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4"/>
  </p:sldMasterIdLst>
  <p:notesMasterIdLst>
    <p:notesMasterId r:id="rId50"/>
  </p:notesMasterIdLst>
  <p:handoutMasterIdLst>
    <p:handoutMasterId r:id="rId51"/>
  </p:handoutMasterIdLst>
  <p:sldIdLst>
    <p:sldId id="357" r:id="rId5"/>
    <p:sldId id="343" r:id="rId6"/>
    <p:sldId id="366" r:id="rId7"/>
    <p:sldId id="264" r:id="rId8"/>
    <p:sldId id="279" r:id="rId9"/>
    <p:sldId id="344" r:id="rId10"/>
    <p:sldId id="345" r:id="rId11"/>
    <p:sldId id="346" r:id="rId12"/>
    <p:sldId id="288" r:id="rId13"/>
    <p:sldId id="289" r:id="rId14"/>
    <p:sldId id="347" r:id="rId15"/>
    <p:sldId id="348" r:id="rId16"/>
    <p:sldId id="349" r:id="rId17"/>
    <p:sldId id="342" r:id="rId18"/>
    <p:sldId id="339" r:id="rId19"/>
    <p:sldId id="350" r:id="rId20"/>
    <p:sldId id="351" r:id="rId21"/>
    <p:sldId id="352" r:id="rId22"/>
    <p:sldId id="291" r:id="rId23"/>
    <p:sldId id="292" r:id="rId24"/>
    <p:sldId id="293" r:id="rId25"/>
    <p:sldId id="294" r:id="rId26"/>
    <p:sldId id="295" r:id="rId27"/>
    <p:sldId id="365" r:id="rId28"/>
    <p:sldId id="296" r:id="rId29"/>
    <p:sldId id="297" r:id="rId30"/>
    <p:sldId id="353" r:id="rId31"/>
    <p:sldId id="354" r:id="rId32"/>
    <p:sldId id="307" r:id="rId33"/>
    <p:sldId id="308" r:id="rId34"/>
    <p:sldId id="299" r:id="rId35"/>
    <p:sldId id="300" r:id="rId36"/>
    <p:sldId id="301" r:id="rId37"/>
    <p:sldId id="373" r:id="rId38"/>
    <p:sldId id="374" r:id="rId39"/>
    <p:sldId id="375" r:id="rId40"/>
    <p:sldId id="302" r:id="rId41"/>
    <p:sldId id="303" r:id="rId42"/>
    <p:sldId id="362" r:id="rId43"/>
    <p:sldId id="368" r:id="rId44"/>
    <p:sldId id="363" r:id="rId45"/>
    <p:sldId id="364" r:id="rId46"/>
    <p:sldId id="309" r:id="rId47"/>
    <p:sldId id="355" r:id="rId48"/>
    <p:sldId id="341" r:id="rId49"/>
  </p:sldIdLst>
  <p:sldSz cx="9144000" cy="6858000" type="screen4x3"/>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9">
          <p15:clr>
            <a:srgbClr val="A4A3A4"/>
          </p15:clr>
        </p15:guide>
        <p15:guide id="3" orient="horz" pos="3918">
          <p15:clr>
            <a:srgbClr val="A4A3A4"/>
          </p15:clr>
        </p15:guide>
        <p15:guide id="4" orient="horz" pos="677">
          <p15:clr>
            <a:srgbClr val="A4A3A4"/>
          </p15:clr>
        </p15:guide>
        <p15:guide id="5" orient="horz" pos="289">
          <p15:clr>
            <a:srgbClr val="A4A3A4"/>
          </p15:clr>
        </p15:guide>
        <p15:guide id="6" pos="2880">
          <p15:clr>
            <a:srgbClr val="A4A3A4"/>
          </p15:clr>
        </p15:guide>
        <p15:guide id="7" pos="5488">
          <p15:clr>
            <a:srgbClr val="A4A3A4"/>
          </p15:clr>
        </p15:guide>
        <p15:guide id="8" pos="272">
          <p15:clr>
            <a:srgbClr val="A4A3A4"/>
          </p15:clr>
        </p15:guide>
        <p15:guide id="9" pos="725">
          <p15:clr>
            <a:srgbClr val="A4A3A4"/>
          </p15:clr>
        </p15:guide>
        <p15:guide id="10" pos="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sset, Laurenc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DA00"/>
    <a:srgbClr val="002244"/>
    <a:srgbClr val="C9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4" autoAdjust="0"/>
  </p:normalViewPr>
  <p:slideViewPr>
    <p:cSldViewPr showGuides="1">
      <p:cViewPr varScale="1">
        <p:scale>
          <a:sx n="154" d="100"/>
          <a:sy n="154" d="100"/>
        </p:scale>
        <p:origin x="1928" y="108"/>
      </p:cViewPr>
      <p:guideLst>
        <p:guide orient="horz" pos="2160"/>
        <p:guide orient="horz" pos="969"/>
        <p:guide orient="horz" pos="3918"/>
        <p:guide orient="horz" pos="677"/>
        <p:guide orient="horz" pos="289"/>
        <p:guide pos="2880"/>
        <p:guide pos="5488"/>
        <p:guide pos="272"/>
        <p:guide pos="725"/>
        <p:guide pos="499"/>
      </p:guideLst>
    </p:cSldViewPr>
  </p:slideViewPr>
  <p:outlineViewPr>
    <p:cViewPr>
      <p:scale>
        <a:sx n="33" d="100"/>
        <a:sy n="33" d="100"/>
      </p:scale>
      <p:origin x="0" y="564"/>
    </p:cViewPr>
  </p:outlineViewPr>
  <p:notesTextViewPr>
    <p:cViewPr>
      <p:scale>
        <a:sx n="100" d="100"/>
        <a:sy n="100" d="100"/>
      </p:scale>
      <p:origin x="0" y="0"/>
    </p:cViewPr>
  </p:notesTextViewPr>
  <p:sorterViewPr>
    <p:cViewPr>
      <p:scale>
        <a:sx n="100" d="100"/>
        <a:sy n="100" d="100"/>
      </p:scale>
      <p:origin x="0" y="-44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0\Peer%20groups%20IBP%2020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9\Peer%20groups%20IBP%20201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a:t>
            </a:r>
            <a:r>
              <a:rPr lang="en-US" sz="800" baseline="0"/>
              <a:t> d'euros)</a:t>
            </a:r>
            <a:endParaRPr lang="en-US" sz="800"/>
          </a:p>
        </c:rich>
      </c:tx>
      <c:layout>
        <c:manualLayout>
          <c:xMode val="edge"/>
          <c:yMode val="edge"/>
          <c:x val="0.41435227074506664"/>
          <c:y val="0.1604585009915096"/>
        </c:manualLayout>
      </c:layout>
      <c:overlay val="0"/>
    </c:title>
    <c:autoTitleDeleted val="0"/>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c:f>
              <c:strCache>
                <c:ptCount val="1"/>
                <c:pt idx="0">
                  <c:v>Balanstotaal</c:v>
                </c:pt>
              </c:strCache>
            </c:strRef>
          </c:tx>
          <c:spPr>
            <a:solidFill>
              <a:srgbClr val="BBCC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Grafieken!$W$12:$W$21</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Grafieken!$X$12:$X$21</c:f>
              <c:numCache>
                <c:formatCode>#,##0.0_ ;[Red]\-#,##0.0\ </c:formatCode>
                <c:ptCount val="10"/>
                <c:pt idx="0">
                  <c:v>15.946731879369993</c:v>
                </c:pt>
                <c:pt idx="1">
                  <c:v>16.045950442990002</c:v>
                </c:pt>
                <c:pt idx="2">
                  <c:v>18.59</c:v>
                </c:pt>
                <c:pt idx="3">
                  <c:v>20.395391538909998</c:v>
                </c:pt>
                <c:pt idx="4">
                  <c:v>23.369235345160003</c:v>
                </c:pt>
                <c:pt idx="5">
                  <c:v>24.693998733610002</c:v>
                </c:pt>
                <c:pt idx="6">
                  <c:v>29.781044451080003</c:v>
                </c:pt>
                <c:pt idx="7">
                  <c:v>35.146866182140002</c:v>
                </c:pt>
                <c:pt idx="8">
                  <c:v>34.31422017213999</c:v>
                </c:pt>
                <c:pt idx="9">
                  <c:v>40.208685137559975</c:v>
                </c:pt>
              </c:numCache>
            </c:numRef>
          </c:val>
          <c:extLst>
            <c:ext xmlns:c16="http://schemas.microsoft.com/office/drawing/2014/chart" uri="{C3380CC4-5D6E-409C-BE32-E72D297353CC}">
              <c16:uniqueId val="{00000000-F475-445D-BAD8-621758591A3D}"/>
            </c:ext>
          </c:extLst>
        </c:ser>
        <c:dLbls>
          <c:showLegendKey val="0"/>
          <c:showVal val="0"/>
          <c:showCatName val="0"/>
          <c:showSerName val="0"/>
          <c:showPercent val="0"/>
          <c:showBubbleSize val="0"/>
        </c:dLbls>
        <c:gapWidth val="61"/>
        <c:shape val="box"/>
        <c:axId val="419000296"/>
        <c:axId val="419000688"/>
        <c:axId val="0"/>
      </c:bar3DChart>
      <c:catAx>
        <c:axId val="419000296"/>
        <c:scaling>
          <c:orientation val="minMax"/>
        </c:scaling>
        <c:delete val="0"/>
        <c:axPos val="b"/>
        <c:numFmt formatCode="General" sourceLinked="1"/>
        <c:majorTickMark val="out"/>
        <c:minorTickMark val="none"/>
        <c:tickLblPos val="nextTo"/>
        <c:crossAx val="419000688"/>
        <c:crosses val="autoZero"/>
        <c:auto val="1"/>
        <c:lblAlgn val="ctr"/>
        <c:lblOffset val="100"/>
        <c:noMultiLvlLbl val="0"/>
      </c:catAx>
      <c:valAx>
        <c:axId val="419000688"/>
        <c:scaling>
          <c:orientation val="minMax"/>
          <c:min val="8"/>
        </c:scaling>
        <c:delete val="0"/>
        <c:axPos val="l"/>
        <c:numFmt formatCode="#,##0.0_ ;[Red]\-#,##0.0\ " sourceLinked="1"/>
        <c:majorTickMark val="out"/>
        <c:minorTickMark val="none"/>
        <c:tickLblPos val="nextTo"/>
        <c:crossAx val="419000296"/>
        <c:crosses val="autoZero"/>
        <c:crossBetween val="between"/>
      </c:valAx>
      <c:spPr>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(2)</a:t>
            </a:r>
            <a:endParaRPr lang="nl-BE" sz="1400">
              <a:effectLst/>
            </a:endParaRPr>
          </a:p>
        </c:rich>
      </c:tx>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(Tabellen!$I$8,Tabellen!$I$10:$I$15)</c:f>
              <c:numCache>
                <c:formatCode>0.00%</c:formatCode>
                <c:ptCount val="6"/>
                <c:pt idx="0">
                  <c:v>0.3189565595685942</c:v>
                </c:pt>
                <c:pt idx="1">
                  <c:v>0.52086797077297153</c:v>
                </c:pt>
                <c:pt idx="2">
                  <c:v>0.61026187388179853</c:v>
                </c:pt>
                <c:pt idx="3">
                  <c:v>0.5207671836686919</c:v>
                </c:pt>
                <c:pt idx="4">
                  <c:v>0.46666063047660589</c:v>
                </c:pt>
                <c:pt idx="5">
                  <c:v>0.38261168937169154</c:v>
                </c:pt>
              </c:numCache>
              <c:extLst/>
            </c:numRef>
          </c:val>
          <c:extLst>
            <c:ext xmlns:c16="http://schemas.microsoft.com/office/drawing/2014/chart" uri="{C3380CC4-5D6E-409C-BE32-E72D297353CC}">
              <c16:uniqueId val="{00000000-E6E0-4D81-88C8-33F8100CF972}"/>
            </c:ext>
          </c:extLst>
        </c:ser>
        <c:ser>
          <c:idx val="1"/>
          <c:order val="1"/>
          <c:tx>
            <c:strRef>
              <c:f>Tabellen!$J$4</c:f>
              <c:strCache>
                <c:ptCount val="1"/>
                <c:pt idx="0">
                  <c:v>Actions</c:v>
                </c:pt>
              </c:strCache>
            </c:strRef>
          </c:tx>
          <c:spPr>
            <a:solidFill>
              <a:srgbClr val="668899"/>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(Tabellen!$J$8,Tabellen!$J$10:$J$15)</c:f>
              <c:numCache>
                <c:formatCode>0.00%</c:formatCode>
                <c:ptCount val="6"/>
                <c:pt idx="0">
                  <c:v>0.45352023111685896</c:v>
                </c:pt>
                <c:pt idx="1">
                  <c:v>0.40904505835708177</c:v>
                </c:pt>
                <c:pt idx="2">
                  <c:v>0.29527391343626924</c:v>
                </c:pt>
                <c:pt idx="3">
                  <c:v>0.41921149024099619</c:v>
                </c:pt>
                <c:pt idx="4">
                  <c:v>0.42724333208633197</c:v>
                </c:pt>
                <c:pt idx="5">
                  <c:v>0.50829762452273852</c:v>
                </c:pt>
              </c:numCache>
              <c:extLst/>
            </c:numRef>
          </c:val>
          <c:extLst>
            <c:ext xmlns:c16="http://schemas.microsoft.com/office/drawing/2014/chart" uri="{C3380CC4-5D6E-409C-BE32-E72D297353CC}">
              <c16:uniqueId val="{00000001-E6E0-4D81-88C8-33F8100CF972}"/>
            </c:ext>
          </c:extLst>
        </c:ser>
        <c:ser>
          <c:idx val="3"/>
          <c:order val="3"/>
          <c:tx>
            <c:strRef>
              <c:f>Tabellen!$L$4</c:f>
              <c:strCache>
                <c:ptCount val="1"/>
                <c:pt idx="0">
                  <c:v>Prêts</c:v>
                </c:pt>
              </c:strCache>
            </c:strRef>
          </c:tx>
          <c:spPr>
            <a:solidFill>
              <a:srgbClr val="BAC9D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(Tabellen!$L$8,Tabellen!$L$10:$L$15)</c:f>
              <c:numCache>
                <c:formatCode>0.00%</c:formatCode>
                <c:ptCount val="6"/>
                <c:pt idx="0">
                  <c:v>4.5639946573761678E-2</c:v>
                </c:pt>
                <c:pt idx="1">
                  <c:v>1.1522447927426804E-2</c:v>
                </c:pt>
                <c:pt idx="2">
                  <c:v>1.0793726122285493E-4</c:v>
                </c:pt>
                <c:pt idx="3">
                  <c:v>9.694462925490013E-4</c:v>
                </c:pt>
                <c:pt idx="4">
                  <c:v>1.6481675792544745E-3</c:v>
                </c:pt>
                <c:pt idx="5">
                  <c:v>6.3276538277584095E-5</c:v>
                </c:pt>
              </c:numCache>
              <c:extLst/>
            </c:numRef>
          </c:val>
          <c:extLst>
            <c:ext xmlns:c16="http://schemas.microsoft.com/office/drawing/2014/chart" uri="{C3380CC4-5D6E-409C-BE32-E72D297353CC}">
              <c16:uniqueId val="{00000002-E6E0-4D81-88C8-33F8100CF972}"/>
            </c:ext>
          </c:extLst>
        </c:ser>
        <c:ser>
          <c:idx val="4"/>
          <c:order val="4"/>
          <c:tx>
            <c:strRef>
              <c:f>Tabellen!$M$4</c:f>
              <c:strCache>
                <c:ptCount val="1"/>
                <c:pt idx="0">
                  <c:v>Immobilier</c:v>
                </c:pt>
              </c:strCache>
            </c:strRef>
          </c:tx>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(Tabellen!$M$8,Tabellen!$M$10:$M$15)</c:f>
              <c:numCache>
                <c:formatCode>0.00%</c:formatCode>
                <c:ptCount val="6"/>
                <c:pt idx="0">
                  <c:v>2.5999887142694991E-2</c:v>
                </c:pt>
                <c:pt idx="1">
                  <c:v>2.3673177928705941E-3</c:v>
                </c:pt>
                <c:pt idx="2">
                  <c:v>7.428898345429015E-3</c:v>
                </c:pt>
                <c:pt idx="3">
                  <c:v>9.2253868676949787E-3</c:v>
                </c:pt>
                <c:pt idx="4">
                  <c:v>2.1504863989562461E-3</c:v>
                </c:pt>
                <c:pt idx="5">
                  <c:v>8.6151836281022948E-4</c:v>
                </c:pt>
              </c:numCache>
              <c:extLst/>
            </c:numRef>
          </c:val>
          <c:extLst>
            <c:ext xmlns:c16="http://schemas.microsoft.com/office/drawing/2014/chart" uri="{C3380CC4-5D6E-409C-BE32-E72D297353CC}">
              <c16:uniqueId val="{00000003-E6E0-4D81-88C8-33F8100CF972}"/>
            </c:ext>
          </c:extLst>
        </c:ser>
        <c:ser>
          <c:idx val="5"/>
          <c:order val="5"/>
          <c:tx>
            <c:strRef>
              <c:f>Tabellen!$N$4</c:f>
              <c:strCache>
                <c:ptCount val="1"/>
                <c:pt idx="0">
                  <c:v>Valeurs disponibles</c:v>
                </c:pt>
              </c:strCache>
            </c:strRef>
          </c:tx>
          <c:spPr>
            <a:solidFill>
              <a:srgbClr val="8B9A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(Tabellen!$N$8,Tabellen!$N$10:$N$15)</c:f>
              <c:numCache>
                <c:formatCode>0.00%</c:formatCode>
                <c:ptCount val="6"/>
                <c:pt idx="0">
                  <c:v>0.10108233450588341</c:v>
                </c:pt>
                <c:pt idx="1">
                  <c:v>2.001930643577501E-2</c:v>
                </c:pt>
                <c:pt idx="2">
                  <c:v>4.0873242989862391E-2</c:v>
                </c:pt>
                <c:pt idx="3">
                  <c:v>2.878637618827409E-2</c:v>
                </c:pt>
                <c:pt idx="4">
                  <c:v>2.6058290716618096E-2</c:v>
                </c:pt>
                <c:pt idx="5">
                  <c:v>4.4685732990424762E-2</c:v>
                </c:pt>
              </c:numCache>
              <c:extLst/>
            </c:numRef>
          </c:val>
          <c:extLst>
            <c:ext xmlns:c16="http://schemas.microsoft.com/office/drawing/2014/chart" uri="{C3380CC4-5D6E-409C-BE32-E72D297353CC}">
              <c16:uniqueId val="{00000004-E6E0-4D81-88C8-33F8100CF972}"/>
            </c:ext>
          </c:extLst>
        </c:ser>
        <c:ser>
          <c:idx val="6"/>
          <c:order val="6"/>
          <c:tx>
            <c:strRef>
              <c:f>Tabellen!$O$4</c:f>
              <c:strCache>
                <c:ptCount val="1"/>
                <c:pt idx="0">
                  <c:v>Autres</c:v>
                </c:pt>
              </c:strCache>
            </c:strRef>
          </c:tx>
          <c:spPr>
            <a:solidFill>
              <a:srgbClr val="A6A6A6"/>
            </a:solidFill>
          </c:spPr>
          <c:invertIfNegative val="1"/>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(Tabellen!$O$8,Tabellen!$O$10:$O$15)</c:f>
              <c:numCache>
                <c:formatCode>0.00%</c:formatCode>
                <c:ptCount val="6"/>
                <c:pt idx="0">
                  <c:v>5.4801041092206841E-2</c:v>
                </c:pt>
                <c:pt idx="1">
                  <c:v>3.6177898713874508E-2</c:v>
                </c:pt>
                <c:pt idx="2">
                  <c:v>4.6054134085418044E-2</c:v>
                </c:pt>
                <c:pt idx="3">
                  <c:v>2.1040116741793999E-2</c:v>
                </c:pt>
                <c:pt idx="4">
                  <c:v>7.6239092742233158E-2</c:v>
                </c:pt>
                <c:pt idx="5">
                  <c:v>6.3480158214057683E-2</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E6E0-4D81-88C8-33F8100CF972}"/>
            </c:ext>
          </c:extLst>
        </c:ser>
        <c:dLbls>
          <c:showLegendKey val="0"/>
          <c:showVal val="0"/>
          <c:showCatName val="0"/>
          <c:showSerName val="0"/>
          <c:showPercent val="0"/>
          <c:showBubbleSize val="0"/>
        </c:dLbls>
        <c:gapWidth val="82"/>
        <c:shape val="box"/>
        <c:axId val="407754976"/>
        <c:axId val="40775536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(Tabellen!$A$8,Tabellen!$A$10:$A$15)</c15:sqref>
                        </c15:formulaRef>
                      </c:ext>
                    </c:extLst>
                    <c:strCache>
                      <c:ptCount val="6"/>
                      <c:pt idx="0">
                        <c:v>Premier pilier</c:v>
                      </c:pt>
                      <c:pt idx="1">
                        <c:v>Fonds sectoriels</c:v>
                      </c:pt>
                      <c:pt idx="2">
                        <c:v>Indépendants</c:v>
                      </c:pt>
                      <c:pt idx="3">
                        <c:v>Multi-ER avec lien</c:v>
                      </c:pt>
                      <c:pt idx="4">
                        <c:v>Multi-ER sans lien</c:v>
                      </c:pt>
                      <c:pt idx="5">
                        <c:v>Mono-employeur</c:v>
                      </c:pt>
                    </c:strCache>
                  </c:strRef>
                </c:cat>
                <c:val>
                  <c:numRef>
                    <c:extLst>
                      <c:ext uri="{02D57815-91ED-43cb-92C2-25804820EDAC}">
                        <c15:formulaRef>
                          <c15:sqref>(Tabellen!$K$8,Tabellen!$K$10:$K$15)</c15:sqref>
                        </c15:formulaRef>
                      </c:ext>
                    </c:extLst>
                    <c:numCache>
                      <c:formatCode>General</c:formatCode>
                      <c:ptCount val="6"/>
                    </c:numCache>
                  </c:numRef>
                </c:val>
                <c:extLst>
                  <c:ext xmlns:c16="http://schemas.microsoft.com/office/drawing/2014/chart" uri="{C3380CC4-5D6E-409C-BE32-E72D297353CC}">
                    <c16:uniqueId val="{00000006-E6E0-4D81-88C8-33F8100CF972}"/>
                  </c:ext>
                </c:extLst>
              </c15:ser>
            </c15:filteredBarSeries>
          </c:ext>
        </c:extLst>
      </c:bar3DChart>
      <c:catAx>
        <c:axId val="407754976"/>
        <c:scaling>
          <c:orientation val="minMax"/>
        </c:scaling>
        <c:delete val="0"/>
        <c:axPos val="b"/>
        <c:numFmt formatCode="General" sourceLinked="0"/>
        <c:majorTickMark val="out"/>
        <c:minorTickMark val="none"/>
        <c:tickLblPos val="nextTo"/>
        <c:crossAx val="407755368"/>
        <c:crosses val="autoZero"/>
        <c:auto val="1"/>
        <c:lblAlgn val="ctr"/>
        <c:lblOffset val="100"/>
        <c:noMultiLvlLbl val="0"/>
      </c:catAx>
      <c:valAx>
        <c:axId val="407755368"/>
        <c:scaling>
          <c:orientation val="minMax"/>
        </c:scaling>
        <c:delete val="1"/>
        <c:axPos val="l"/>
        <c:numFmt formatCode="0.00%" sourceLinked="1"/>
        <c:majorTickMark val="out"/>
        <c:minorTickMark val="none"/>
        <c:tickLblPos val="none"/>
        <c:crossAx val="407754976"/>
        <c:crosses val="autoZero"/>
        <c:crossBetween val="between"/>
      </c:valAx>
    </c:plotArea>
    <c:legend>
      <c:legendPos val="b"/>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Grafieken!$Z$259</c:f>
              <c:strCache>
                <c:ptCount val="1"/>
                <c:pt idx="0">
                  <c:v>% du nombre d'IRP</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Grafieken!$Z$268:$Z$269</c:f>
              <c:numCache>
                <c:formatCode>0%</c:formatCode>
                <c:ptCount val="2"/>
                <c:pt idx="0">
                  <c:v>0.859375</c:v>
                </c:pt>
                <c:pt idx="1">
                  <c:v>0.140625</c:v>
                </c:pt>
              </c:numCache>
            </c:numRef>
          </c:val>
          <c:extLst>
            <c:ext xmlns:c16="http://schemas.microsoft.com/office/drawing/2014/chart" uri="{C3380CC4-5D6E-409C-BE32-E72D297353CC}">
              <c16:uniqueId val="{00000000-AD70-4797-A0E9-783C44D8835F}"/>
            </c:ext>
          </c:extLst>
        </c:ser>
        <c:ser>
          <c:idx val="3"/>
          <c:order val="1"/>
          <c:tx>
            <c:strRef>
              <c:f>Grafieken!$AB$259</c:f>
              <c:strCache>
                <c:ptCount val="1"/>
                <c:pt idx="0">
                  <c:v>% du total bilantaire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Grafieken!$AB$268:$AB$269</c:f>
              <c:numCache>
                <c:formatCode>0%</c:formatCode>
                <c:ptCount val="2"/>
                <c:pt idx="0">
                  <c:v>0.94910916769301312</c:v>
                </c:pt>
                <c:pt idx="1">
                  <c:v>5.0890832306986822E-2</c:v>
                </c:pt>
              </c:numCache>
            </c:numRef>
          </c:val>
          <c:extLst>
            <c:ext xmlns:c16="http://schemas.microsoft.com/office/drawing/2014/chart" uri="{C3380CC4-5D6E-409C-BE32-E72D297353CC}">
              <c16:uniqueId val="{00000001-AD70-4797-A0E9-783C44D8835F}"/>
            </c:ext>
          </c:extLst>
        </c:ser>
        <c:ser>
          <c:idx val="0"/>
          <c:order val="2"/>
          <c:tx>
            <c:strRef>
              <c:f>Grafieken!$AD$259</c:f>
              <c:strCache>
                <c:ptCount val="1"/>
                <c:pt idx="0">
                  <c:v>% du nombre d'affiliés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Grafieken!$AD$268:$AD$269</c:f>
              <c:numCache>
                <c:formatCode>0%</c:formatCode>
                <c:ptCount val="2"/>
                <c:pt idx="0">
                  <c:v>0.52778342676047973</c:v>
                </c:pt>
                <c:pt idx="1">
                  <c:v>0.47221657323952021</c:v>
                </c:pt>
              </c:numCache>
            </c:numRef>
          </c:val>
          <c:extLst>
            <c:ext xmlns:c16="http://schemas.microsoft.com/office/drawing/2014/chart" uri="{C3380CC4-5D6E-409C-BE32-E72D297353CC}">
              <c16:uniqueId val="{00000002-AD70-4797-A0E9-783C44D8835F}"/>
            </c:ext>
          </c:extLst>
        </c:ser>
        <c:dLbls>
          <c:showLegendKey val="0"/>
          <c:showVal val="0"/>
          <c:showCatName val="0"/>
          <c:showSerName val="0"/>
          <c:showPercent val="0"/>
          <c:showBubbleSize val="0"/>
        </c:dLbls>
        <c:gapWidth val="150"/>
        <c:shape val="box"/>
        <c:axId val="422207280"/>
        <c:axId val="422207672"/>
        <c:axId val="0"/>
      </c:bar3DChart>
      <c:catAx>
        <c:axId val="422207280"/>
        <c:scaling>
          <c:orientation val="minMax"/>
        </c:scaling>
        <c:delete val="0"/>
        <c:axPos val="b"/>
        <c:numFmt formatCode="General" sourceLinked="1"/>
        <c:majorTickMark val="out"/>
        <c:minorTickMark val="none"/>
        <c:tickLblPos val="nextTo"/>
        <c:crossAx val="422207672"/>
        <c:crosses val="autoZero"/>
        <c:auto val="1"/>
        <c:lblAlgn val="ctr"/>
        <c:lblOffset val="100"/>
        <c:noMultiLvlLbl val="0"/>
      </c:catAx>
      <c:valAx>
        <c:axId val="422207672"/>
        <c:scaling>
          <c:orientation val="minMax"/>
        </c:scaling>
        <c:delete val="0"/>
        <c:axPos val="l"/>
        <c:majorGridlines/>
        <c:numFmt formatCode="0%" sourceLinked="1"/>
        <c:majorTickMark val="out"/>
        <c:minorTickMark val="none"/>
        <c:tickLblPos val="nextTo"/>
        <c:crossAx val="42220728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(Tabellen!$E$17,Tabellen!$E$22)</c:f>
              <c:numCache>
                <c:formatCode>0.00%</c:formatCode>
                <c:ptCount val="2"/>
                <c:pt idx="0">
                  <c:v>1.5107487721041184</c:v>
                </c:pt>
                <c:pt idx="1">
                  <c:v>1.1234405442730961</c:v>
                </c:pt>
              </c:numCache>
            </c:numRef>
          </c:val>
          <c:extLst>
            <c:ext xmlns:c16="http://schemas.microsoft.com/office/drawing/2014/chart" uri="{C3380CC4-5D6E-409C-BE32-E72D297353CC}">
              <c16:uniqueId val="{00000000-DA97-4178-98A6-3A7D0B44AD01}"/>
            </c:ext>
          </c:extLst>
        </c:ser>
        <c:ser>
          <c:idx val="1"/>
          <c:order val="1"/>
          <c:tx>
            <c:strRef>
              <c:f>Tabellen!$F$4</c:f>
              <c:strCache>
                <c:ptCount val="1"/>
                <c:pt idx="0">
                  <c:v>Taux de couverture PLT + marge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(Tabellen!$F$17,Tabellen!$F$22)</c:f>
              <c:numCache>
                <c:formatCode>0.00%</c:formatCode>
                <c:ptCount val="2"/>
                <c:pt idx="0">
                  <c:v>1.2188935361689166</c:v>
                </c:pt>
                <c:pt idx="1">
                  <c:v>1.113433398809875</c:v>
                </c:pt>
              </c:numCache>
            </c:numRef>
          </c:val>
          <c:extLst>
            <c:ext xmlns:c16="http://schemas.microsoft.com/office/drawing/2014/chart" uri="{C3380CC4-5D6E-409C-BE32-E72D297353CC}">
              <c16:uniqueId val="{00000001-DA97-4178-98A6-3A7D0B44AD01}"/>
            </c:ext>
          </c:extLst>
        </c:ser>
        <c:dLbls>
          <c:showLegendKey val="0"/>
          <c:showVal val="0"/>
          <c:showCatName val="0"/>
          <c:showSerName val="0"/>
          <c:showPercent val="0"/>
          <c:showBubbleSize val="0"/>
        </c:dLbls>
        <c:gapWidth val="150"/>
        <c:shape val="box"/>
        <c:axId val="422210808"/>
        <c:axId val="422211200"/>
        <c:axId val="0"/>
      </c:bar3DChart>
      <c:catAx>
        <c:axId val="422210808"/>
        <c:scaling>
          <c:orientation val="minMax"/>
        </c:scaling>
        <c:delete val="0"/>
        <c:axPos val="b"/>
        <c:numFmt formatCode="General" sourceLinked="0"/>
        <c:majorTickMark val="out"/>
        <c:minorTickMark val="none"/>
        <c:tickLblPos val="nextTo"/>
        <c:txPr>
          <a:bodyPr rot="0" vert="horz"/>
          <a:lstStyle/>
          <a:p>
            <a:pPr>
              <a:defRPr/>
            </a:pPr>
            <a:endParaRPr lang="nl-BE"/>
          </a:p>
        </c:txPr>
        <c:crossAx val="422211200"/>
        <c:crosses val="autoZero"/>
        <c:auto val="1"/>
        <c:lblAlgn val="ctr"/>
        <c:lblOffset val="100"/>
        <c:noMultiLvlLbl val="0"/>
      </c:catAx>
      <c:valAx>
        <c:axId val="422211200"/>
        <c:scaling>
          <c:orientation val="minMax"/>
        </c:scaling>
        <c:delete val="0"/>
        <c:axPos val="l"/>
        <c:majorGridlines/>
        <c:numFmt formatCode="0.00%" sourceLinked="1"/>
        <c:majorTickMark val="out"/>
        <c:minorTickMark val="none"/>
        <c:tickLblPos val="nextTo"/>
        <c:crossAx val="422210808"/>
        <c:crosses val="autoZero"/>
        <c:crossBetween val="between"/>
      </c:valAx>
    </c:plotArea>
    <c:legend>
      <c:legendPos val="b"/>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u="none" strike="noStrike" baseline="0">
                <a:effectLst/>
              </a:rPr>
              <a:t>Composition du portefeuille avec OPC ventilés (1)</a:t>
            </a:r>
            <a:endParaRPr lang="nl-BE" sz="1400" b="1"/>
          </a:p>
        </c:rich>
      </c:tx>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(Tabellen!$I$17,Tabellen!$I$22)</c:f>
              <c:numCache>
                <c:formatCode>0.00%</c:formatCode>
                <c:ptCount val="2"/>
                <c:pt idx="0">
                  <c:v>0.49919502473443889</c:v>
                </c:pt>
                <c:pt idx="1">
                  <c:v>0.49886470176166936</c:v>
                </c:pt>
              </c:numCache>
            </c:numRef>
          </c:val>
          <c:extLst>
            <c:ext xmlns:c16="http://schemas.microsoft.com/office/drawing/2014/chart" uri="{C3380CC4-5D6E-409C-BE32-E72D297353CC}">
              <c16:uniqueId val="{00000000-57E0-45DC-9130-F70BC2F99AF6}"/>
            </c:ext>
          </c:extLst>
        </c:ser>
        <c:ser>
          <c:idx val="1"/>
          <c:order val="1"/>
          <c:tx>
            <c:strRef>
              <c:f>Tabellen!$J$4</c:f>
              <c:strCache>
                <c:ptCount val="1"/>
                <c:pt idx="0">
                  <c:v>Actions</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(Tabellen!$J$17,Tabellen!$J$22)</c:f>
              <c:numCache>
                <c:formatCode>0.00%</c:formatCode>
                <c:ptCount val="2"/>
                <c:pt idx="0">
                  <c:v>0.42079520698239636</c:v>
                </c:pt>
                <c:pt idx="1">
                  <c:v>0.39416194716717523</c:v>
                </c:pt>
              </c:numCache>
            </c:numRef>
          </c:val>
          <c:extLst>
            <c:ext xmlns:c16="http://schemas.microsoft.com/office/drawing/2014/chart" uri="{C3380CC4-5D6E-409C-BE32-E72D297353CC}">
              <c16:uniqueId val="{00000001-57E0-45DC-9130-F70BC2F99AF6}"/>
            </c:ext>
          </c:extLst>
        </c:ser>
        <c:ser>
          <c:idx val="3"/>
          <c:order val="3"/>
          <c:tx>
            <c:strRef>
              <c:f>Tabellen!$L$4</c:f>
              <c:strCache>
                <c:ptCount val="1"/>
                <c:pt idx="0">
                  <c:v>Prêts</c:v>
                </c:pt>
              </c:strCache>
            </c:strRef>
          </c:tx>
          <c:spPr>
            <a:solidFill>
              <a:srgbClr val="BAC9D0"/>
            </a:solidFill>
          </c:spPr>
          <c:invertIfNegative val="0"/>
          <c:cat>
            <c:strRef>
              <c:f>Grafieken!$W$268:$W$269</c:f>
              <c:strCache>
                <c:ptCount val="2"/>
                <c:pt idx="0">
                  <c:v>Au moins 1 régime DB, DC+tarif ou Cash Balance</c:v>
                </c:pt>
                <c:pt idx="1">
                  <c:v>Uniquement DC</c:v>
                </c:pt>
              </c:strCache>
            </c:strRef>
          </c:cat>
          <c:val>
            <c:numRef>
              <c:f>(Tabellen!$L$17,Tabellen!$L$22)</c:f>
              <c:numCache>
                <c:formatCode>0.00%</c:formatCode>
                <c:ptCount val="2"/>
                <c:pt idx="0">
                  <c:v>6.1680743502631804E-3</c:v>
                </c:pt>
                <c:pt idx="1">
                  <c:v>0</c:v>
                </c:pt>
              </c:numCache>
            </c:numRef>
          </c:val>
          <c:extLst>
            <c:ext xmlns:c16="http://schemas.microsoft.com/office/drawing/2014/chart" uri="{C3380CC4-5D6E-409C-BE32-E72D297353CC}">
              <c16:uniqueId val="{00000002-57E0-45DC-9130-F70BC2F99AF6}"/>
            </c:ext>
          </c:extLst>
        </c:ser>
        <c:ser>
          <c:idx val="4"/>
          <c:order val="4"/>
          <c:tx>
            <c:strRef>
              <c:f>Tabellen!$M$4</c:f>
              <c:strCache>
                <c:ptCount val="1"/>
                <c:pt idx="0">
                  <c:v>Immobilier</c:v>
                </c:pt>
              </c:strCache>
            </c:strRef>
          </c:tx>
          <c:invertIfNegative val="0"/>
          <c:cat>
            <c:strRef>
              <c:f>Grafieken!$W$268:$W$269</c:f>
              <c:strCache>
                <c:ptCount val="2"/>
                <c:pt idx="0">
                  <c:v>Au moins 1 régime DB, DC+tarif ou Cash Balance</c:v>
                </c:pt>
                <c:pt idx="1">
                  <c:v>Uniquement DC</c:v>
                </c:pt>
              </c:strCache>
            </c:strRef>
          </c:cat>
          <c:val>
            <c:numRef>
              <c:f>(Tabellen!$M$17,Tabellen!$M$22)</c:f>
              <c:numCache>
                <c:formatCode>0.00%</c:formatCode>
                <c:ptCount val="2"/>
                <c:pt idx="0">
                  <c:v>9.1655084062687003E-3</c:v>
                </c:pt>
                <c:pt idx="1">
                  <c:v>2.0251655128341304E-3</c:v>
                </c:pt>
              </c:numCache>
            </c:numRef>
          </c:val>
          <c:extLst>
            <c:ext xmlns:c16="http://schemas.microsoft.com/office/drawing/2014/chart" uri="{C3380CC4-5D6E-409C-BE32-E72D297353CC}">
              <c16:uniqueId val="{00000003-57E0-45DC-9130-F70BC2F99AF6}"/>
            </c:ext>
          </c:extLst>
        </c:ser>
        <c:ser>
          <c:idx val="5"/>
          <c:order val="5"/>
          <c:tx>
            <c:strRef>
              <c:f>Tabellen!$N$4</c:f>
              <c:strCache>
                <c:ptCount val="1"/>
                <c:pt idx="0">
                  <c:v>Valeurs disponibles</c:v>
                </c:pt>
              </c:strCache>
            </c:strRef>
          </c:tx>
          <c:spPr>
            <a:solidFill>
              <a:srgbClr val="8B9A00"/>
            </a:solidFill>
          </c:spPr>
          <c:invertIfNegative val="0"/>
          <c:cat>
            <c:strRef>
              <c:f>Grafieken!$W$268:$W$269</c:f>
              <c:strCache>
                <c:ptCount val="2"/>
                <c:pt idx="0">
                  <c:v>Au moins 1 régime DB, DC+tarif ou Cash Balance</c:v>
                </c:pt>
                <c:pt idx="1">
                  <c:v>Uniquement DC</c:v>
                </c:pt>
              </c:strCache>
            </c:strRef>
          </c:cat>
          <c:val>
            <c:numRef>
              <c:f>(Tabellen!$N$17,Tabellen!$N$22)</c:f>
              <c:numCache>
                <c:formatCode>0.00%</c:formatCode>
                <c:ptCount val="2"/>
                <c:pt idx="0">
                  <c:v>3.521188726033983E-2</c:v>
                </c:pt>
                <c:pt idx="1">
                  <c:v>3.8097059102916497E-2</c:v>
                </c:pt>
              </c:numCache>
            </c:numRef>
          </c:val>
          <c:extLst>
            <c:ext xmlns:c16="http://schemas.microsoft.com/office/drawing/2014/chart" uri="{C3380CC4-5D6E-409C-BE32-E72D297353CC}">
              <c16:uniqueId val="{00000004-57E0-45DC-9130-F70BC2F99AF6}"/>
            </c:ext>
          </c:extLst>
        </c:ser>
        <c:ser>
          <c:idx val="6"/>
          <c:order val="6"/>
          <c:tx>
            <c:strRef>
              <c:f>Tabellen!$O$4</c:f>
              <c:strCache>
                <c:ptCount val="1"/>
                <c:pt idx="0">
                  <c:v>Autres</c:v>
                </c:pt>
              </c:strCache>
            </c:strRef>
          </c:tx>
          <c:spPr>
            <a:solidFill>
              <a:srgbClr val="A6A6A6"/>
            </a:solidFill>
          </c:spPr>
          <c:invertIfNegative val="0"/>
          <c:cat>
            <c:strRef>
              <c:f>Grafieken!$W$268:$W$269</c:f>
              <c:strCache>
                <c:ptCount val="2"/>
                <c:pt idx="0">
                  <c:v>Au moins 1 régime DB, DC+tarif ou Cash Balance</c:v>
                </c:pt>
                <c:pt idx="1">
                  <c:v>Uniquement DC</c:v>
                </c:pt>
              </c:strCache>
            </c:strRef>
          </c:cat>
          <c:val>
            <c:numRef>
              <c:f>(Tabellen!$O$17,Tabellen!$O$22)</c:f>
              <c:numCache>
                <c:formatCode>0.00%</c:formatCode>
                <c:ptCount val="2"/>
                <c:pt idx="0">
                  <c:v>2.9464298266293407E-2</c:v>
                </c:pt>
                <c:pt idx="1">
                  <c:v>6.6851126455404544E-2</c:v>
                </c:pt>
              </c:numCache>
            </c:numRef>
          </c:val>
          <c:extLst>
            <c:ext xmlns:c16="http://schemas.microsoft.com/office/drawing/2014/chart" uri="{C3380CC4-5D6E-409C-BE32-E72D297353CC}">
              <c16:uniqueId val="{00000005-57E0-45DC-9130-F70BC2F99AF6}"/>
            </c:ext>
          </c:extLst>
        </c:ser>
        <c:dLbls>
          <c:showLegendKey val="0"/>
          <c:showVal val="0"/>
          <c:showCatName val="0"/>
          <c:showSerName val="0"/>
          <c:showPercent val="0"/>
          <c:showBubbleSize val="0"/>
        </c:dLbls>
        <c:gapWidth val="150"/>
        <c:shape val="box"/>
        <c:axId val="419655696"/>
        <c:axId val="41965608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Grafieken!$W$268:$W$269</c15:sqref>
                        </c15:formulaRef>
                      </c:ext>
                    </c:extLst>
                    <c:strCache>
                      <c:ptCount val="2"/>
                      <c:pt idx="0">
                        <c:v>Au moins 1 régime DB, DC+tarif ou Cash Balance</c:v>
                      </c:pt>
                      <c:pt idx="1">
                        <c:v>Uniquement DC</c:v>
                      </c:pt>
                    </c:strCache>
                  </c:strRef>
                </c:cat>
                <c:val>
                  <c:numRef>
                    <c:extLst>
                      <c:ext uri="{02D57815-91ED-43cb-92C2-25804820EDAC}">
                        <c15:formulaRef>
                          <c15:sqref>(Tabellen!$K$17,Tabellen!$K$22)</c15:sqref>
                        </c15:formulaRef>
                      </c:ext>
                    </c:extLst>
                    <c:numCache>
                      <c:formatCode>General</c:formatCode>
                      <c:ptCount val="2"/>
                    </c:numCache>
                  </c:numRef>
                </c:val>
                <c:extLst>
                  <c:ext xmlns:c16="http://schemas.microsoft.com/office/drawing/2014/chart" uri="{C3380CC4-5D6E-409C-BE32-E72D297353CC}">
                    <c16:uniqueId val="{00000006-57E0-45DC-9130-F70BC2F99AF6}"/>
                  </c:ext>
                </c:extLst>
              </c15:ser>
            </c15:filteredBarSeries>
          </c:ext>
        </c:extLst>
      </c:bar3DChart>
      <c:catAx>
        <c:axId val="419655696"/>
        <c:scaling>
          <c:orientation val="minMax"/>
        </c:scaling>
        <c:delete val="0"/>
        <c:axPos val="b"/>
        <c:numFmt formatCode="General" sourceLinked="0"/>
        <c:majorTickMark val="out"/>
        <c:minorTickMark val="none"/>
        <c:tickLblPos val="nextTo"/>
        <c:crossAx val="419656088"/>
        <c:crosses val="autoZero"/>
        <c:auto val="1"/>
        <c:lblAlgn val="ctr"/>
        <c:lblOffset val="100"/>
        <c:noMultiLvlLbl val="0"/>
      </c:catAx>
      <c:valAx>
        <c:axId val="419656088"/>
        <c:scaling>
          <c:orientation val="minMax"/>
        </c:scaling>
        <c:delete val="1"/>
        <c:axPos val="l"/>
        <c:numFmt formatCode="0.00%" sourceLinked="1"/>
        <c:majorTickMark val="out"/>
        <c:minorTickMark val="none"/>
        <c:tickLblPos val="none"/>
        <c:crossAx val="419655696"/>
        <c:crosses val="autoZero"/>
        <c:crossBetween val="between"/>
      </c:valAx>
    </c:plotArea>
    <c:legend>
      <c:legendPos val="b"/>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overlay val="0"/>
    </c:title>
    <c:autoTitleDeleted val="0"/>
    <c:view3D>
      <c:rotX val="0"/>
      <c:rotY val="0"/>
      <c:rAngAx val="0"/>
    </c:view3D>
    <c:floor>
      <c:thickness val="0"/>
    </c:floor>
    <c:sideWall>
      <c:thickness val="0"/>
    </c:sideWall>
    <c:backWall>
      <c:thickness val="0"/>
    </c:backWall>
    <c:plotArea>
      <c:layout/>
      <c:bar3DChart>
        <c:barDir val="col"/>
        <c:grouping val="clustered"/>
        <c:varyColors val="0"/>
        <c:ser>
          <c:idx val="1"/>
          <c:order val="0"/>
          <c:tx>
            <c:strRef>
              <c:f>Grafieken!$Z$416</c:f>
              <c:strCache>
                <c:ptCount val="1"/>
                <c:pt idx="0">
                  <c:v>% du nombre d'IRP</c:v>
                </c:pt>
              </c:strCache>
            </c:strRef>
          </c:tx>
          <c:spPr>
            <a:solidFill>
              <a:srgbClr val="668899"/>
            </a:solidFill>
          </c:spPr>
          <c:invertIfNegative val="0"/>
          <c:cat>
            <c:strRef>
              <c:f>Grafieken!$W$418:$W$419</c:f>
              <c:strCache>
                <c:ptCount val="2"/>
                <c:pt idx="0">
                  <c:v>Uniquement activités belges</c:v>
                </c:pt>
                <c:pt idx="1">
                  <c:v>Aussi activités transfrontalières</c:v>
                </c:pt>
              </c:strCache>
            </c:strRef>
          </c:cat>
          <c:val>
            <c:numRef>
              <c:f>Grafieken!$Z$418:$Z$419</c:f>
              <c:numCache>
                <c:formatCode>0.00%</c:formatCode>
                <c:ptCount val="2"/>
                <c:pt idx="0">
                  <c:v>0.91145833333333337</c:v>
                </c:pt>
                <c:pt idx="1">
                  <c:v>8.8541666666666671E-2</c:v>
                </c:pt>
              </c:numCache>
            </c:numRef>
          </c:val>
          <c:extLst>
            <c:ext xmlns:c16="http://schemas.microsoft.com/office/drawing/2014/chart" uri="{C3380CC4-5D6E-409C-BE32-E72D297353CC}">
              <c16:uniqueId val="{00000000-96D8-4036-BD59-822F625A7D3D}"/>
            </c:ext>
          </c:extLst>
        </c:ser>
        <c:ser>
          <c:idx val="0"/>
          <c:order val="1"/>
          <c:tx>
            <c:strRef>
              <c:f>Grafieken!$AB$416</c:f>
              <c:strCache>
                <c:ptCount val="1"/>
                <c:pt idx="0">
                  <c:v>% du total bilantaire</c:v>
                </c:pt>
              </c:strCache>
            </c:strRef>
          </c:tx>
          <c:spPr>
            <a:solidFill>
              <a:srgbClr val="BBCC00"/>
            </a:solidFill>
          </c:spPr>
          <c:invertIfNegative val="0"/>
          <c:cat>
            <c:strRef>
              <c:f>Grafieken!$W$418:$W$419</c:f>
              <c:strCache>
                <c:ptCount val="2"/>
                <c:pt idx="0">
                  <c:v>Uniquement activités belges</c:v>
                </c:pt>
                <c:pt idx="1">
                  <c:v>Aussi activités transfrontalières</c:v>
                </c:pt>
              </c:strCache>
            </c:strRef>
          </c:cat>
          <c:val>
            <c:numRef>
              <c:f>Grafieken!$AB$418:$AB$419</c:f>
              <c:numCache>
                <c:formatCode>0.00%</c:formatCode>
                <c:ptCount val="2"/>
                <c:pt idx="0">
                  <c:v>0.73323336530394922</c:v>
                </c:pt>
                <c:pt idx="1">
                  <c:v>0.26676663469605083</c:v>
                </c:pt>
              </c:numCache>
            </c:numRef>
          </c:val>
          <c:extLst>
            <c:ext xmlns:c16="http://schemas.microsoft.com/office/drawing/2014/chart" uri="{C3380CC4-5D6E-409C-BE32-E72D297353CC}">
              <c16:uniqueId val="{00000001-96D8-4036-BD59-822F625A7D3D}"/>
            </c:ext>
          </c:extLst>
        </c:ser>
        <c:ser>
          <c:idx val="2"/>
          <c:order val="2"/>
          <c:tx>
            <c:strRef>
              <c:f>Grafieken!$AD$416</c:f>
              <c:strCache>
                <c:ptCount val="1"/>
                <c:pt idx="0">
                  <c:v>% du nombre d'affiliés</c:v>
                </c:pt>
              </c:strCache>
            </c:strRef>
          </c:tx>
          <c:spPr>
            <a:solidFill>
              <a:srgbClr val="002244"/>
            </a:solidFill>
          </c:spPr>
          <c:invertIfNegative val="0"/>
          <c:cat>
            <c:strRef>
              <c:f>Grafieken!$W$418:$W$419</c:f>
              <c:strCache>
                <c:ptCount val="2"/>
                <c:pt idx="0">
                  <c:v>Uniquement activités belges</c:v>
                </c:pt>
                <c:pt idx="1">
                  <c:v>Aussi activités transfrontalières</c:v>
                </c:pt>
              </c:strCache>
            </c:strRef>
          </c:cat>
          <c:val>
            <c:numRef>
              <c:f>Grafieken!$AD$418:$AD$419</c:f>
              <c:numCache>
                <c:formatCode>0.00%</c:formatCode>
                <c:ptCount val="2"/>
                <c:pt idx="0">
                  <c:v>0.96261519464988898</c:v>
                </c:pt>
                <c:pt idx="1">
                  <c:v>3.7384805350110975E-2</c:v>
                </c:pt>
              </c:numCache>
            </c:numRef>
          </c:val>
          <c:extLst>
            <c:ext xmlns:c16="http://schemas.microsoft.com/office/drawing/2014/chart" uri="{C3380CC4-5D6E-409C-BE32-E72D297353CC}">
              <c16:uniqueId val="{00000002-96D8-4036-BD59-822F625A7D3D}"/>
            </c:ext>
          </c:extLst>
        </c:ser>
        <c:dLbls>
          <c:showLegendKey val="0"/>
          <c:showVal val="0"/>
          <c:showCatName val="0"/>
          <c:showSerName val="0"/>
          <c:showPercent val="0"/>
          <c:showBubbleSize val="0"/>
        </c:dLbls>
        <c:gapWidth val="150"/>
        <c:shape val="box"/>
        <c:axId val="420759136"/>
        <c:axId val="420759528"/>
        <c:axId val="0"/>
      </c:bar3DChart>
      <c:catAx>
        <c:axId val="420759136"/>
        <c:scaling>
          <c:orientation val="minMax"/>
        </c:scaling>
        <c:delete val="0"/>
        <c:axPos val="b"/>
        <c:numFmt formatCode="General" sourceLinked="1"/>
        <c:majorTickMark val="out"/>
        <c:minorTickMark val="none"/>
        <c:tickLblPos val="nextTo"/>
        <c:crossAx val="420759528"/>
        <c:crosses val="autoZero"/>
        <c:auto val="1"/>
        <c:lblAlgn val="ctr"/>
        <c:lblOffset val="100"/>
        <c:noMultiLvlLbl val="0"/>
      </c:catAx>
      <c:valAx>
        <c:axId val="420759528"/>
        <c:scaling>
          <c:orientation val="minMax"/>
        </c:scaling>
        <c:delete val="0"/>
        <c:axPos val="l"/>
        <c:majorGridlines/>
        <c:numFmt formatCode="0.00%" sourceLinked="1"/>
        <c:majorTickMark val="out"/>
        <c:minorTickMark val="none"/>
        <c:tickLblPos val="nextTo"/>
        <c:crossAx val="420759136"/>
        <c:crosses val="autoZero"/>
        <c:crossBetween val="between"/>
      </c:valAx>
    </c:plotArea>
    <c:legend>
      <c:legendPos val="b"/>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 d'euros)</a:t>
            </a:r>
          </a:p>
        </c:rich>
      </c:tx>
      <c:layout>
        <c:manualLayout>
          <c:xMode val="edge"/>
          <c:yMode val="edge"/>
          <c:x val="0.43103049987180414"/>
          <c:y val="0.1451767389923182"/>
        </c:manualLayout>
      </c:layout>
      <c:overlay val="0"/>
    </c:title>
    <c:autoTitleDeleted val="0"/>
    <c:plotArea>
      <c:layout/>
      <c:barChart>
        <c:barDir val="col"/>
        <c:grouping val="clustered"/>
        <c:varyColors val="0"/>
        <c:ser>
          <c:idx val="0"/>
          <c:order val="0"/>
          <c:tx>
            <c:strRef>
              <c:f>Grafieken!$W$500</c:f>
              <c:strCache>
                <c:ptCount val="1"/>
                <c:pt idx="0">
                  <c:v>Total bilantaire des IRP exerçant (aussi) des activités transfrontalières</c:v>
                </c:pt>
              </c:strCache>
            </c:strRef>
          </c:tx>
          <c:spPr>
            <a:solidFill>
              <a:srgbClr val="002060"/>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Grafieken!$V$505:$V$514</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Grafieken!$W$505:$W$514</c:f>
              <c:numCache>
                <c:formatCode>0.0</c:formatCode>
                <c:ptCount val="10"/>
                <c:pt idx="0">
                  <c:v>0.31269691446000003</c:v>
                </c:pt>
                <c:pt idx="1">
                  <c:v>0.46265149288999996</c:v>
                </c:pt>
                <c:pt idx="2" formatCode="#,##0.0">
                  <c:v>0.66969123052000001</c:v>
                </c:pt>
                <c:pt idx="3" formatCode="#,##0.0">
                  <c:v>1.41653265845</c:v>
                </c:pt>
                <c:pt idx="4" formatCode="#,##0.0">
                  <c:v>2.3245709938000001</c:v>
                </c:pt>
                <c:pt idx="5" formatCode="#,##0.0">
                  <c:v>2.5777331928800002</c:v>
                </c:pt>
                <c:pt idx="6" formatCode="#,##0.0">
                  <c:v>5.08587516463</c:v>
                </c:pt>
                <c:pt idx="7" formatCode="#,##0.0">
                  <c:v>8.8772568653199997</c:v>
                </c:pt>
                <c:pt idx="8" formatCode="#,##0.0">
                  <c:v>8.9020329881299993</c:v>
                </c:pt>
                <c:pt idx="9" formatCode="#,##0.0">
                  <c:v>10.7263356197</c:v>
                </c:pt>
              </c:numCache>
            </c:numRef>
          </c:val>
          <c:extLst>
            <c:ext xmlns:c16="http://schemas.microsoft.com/office/drawing/2014/chart" uri="{C3380CC4-5D6E-409C-BE32-E72D297353CC}">
              <c16:uniqueId val="{00000000-DC24-4AE8-A848-6109860D414C}"/>
            </c:ext>
          </c:extLst>
        </c:ser>
        <c:ser>
          <c:idx val="2"/>
          <c:order val="2"/>
          <c:tx>
            <c:strRef>
              <c:f>Grafieken!$Y$500</c:f>
              <c:strCache>
                <c:ptCount val="1"/>
                <c:pt idx="0">
                  <c:v>Total bilantaire des IRP avec uniquement des activités belges</c:v>
                </c:pt>
              </c:strCache>
            </c:strRef>
          </c:tx>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Grafieken!$V$505:$V$514</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Grafieken!$Y$505:$Y$514</c:f>
              <c:numCache>
                <c:formatCode>0.0</c:formatCode>
                <c:ptCount val="10"/>
                <c:pt idx="0">
                  <c:v>15.634034964909995</c:v>
                </c:pt>
                <c:pt idx="1">
                  <c:v>15.5832989501</c:v>
                </c:pt>
                <c:pt idx="2" formatCode="#,##0.0">
                  <c:v>17.916894904750002</c:v>
                </c:pt>
                <c:pt idx="3" formatCode="#,##0.0">
                  <c:v>18.978858880459995</c:v>
                </c:pt>
                <c:pt idx="4" formatCode="#,##0.0">
                  <c:v>21.044664351359998</c:v>
                </c:pt>
                <c:pt idx="5" formatCode="#,##0.0">
                  <c:v>22.116265540730012</c:v>
                </c:pt>
                <c:pt idx="6" formatCode="#,##0.0">
                  <c:v>24.69516928645</c:v>
                </c:pt>
                <c:pt idx="7" formatCode="#,##0.0">
                  <c:v>26.269609316819992</c:v>
                </c:pt>
                <c:pt idx="8" formatCode="#,##0.0">
                  <c:v>25.412187184009987</c:v>
                </c:pt>
                <c:pt idx="9" formatCode="#,##0.0">
                  <c:v>29.482349517860015</c:v>
                </c:pt>
              </c:numCache>
            </c:numRef>
          </c:val>
          <c:extLst>
            <c:ext xmlns:c16="http://schemas.microsoft.com/office/drawing/2014/chart" uri="{C3380CC4-5D6E-409C-BE32-E72D297353CC}">
              <c16:uniqueId val="{00000001-DC24-4AE8-A848-6109860D414C}"/>
            </c:ext>
          </c:extLst>
        </c:ser>
        <c:dLbls>
          <c:showLegendKey val="0"/>
          <c:showVal val="0"/>
          <c:showCatName val="0"/>
          <c:showSerName val="0"/>
          <c:showPercent val="0"/>
          <c:showBubbleSize val="0"/>
        </c:dLbls>
        <c:gapWidth val="50"/>
        <c:axId val="421787648"/>
        <c:axId val="421788040"/>
      </c:barChart>
      <c:lineChart>
        <c:grouping val="stacked"/>
        <c:varyColors val="0"/>
        <c:ser>
          <c:idx val="1"/>
          <c:order val="1"/>
          <c:tx>
            <c:strRef>
              <c:f>Grafieken!$X$500</c:f>
              <c:strCache>
                <c:ptCount val="1"/>
                <c:pt idx="0">
                  <c:v>Total bilantaire du secteur</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Grafieken!$V$505:$V$514</c:f>
              <c:numCache>
                <c:formatCode>General</c:formatCode>
                <c:ptCount val="10"/>
                <c:pt idx="0">
                  <c:v>2010</c:v>
                </c:pt>
                <c:pt idx="1">
                  <c:v>2011</c:v>
                </c:pt>
                <c:pt idx="2">
                  <c:v>2012</c:v>
                </c:pt>
                <c:pt idx="3">
                  <c:v>2013</c:v>
                </c:pt>
                <c:pt idx="4">
                  <c:v>2014</c:v>
                </c:pt>
                <c:pt idx="5">
                  <c:v>2015</c:v>
                </c:pt>
                <c:pt idx="6">
                  <c:v>2016</c:v>
                </c:pt>
                <c:pt idx="7">
                  <c:v>2017</c:v>
                </c:pt>
                <c:pt idx="8">
                  <c:v>2018</c:v>
                </c:pt>
                <c:pt idx="9">
                  <c:v>2019</c:v>
                </c:pt>
              </c:numCache>
            </c:numRef>
          </c:cat>
          <c:val>
            <c:numRef>
              <c:f>Grafieken!$X$505:$X$514</c:f>
              <c:numCache>
                <c:formatCode>#,##0.0_ ;[Red]\-#,##0.0\ </c:formatCode>
                <c:ptCount val="10"/>
                <c:pt idx="0">
                  <c:v>15.946731879369993</c:v>
                </c:pt>
                <c:pt idx="1">
                  <c:v>16.045950442990002</c:v>
                </c:pt>
                <c:pt idx="2">
                  <c:v>18.59</c:v>
                </c:pt>
                <c:pt idx="3">
                  <c:v>20.395391538909998</c:v>
                </c:pt>
                <c:pt idx="4">
                  <c:v>23.369235345160003</c:v>
                </c:pt>
                <c:pt idx="5">
                  <c:v>24.693998733610002</c:v>
                </c:pt>
                <c:pt idx="6">
                  <c:v>29.781044451080003</c:v>
                </c:pt>
                <c:pt idx="7" formatCode="#,##0.0">
                  <c:v>35.146866182139981</c:v>
                </c:pt>
                <c:pt idx="8" formatCode="#,##0.0">
                  <c:v>34.31422017213999</c:v>
                </c:pt>
                <c:pt idx="9" formatCode="#,##0.0">
                  <c:v>40.208685137560018</c:v>
                </c:pt>
              </c:numCache>
            </c:numRef>
          </c:val>
          <c:smooth val="0"/>
          <c:extLst>
            <c:ext xmlns:c16="http://schemas.microsoft.com/office/drawing/2014/chart" uri="{C3380CC4-5D6E-409C-BE32-E72D297353CC}">
              <c16:uniqueId val="{00000002-DC24-4AE8-A848-6109860D414C}"/>
            </c:ext>
          </c:extLst>
        </c:ser>
        <c:dLbls>
          <c:showLegendKey val="0"/>
          <c:showVal val="0"/>
          <c:showCatName val="0"/>
          <c:showSerName val="0"/>
          <c:showPercent val="0"/>
          <c:showBubbleSize val="0"/>
        </c:dLbls>
        <c:marker val="1"/>
        <c:smooth val="0"/>
        <c:axId val="421787648"/>
        <c:axId val="421788040"/>
      </c:lineChart>
      <c:catAx>
        <c:axId val="421787648"/>
        <c:scaling>
          <c:orientation val="minMax"/>
        </c:scaling>
        <c:delete val="0"/>
        <c:axPos val="b"/>
        <c:numFmt formatCode="General" sourceLinked="1"/>
        <c:majorTickMark val="out"/>
        <c:minorTickMark val="none"/>
        <c:tickLblPos val="nextTo"/>
        <c:crossAx val="421788040"/>
        <c:crosses val="autoZero"/>
        <c:auto val="1"/>
        <c:lblAlgn val="ctr"/>
        <c:lblOffset val="100"/>
        <c:noMultiLvlLbl val="0"/>
      </c:catAx>
      <c:valAx>
        <c:axId val="421788040"/>
        <c:scaling>
          <c:orientation val="minMax"/>
        </c:scaling>
        <c:delete val="0"/>
        <c:axPos val="l"/>
        <c:numFmt formatCode="0.0" sourceLinked="1"/>
        <c:majorTickMark val="out"/>
        <c:minorTickMark val="none"/>
        <c:tickLblPos val="nextTo"/>
        <c:crossAx val="421787648"/>
        <c:crosses val="autoZero"/>
        <c:crossBetween val="between"/>
      </c:valAx>
      <c:spPr>
        <a:noFill/>
        <a:ln w="25400">
          <a:noFill/>
        </a:ln>
      </c:spPr>
    </c:plotArea>
    <c:legend>
      <c:legendPos val="b"/>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68779884475587638"/>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Tabellen!$E$24:$E$25</c:f>
              <c:numCache>
                <c:formatCode>0.00%</c:formatCode>
                <c:ptCount val="2"/>
                <c:pt idx="0">
                  <c:v>1.5987575498793474</c:v>
                </c:pt>
                <c:pt idx="1">
                  <c:v>1.2478001737895121</c:v>
                </c:pt>
              </c:numCache>
            </c:numRef>
          </c:val>
          <c:extLst>
            <c:ext xmlns:c16="http://schemas.microsoft.com/office/drawing/2014/chart" uri="{C3380CC4-5D6E-409C-BE32-E72D297353CC}">
              <c16:uniqueId val="{00000000-7CFE-4521-BE12-589230187BCA}"/>
            </c:ext>
          </c:extLst>
        </c:ser>
        <c:ser>
          <c:idx val="1"/>
          <c:order val="1"/>
          <c:tx>
            <c:strRef>
              <c:f>Tabellen!$F$4</c:f>
              <c:strCache>
                <c:ptCount val="1"/>
                <c:pt idx="0">
                  <c:v>Taux de couverture PLT + marge</c:v>
                </c:pt>
              </c:strCache>
            </c:strRef>
          </c:tx>
          <c:spPr>
            <a:solidFill>
              <a:srgbClr val="BBCC00"/>
            </a:solidFill>
          </c:spPr>
          <c:invertIfNegative val="0"/>
          <c:cat>
            <c:strRef>
              <c:f>Tabellen!$A$24:$A$25</c:f>
              <c:strCache>
                <c:ptCount val="2"/>
                <c:pt idx="0">
                  <c:v>Uniquement activités belges</c:v>
                </c:pt>
                <c:pt idx="1">
                  <c:v>Aussi activités transfrontalières</c:v>
                </c:pt>
              </c:strCache>
            </c:strRef>
          </c:cat>
          <c:val>
            <c:numRef>
              <c:f>Tabellen!$F$24:$F$25</c:f>
              <c:numCache>
                <c:formatCode>0.00%</c:formatCode>
                <c:ptCount val="2"/>
                <c:pt idx="0">
                  <c:v>1.266255437298359</c:v>
                </c:pt>
                <c:pt idx="1">
                  <c:v>1.0897098415797</c:v>
                </c:pt>
              </c:numCache>
            </c:numRef>
          </c:val>
          <c:extLst>
            <c:ext xmlns:c16="http://schemas.microsoft.com/office/drawing/2014/chart" uri="{C3380CC4-5D6E-409C-BE32-E72D297353CC}">
              <c16:uniqueId val="{00000001-7CFE-4521-BE12-589230187BCA}"/>
            </c:ext>
          </c:extLst>
        </c:ser>
        <c:dLbls>
          <c:showLegendKey val="0"/>
          <c:showVal val="0"/>
          <c:showCatName val="0"/>
          <c:showSerName val="0"/>
          <c:showPercent val="0"/>
          <c:showBubbleSize val="0"/>
        </c:dLbls>
        <c:gapWidth val="150"/>
        <c:shape val="box"/>
        <c:axId val="420760312"/>
        <c:axId val="420760704"/>
        <c:axId val="0"/>
      </c:bar3DChart>
      <c:catAx>
        <c:axId val="420760312"/>
        <c:scaling>
          <c:orientation val="minMax"/>
        </c:scaling>
        <c:delete val="0"/>
        <c:axPos val="b"/>
        <c:numFmt formatCode="General" sourceLinked="0"/>
        <c:majorTickMark val="out"/>
        <c:minorTickMark val="none"/>
        <c:tickLblPos val="nextTo"/>
        <c:txPr>
          <a:bodyPr rot="0" vert="horz"/>
          <a:lstStyle/>
          <a:p>
            <a:pPr>
              <a:defRPr/>
            </a:pPr>
            <a:endParaRPr lang="nl-BE"/>
          </a:p>
        </c:txPr>
        <c:crossAx val="420760704"/>
        <c:crosses val="autoZero"/>
        <c:auto val="1"/>
        <c:lblAlgn val="ctr"/>
        <c:lblOffset val="100"/>
        <c:noMultiLvlLbl val="0"/>
      </c:catAx>
      <c:valAx>
        <c:axId val="420760704"/>
        <c:scaling>
          <c:orientation val="minMax"/>
        </c:scaling>
        <c:delete val="0"/>
        <c:axPos val="l"/>
        <c:majorGridlines/>
        <c:numFmt formatCode="0.00%" sourceLinked="1"/>
        <c:majorTickMark val="out"/>
        <c:minorTickMark val="none"/>
        <c:tickLblPos val="nextTo"/>
        <c:crossAx val="420760312"/>
        <c:crosses val="autoZero"/>
        <c:crossBetween val="between"/>
      </c:valAx>
    </c:plotArea>
    <c:legend>
      <c:legendPos val="b"/>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2.4322830292979547E-2"/>
          <c:y val="9.6836461126005358E-2"/>
          <c:w val="0.95135433941404091"/>
          <c:h val="0.75969770534715331"/>
        </c:manualLayout>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Tabellen!$I$24:$I$25</c:f>
              <c:numCache>
                <c:formatCode>0.00%</c:formatCode>
                <c:ptCount val="2"/>
                <c:pt idx="0">
                  <c:v>0.48838978462648774</c:v>
                </c:pt>
                <c:pt idx="1">
                  <c:v>0.52903879219379513</c:v>
                </c:pt>
              </c:numCache>
            </c:numRef>
          </c:val>
          <c:extLst>
            <c:ext xmlns:c16="http://schemas.microsoft.com/office/drawing/2014/chart" uri="{C3380CC4-5D6E-409C-BE32-E72D297353CC}">
              <c16:uniqueId val="{00000000-E7D2-4B47-B678-B5B005D64443}"/>
            </c:ext>
          </c:extLst>
        </c:ser>
        <c:ser>
          <c:idx val="1"/>
          <c:order val="1"/>
          <c:tx>
            <c:strRef>
              <c:f>Tabellen!$J$4</c:f>
              <c:strCache>
                <c:ptCount val="1"/>
                <c:pt idx="0">
                  <c:v>Actions</c:v>
                </c:pt>
              </c:strCache>
            </c:strRef>
          </c:tx>
          <c:spPr>
            <a:solidFill>
              <a:srgbClr val="668899"/>
            </a:solidFill>
          </c:spPr>
          <c:invertIfNegative val="0"/>
          <c:cat>
            <c:strRef>
              <c:f>Tabellen!$A$24:$A$25</c:f>
              <c:strCache>
                <c:ptCount val="2"/>
                <c:pt idx="0">
                  <c:v>Uniquement activités belges</c:v>
                </c:pt>
                <c:pt idx="1">
                  <c:v>Aussi activités transfrontalières</c:v>
                </c:pt>
              </c:strCache>
            </c:strRef>
          </c:cat>
          <c:val>
            <c:numRef>
              <c:f>Tabellen!$J$24:$J$25</c:f>
              <c:numCache>
                <c:formatCode>0.00%</c:formatCode>
                <c:ptCount val="2"/>
                <c:pt idx="0">
                  <c:v>0.41746846989998465</c:v>
                </c:pt>
                <c:pt idx="1">
                  <c:v>0.4261961167354516</c:v>
                </c:pt>
              </c:numCache>
            </c:numRef>
          </c:val>
          <c:extLst>
            <c:ext xmlns:c16="http://schemas.microsoft.com/office/drawing/2014/chart" uri="{C3380CC4-5D6E-409C-BE32-E72D297353CC}">
              <c16:uniqueId val="{00000001-E7D2-4B47-B678-B5B005D64443}"/>
            </c:ext>
          </c:extLst>
        </c:ser>
        <c:ser>
          <c:idx val="3"/>
          <c:order val="3"/>
          <c:tx>
            <c:strRef>
              <c:f>Tabellen!$L$4</c:f>
              <c:strCache>
                <c:ptCount val="1"/>
                <c:pt idx="0">
                  <c:v>Prêts</c:v>
                </c:pt>
              </c:strCache>
            </c:strRef>
          </c:tx>
          <c:spPr>
            <a:solidFill>
              <a:srgbClr val="9EB3BE"/>
            </a:solidFill>
          </c:spPr>
          <c:invertIfNegative val="0"/>
          <c:cat>
            <c:strRef>
              <c:f>Tabellen!$A$24:$A$25</c:f>
              <c:strCache>
                <c:ptCount val="2"/>
                <c:pt idx="0">
                  <c:v>Uniquement activités belges</c:v>
                </c:pt>
                <c:pt idx="1">
                  <c:v>Aussi activités transfrontalières</c:v>
                </c:pt>
              </c:strCache>
            </c:strRef>
          </c:cat>
          <c:val>
            <c:numRef>
              <c:f>Tabellen!$L$24:$L$25</c:f>
              <c:numCache>
                <c:formatCode>0.00%</c:formatCode>
                <c:ptCount val="2"/>
                <c:pt idx="0">
                  <c:v>7.9958474277179569E-3</c:v>
                </c:pt>
                <c:pt idx="1">
                  <c:v>0</c:v>
                </c:pt>
              </c:numCache>
            </c:numRef>
          </c:val>
          <c:extLst>
            <c:ext xmlns:c16="http://schemas.microsoft.com/office/drawing/2014/chart" uri="{C3380CC4-5D6E-409C-BE32-E72D297353CC}">
              <c16:uniqueId val="{00000002-E7D2-4B47-B678-B5B005D64443}"/>
            </c:ext>
          </c:extLst>
        </c:ser>
        <c:ser>
          <c:idx val="4"/>
          <c:order val="4"/>
          <c:tx>
            <c:strRef>
              <c:f>Tabellen!$M$4</c:f>
              <c:strCache>
                <c:ptCount val="1"/>
                <c:pt idx="0">
                  <c:v>Immobilier</c:v>
                </c:pt>
              </c:strCache>
            </c:strRef>
          </c:tx>
          <c:invertIfNegative val="0"/>
          <c:cat>
            <c:strRef>
              <c:f>Tabellen!$A$24:$A$25</c:f>
              <c:strCache>
                <c:ptCount val="2"/>
                <c:pt idx="0">
                  <c:v>Uniquement activités belges</c:v>
                </c:pt>
                <c:pt idx="1">
                  <c:v>Aussi activités transfrontalières</c:v>
                </c:pt>
              </c:strCache>
            </c:strRef>
          </c:cat>
          <c:val>
            <c:numRef>
              <c:f>Tabellen!$M$24:$M$25</c:f>
              <c:numCache>
                <c:formatCode>0.00%</c:formatCode>
                <c:ptCount val="2"/>
                <c:pt idx="0">
                  <c:v>1.1420711397215693E-2</c:v>
                </c:pt>
                <c:pt idx="1">
                  <c:v>1.6682626257797451E-3</c:v>
                </c:pt>
              </c:numCache>
            </c:numRef>
          </c:val>
          <c:extLst>
            <c:ext xmlns:c16="http://schemas.microsoft.com/office/drawing/2014/chart" uri="{C3380CC4-5D6E-409C-BE32-E72D297353CC}">
              <c16:uniqueId val="{00000003-E7D2-4B47-B678-B5B005D64443}"/>
            </c:ext>
          </c:extLst>
        </c:ser>
        <c:ser>
          <c:idx val="5"/>
          <c:order val="5"/>
          <c:tx>
            <c:strRef>
              <c:f>Tabellen!$N$4</c:f>
              <c:strCache>
                <c:ptCount val="1"/>
                <c:pt idx="0">
                  <c:v>Valeurs disponibles</c:v>
                </c:pt>
              </c:strCache>
            </c:strRef>
          </c:tx>
          <c:spPr>
            <a:solidFill>
              <a:srgbClr val="8B9A00"/>
            </a:solidFill>
          </c:spPr>
          <c:invertIfNegative val="0"/>
          <c:cat>
            <c:strRef>
              <c:f>Tabellen!$A$24:$A$25</c:f>
              <c:strCache>
                <c:ptCount val="2"/>
                <c:pt idx="0">
                  <c:v>Uniquement activités belges</c:v>
                </c:pt>
                <c:pt idx="1">
                  <c:v>Aussi activités transfrontalières</c:v>
                </c:pt>
              </c:strCache>
            </c:strRef>
          </c:cat>
          <c:val>
            <c:numRef>
              <c:f>Tabellen!$N$24:$N$25</c:f>
              <c:numCache>
                <c:formatCode>0.00%</c:formatCode>
                <c:ptCount val="2"/>
                <c:pt idx="0">
                  <c:v>4.1686344138503632E-2</c:v>
                </c:pt>
                <c:pt idx="1">
                  <c:v>1.6618320516223851E-2</c:v>
                </c:pt>
              </c:numCache>
            </c:numRef>
          </c:val>
          <c:extLst>
            <c:ext xmlns:c16="http://schemas.microsoft.com/office/drawing/2014/chart" uri="{C3380CC4-5D6E-409C-BE32-E72D297353CC}">
              <c16:uniqueId val="{00000004-E7D2-4B47-B678-B5B005D64443}"/>
            </c:ext>
          </c:extLst>
        </c:ser>
        <c:ser>
          <c:idx val="6"/>
          <c:order val="6"/>
          <c:tx>
            <c:strRef>
              <c:f>Tabellen!$O$4</c:f>
              <c:strCache>
                <c:ptCount val="1"/>
                <c:pt idx="0">
                  <c:v>Autres</c:v>
                </c:pt>
              </c:strCache>
            </c:strRef>
          </c:tx>
          <c:spPr>
            <a:solidFill>
              <a:srgbClr val="A6A6A6"/>
            </a:solidFill>
          </c:spPr>
          <c:invertIfNegative val="0"/>
          <c:cat>
            <c:strRef>
              <c:f>Tabellen!$A$24:$A$25</c:f>
              <c:strCache>
                <c:ptCount val="2"/>
                <c:pt idx="0">
                  <c:v>Uniquement activités belges</c:v>
                </c:pt>
                <c:pt idx="1">
                  <c:v>Aussi activités transfrontalières</c:v>
                </c:pt>
              </c:strCache>
            </c:strRef>
          </c:cat>
          <c:val>
            <c:numRef>
              <c:f>Tabellen!$O$24:$O$25</c:f>
              <c:numCache>
                <c:formatCode>0.00%</c:formatCode>
                <c:ptCount val="2"/>
                <c:pt idx="0">
                  <c:v>3.3038842510090621E-2</c:v>
                </c:pt>
                <c:pt idx="1">
                  <c:v>2.6478507928749694E-2</c:v>
                </c:pt>
              </c:numCache>
            </c:numRef>
          </c:val>
          <c:extLst>
            <c:ext xmlns:c16="http://schemas.microsoft.com/office/drawing/2014/chart" uri="{C3380CC4-5D6E-409C-BE32-E72D297353CC}">
              <c16:uniqueId val="{00000005-E7D2-4B47-B678-B5B005D64443}"/>
            </c:ext>
          </c:extLst>
        </c:ser>
        <c:dLbls>
          <c:showLegendKey val="0"/>
          <c:showVal val="0"/>
          <c:showCatName val="0"/>
          <c:showSerName val="0"/>
          <c:showPercent val="0"/>
          <c:showBubbleSize val="0"/>
        </c:dLbls>
        <c:gapWidth val="82"/>
        <c:shape val="box"/>
        <c:axId val="420761096"/>
        <c:axId val="42076148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Tabellen!$A$24:$A$25</c15:sqref>
                        </c15:formulaRef>
                      </c:ext>
                    </c:extLst>
                    <c:strCache>
                      <c:ptCount val="2"/>
                      <c:pt idx="0">
                        <c:v>Uniquement activités belges</c:v>
                      </c:pt>
                      <c:pt idx="1">
                        <c:v>Aussi activités transfrontalières</c:v>
                      </c:pt>
                    </c:strCache>
                  </c:strRef>
                </c:cat>
                <c:val>
                  <c:numRef>
                    <c:extLst>
                      <c:ext uri="{02D57815-91ED-43cb-92C2-25804820EDAC}">
                        <c15:formulaRef>
                          <c15:sqref>Tabellen!$K$24:$K$25</c15:sqref>
                        </c15:formulaRef>
                      </c:ext>
                    </c:extLst>
                    <c:numCache>
                      <c:formatCode>General</c:formatCode>
                      <c:ptCount val="2"/>
                    </c:numCache>
                  </c:numRef>
                </c:val>
                <c:extLst>
                  <c:ext xmlns:c16="http://schemas.microsoft.com/office/drawing/2014/chart" uri="{C3380CC4-5D6E-409C-BE32-E72D297353CC}">
                    <c16:uniqueId val="{00000006-E7D2-4B47-B678-B5B005D64443}"/>
                  </c:ext>
                </c:extLst>
              </c15:ser>
            </c15:filteredBarSeries>
          </c:ext>
        </c:extLst>
      </c:bar3DChart>
      <c:catAx>
        <c:axId val="420761096"/>
        <c:scaling>
          <c:orientation val="minMax"/>
        </c:scaling>
        <c:delete val="0"/>
        <c:axPos val="b"/>
        <c:numFmt formatCode="General" sourceLinked="0"/>
        <c:majorTickMark val="out"/>
        <c:minorTickMark val="none"/>
        <c:tickLblPos val="nextTo"/>
        <c:crossAx val="420761488"/>
        <c:crosses val="autoZero"/>
        <c:auto val="1"/>
        <c:lblAlgn val="ctr"/>
        <c:lblOffset val="100"/>
        <c:noMultiLvlLbl val="0"/>
      </c:catAx>
      <c:valAx>
        <c:axId val="420761488"/>
        <c:scaling>
          <c:orientation val="minMax"/>
        </c:scaling>
        <c:delete val="1"/>
        <c:axPos val="l"/>
        <c:numFmt formatCode="0.00%" sourceLinked="1"/>
        <c:majorTickMark val="out"/>
        <c:minorTickMark val="none"/>
        <c:tickLblPos val="none"/>
        <c:crossAx val="4207610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Grafieken!$X$55</c:f>
              <c:strCache>
                <c:ptCount val="1"/>
                <c:pt idx="0">
                  <c:v>Aantal deelnemers</c:v>
                </c:pt>
              </c:strCache>
            </c:strRef>
          </c:tx>
          <c:spPr>
            <a:solidFill>
              <a:srgbClr val="BBCC00"/>
            </a:solidFill>
          </c:spPr>
          <c:invertIfNegative val="0"/>
          <c:dLbls>
            <c:spPr>
              <a:noFill/>
              <a:ln>
                <a:noFill/>
              </a:ln>
              <a:effectLst/>
            </c:spPr>
            <c:txPr>
              <a:bodyPr rot="-5400000" vert="horz"/>
              <a:lstStyle/>
              <a:p>
                <a:pPr>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Grafieken!$W$61:$W$71</c:f>
              <c:numCache>
                <c:formatCode>General</c:formatCode>
                <c:ptCount val="11"/>
                <c:pt idx="0">
                  <c:v>2009</c:v>
                </c:pt>
                <c:pt idx="1">
                  <c:v>2010</c:v>
                </c:pt>
                <c:pt idx="2">
                  <c:v>2011</c:v>
                </c:pt>
                <c:pt idx="3">
                  <c:v>2012</c:v>
                </c:pt>
                <c:pt idx="4">
                  <c:v>2013</c:v>
                </c:pt>
                <c:pt idx="5">
                  <c:v>2014</c:v>
                </c:pt>
                <c:pt idx="6">
                  <c:v>2015</c:v>
                </c:pt>
                <c:pt idx="7">
                  <c:v>2016</c:v>
                </c:pt>
                <c:pt idx="8">
                  <c:v>2017</c:v>
                </c:pt>
                <c:pt idx="9">
                  <c:v>2018</c:v>
                </c:pt>
                <c:pt idx="10">
                  <c:v>2019</c:v>
                </c:pt>
              </c:numCache>
            </c:numRef>
          </c:cat>
          <c:val>
            <c:numRef>
              <c:f>Grafieken!$X$61:$X$71</c:f>
              <c:numCache>
                <c:formatCode>#,##0</c:formatCode>
                <c:ptCount val="11"/>
                <c:pt idx="0">
                  <c:v>851191</c:v>
                </c:pt>
                <c:pt idx="1">
                  <c:v>857982</c:v>
                </c:pt>
                <c:pt idx="2">
                  <c:v>887398.2</c:v>
                </c:pt>
                <c:pt idx="3">
                  <c:v>1394936</c:v>
                </c:pt>
                <c:pt idx="4">
                  <c:v>1477713</c:v>
                </c:pt>
                <c:pt idx="5">
                  <c:v>1477347</c:v>
                </c:pt>
                <c:pt idx="6">
                  <c:v>1513279</c:v>
                </c:pt>
                <c:pt idx="7">
                  <c:v>1674420</c:v>
                </c:pt>
                <c:pt idx="8">
                  <c:v>1734315</c:v>
                </c:pt>
                <c:pt idx="9">
                  <c:v>1788873</c:v>
                </c:pt>
                <c:pt idx="10">
                  <c:v>2055434</c:v>
                </c:pt>
              </c:numCache>
            </c:numRef>
          </c:val>
          <c:extLst>
            <c:ext xmlns:c16="http://schemas.microsoft.com/office/drawing/2014/chart" uri="{C3380CC4-5D6E-409C-BE32-E72D297353CC}">
              <c16:uniqueId val="{00000000-159C-40EC-B397-27EEED320B07}"/>
            </c:ext>
          </c:extLst>
        </c:ser>
        <c:dLbls>
          <c:showLegendKey val="0"/>
          <c:showVal val="0"/>
          <c:showCatName val="0"/>
          <c:showSerName val="0"/>
          <c:showPercent val="0"/>
          <c:showBubbleSize val="0"/>
        </c:dLbls>
        <c:gapWidth val="61"/>
        <c:shape val="box"/>
        <c:axId val="419863808"/>
        <c:axId val="419864200"/>
        <c:axId val="0"/>
      </c:bar3DChart>
      <c:catAx>
        <c:axId val="419863808"/>
        <c:scaling>
          <c:orientation val="minMax"/>
        </c:scaling>
        <c:delete val="0"/>
        <c:axPos val="b"/>
        <c:numFmt formatCode="General" sourceLinked="1"/>
        <c:majorTickMark val="out"/>
        <c:minorTickMark val="none"/>
        <c:tickLblPos val="nextTo"/>
        <c:crossAx val="419864200"/>
        <c:crosses val="autoZero"/>
        <c:auto val="1"/>
        <c:lblAlgn val="ctr"/>
        <c:lblOffset val="100"/>
        <c:noMultiLvlLbl val="0"/>
      </c:catAx>
      <c:valAx>
        <c:axId val="419864200"/>
        <c:scaling>
          <c:orientation val="minMax"/>
          <c:min val="0"/>
        </c:scaling>
        <c:delete val="0"/>
        <c:axPos val="l"/>
        <c:numFmt formatCode="#,##0" sourceLinked="1"/>
        <c:majorTickMark val="out"/>
        <c:minorTickMark val="none"/>
        <c:tickLblPos val="nextTo"/>
        <c:crossAx val="419863808"/>
        <c:crosses val="autoZero"/>
        <c:crossBetween val="between"/>
      </c:valAx>
      <c:spPr>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40"/>
      <c:rotY val="80"/>
      <c:rAngAx val="0"/>
    </c:view3D>
    <c:floor>
      <c:thickness val="0"/>
    </c:floor>
    <c:sideWall>
      <c:thickness val="0"/>
    </c:sideWall>
    <c:backWall>
      <c:thickness val="0"/>
    </c:backWall>
    <c:plotArea>
      <c:layout/>
      <c:pie3DChart>
        <c:varyColors val="1"/>
        <c:ser>
          <c:idx val="0"/>
          <c:order val="0"/>
          <c:explosion val="25"/>
          <c:dPt>
            <c:idx val="0"/>
            <c:bubble3D val="0"/>
            <c:spPr>
              <a:solidFill>
                <a:srgbClr val="002244"/>
              </a:solidFill>
            </c:spPr>
            <c:extLst>
              <c:ext xmlns:c16="http://schemas.microsoft.com/office/drawing/2014/chart" uri="{C3380CC4-5D6E-409C-BE32-E72D297353CC}">
                <c16:uniqueId val="{00000001-E021-4416-AFFD-585E335F61B1}"/>
              </c:ext>
            </c:extLst>
          </c:dPt>
          <c:dPt>
            <c:idx val="1"/>
            <c:bubble3D val="0"/>
            <c:spPr>
              <a:solidFill>
                <a:srgbClr val="668899"/>
              </a:solidFill>
            </c:spPr>
            <c:extLst>
              <c:ext xmlns:c16="http://schemas.microsoft.com/office/drawing/2014/chart" uri="{C3380CC4-5D6E-409C-BE32-E72D297353CC}">
                <c16:uniqueId val="{00000003-E021-4416-AFFD-585E335F61B1}"/>
              </c:ext>
            </c:extLst>
          </c:dPt>
          <c:dPt>
            <c:idx val="2"/>
            <c:bubble3D val="0"/>
            <c:spPr>
              <a:solidFill>
                <a:srgbClr val="BBCC00"/>
              </a:solidFill>
            </c:spPr>
            <c:extLst>
              <c:ext xmlns:c16="http://schemas.microsoft.com/office/drawing/2014/chart" uri="{C3380CC4-5D6E-409C-BE32-E72D297353CC}">
                <c16:uniqueId val="{00000005-E021-4416-AFFD-585E335F61B1}"/>
              </c:ext>
            </c:extLst>
          </c:dPt>
          <c:dPt>
            <c:idx val="3"/>
            <c:bubble3D val="0"/>
            <c:spPr>
              <a:solidFill>
                <a:srgbClr val="BBCCCC"/>
              </a:solidFill>
            </c:spPr>
            <c:extLst>
              <c:ext xmlns:c16="http://schemas.microsoft.com/office/drawing/2014/chart" uri="{C3380CC4-5D6E-409C-BE32-E72D297353CC}">
                <c16:uniqueId val="{00000007-E021-4416-AFFD-585E335F61B1}"/>
              </c:ext>
            </c:extLst>
          </c:dPt>
          <c:dPt>
            <c:idx val="4"/>
            <c:bubble3D val="0"/>
            <c:spPr>
              <a:solidFill>
                <a:srgbClr val="91C8FF"/>
              </a:solidFill>
            </c:spPr>
            <c:extLst>
              <c:ext xmlns:c16="http://schemas.microsoft.com/office/drawing/2014/chart" uri="{C3380CC4-5D6E-409C-BE32-E72D297353CC}">
                <c16:uniqueId val="{00000009-E021-4416-AFFD-585E335F61B1}"/>
              </c:ext>
            </c:extLst>
          </c:dPt>
          <c:dPt>
            <c:idx val="5"/>
            <c:bubble3D val="0"/>
            <c:spPr>
              <a:solidFill>
                <a:srgbClr val="8B9A00"/>
              </a:solidFill>
            </c:spPr>
            <c:extLst>
              <c:ext xmlns:c16="http://schemas.microsoft.com/office/drawing/2014/chart" uri="{C3380CC4-5D6E-409C-BE32-E72D297353CC}">
                <c16:uniqueId val="{0000000B-E021-4416-AFFD-585E335F61B1}"/>
              </c:ext>
            </c:extLst>
          </c:dPt>
          <c:dPt>
            <c:idx val="6"/>
            <c:bubble3D val="0"/>
            <c:spPr>
              <a:solidFill>
                <a:schemeClr val="bg1">
                  <a:lumMod val="65000"/>
                </a:schemeClr>
              </a:solidFill>
            </c:spPr>
            <c:extLst>
              <c:ext xmlns:c16="http://schemas.microsoft.com/office/drawing/2014/chart" uri="{C3380CC4-5D6E-409C-BE32-E72D297353CC}">
                <c16:uniqueId val="{0000000D-E021-4416-AFFD-585E335F61B1}"/>
              </c:ext>
            </c:extLst>
          </c:dPt>
          <c:dLbls>
            <c:dLbl>
              <c:idx val="3"/>
              <c:layout>
                <c:manualLayout>
                  <c:x val="-3.2128699429812654E-2"/>
                  <c:y val="-1.457194899817849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021-4416-AFFD-585E335F61B1}"/>
                </c:ext>
              </c:extLst>
            </c:dLbl>
            <c:dLbl>
              <c:idx val="4"/>
              <c:layout>
                <c:manualLayout>
                  <c:x val="-6.9005339849761843E-3"/>
                  <c:y val="-3.64298724954466E-3"/>
                </c:manualLayout>
              </c:layout>
              <c:numFmt formatCode="0.0%" sourceLinked="0"/>
              <c:spPr>
                <a:noFill/>
                <a:ln>
                  <a:noFill/>
                </a:ln>
                <a:effectLst/>
              </c:spPr>
              <c:txPr>
                <a:bodyPr wrap="square" lIns="38100" tIns="19050" rIns="38100" bIns="19050" anchor="ctr">
                  <a:spAutoFit/>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021-4416-AFFD-585E335F61B1}"/>
                </c:ext>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Tabellen!$I$4:$O$4</c:f>
              <c:strCache>
                <c:ptCount val="7"/>
                <c:pt idx="0">
                  <c:v>Obligations</c:v>
                </c:pt>
                <c:pt idx="1">
                  <c:v>Actions</c:v>
                </c:pt>
                <c:pt idx="2">
                  <c:v>OPC</c:v>
                </c:pt>
                <c:pt idx="3">
                  <c:v>Prêts</c:v>
                </c:pt>
                <c:pt idx="4">
                  <c:v>Immobilier</c:v>
                </c:pt>
                <c:pt idx="5">
                  <c:v>Valeurs disponibles</c:v>
                </c:pt>
                <c:pt idx="6">
                  <c:v>Autres</c:v>
                </c:pt>
              </c:strCache>
            </c:strRef>
          </c:cat>
          <c:val>
            <c:numRef>
              <c:f>Tabellen!$I$6:$O$6</c:f>
              <c:numCache>
                <c:formatCode>0.00%</c:formatCode>
                <c:ptCount val="7"/>
                <c:pt idx="0">
                  <c:v>0.11151086942951194</c:v>
                </c:pt>
                <c:pt idx="1">
                  <c:v>8.6058386415107171E-2</c:v>
                </c:pt>
                <c:pt idx="2">
                  <c:v>0.74866046601008984</c:v>
                </c:pt>
                <c:pt idx="3">
                  <c:v>5.876618762381468E-3</c:v>
                </c:pt>
                <c:pt idx="4">
                  <c:v>3.9332968104523764E-3</c:v>
                </c:pt>
                <c:pt idx="5">
                  <c:v>2.1712517533769644E-2</c:v>
                </c:pt>
                <c:pt idx="6">
                  <c:v>2.2247845038688235E-2</c:v>
                </c:pt>
              </c:numCache>
            </c:numRef>
          </c:val>
          <c:extLst>
            <c:ext xmlns:c16="http://schemas.microsoft.com/office/drawing/2014/chart" uri="{C3380CC4-5D6E-409C-BE32-E72D297353CC}">
              <c16:uniqueId val="{0000000E-E021-4416-AFFD-585E335F61B1}"/>
            </c:ext>
          </c:extLst>
        </c:ser>
        <c:dLbls>
          <c:showLegendKey val="0"/>
          <c:showVal val="1"/>
          <c:showCatName val="0"/>
          <c:showSerName val="0"/>
          <c:showPercent val="0"/>
          <c:showBubbleSize val="0"/>
          <c:showLeaderLines val="1"/>
        </c:dLbls>
      </c:pie3DChart>
    </c:plotArea>
    <c:legend>
      <c:legendPos val="b"/>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1.8024205040019763E-2"/>
          <c:y val="3.9975526223581997E-2"/>
          <c:w val="0.96395158991995711"/>
          <c:h val="0.83099607522241115"/>
        </c:manualLayout>
      </c:layout>
      <c:pie3DChart>
        <c:varyColors val="1"/>
        <c:dLbls>
          <c:showLegendKey val="0"/>
          <c:showVal val="1"/>
          <c:showCatName val="0"/>
          <c:showSerName val="0"/>
          <c:showPercent val="0"/>
          <c:showBubbleSize val="0"/>
          <c:showLeaderLines val="0"/>
        </c:dLbls>
      </c:pie3DChart>
    </c:plotArea>
    <c:legend>
      <c:legendPos val="b"/>
      <c:layout/>
      <c:overlay val="0"/>
      <c:txPr>
        <a:bodyPr/>
        <a:lstStyle/>
        <a:p>
          <a:pPr>
            <a:defRPr sz="1200"/>
          </a:pPr>
          <a:endParaRPr lang="nl-BE"/>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v>Percentage ICB's gesplitst</c:v>
          </c:tx>
          <c:explosion val="25"/>
          <c:dPt>
            <c:idx val="0"/>
            <c:bubble3D val="0"/>
            <c:spPr>
              <a:solidFill>
                <a:srgbClr val="002244"/>
              </a:solidFill>
            </c:spPr>
            <c:extLst>
              <c:ext xmlns:c16="http://schemas.microsoft.com/office/drawing/2014/chart" uri="{C3380CC4-5D6E-409C-BE32-E72D297353CC}">
                <c16:uniqueId val="{00000001-8E8C-4E1A-9A1F-800D19924F99}"/>
              </c:ext>
            </c:extLst>
          </c:dPt>
          <c:dPt>
            <c:idx val="1"/>
            <c:bubble3D val="0"/>
            <c:spPr>
              <a:solidFill>
                <a:srgbClr val="668899"/>
              </a:solidFill>
            </c:spPr>
            <c:extLst>
              <c:ext xmlns:c16="http://schemas.microsoft.com/office/drawing/2014/chart" uri="{C3380CC4-5D6E-409C-BE32-E72D297353CC}">
                <c16:uniqueId val="{00000003-8E8C-4E1A-9A1F-800D19924F99}"/>
              </c:ext>
            </c:extLst>
          </c:dPt>
          <c:dPt>
            <c:idx val="2"/>
            <c:bubble3D val="0"/>
            <c:spPr>
              <a:solidFill>
                <a:srgbClr val="BBCC00"/>
              </a:solidFill>
            </c:spPr>
            <c:extLst>
              <c:ext xmlns:c16="http://schemas.microsoft.com/office/drawing/2014/chart" uri="{C3380CC4-5D6E-409C-BE32-E72D297353CC}">
                <c16:uniqueId val="{00000005-8E8C-4E1A-9A1F-800D19924F99}"/>
              </c:ext>
            </c:extLst>
          </c:dPt>
          <c:dPt>
            <c:idx val="3"/>
            <c:bubble3D val="0"/>
            <c:spPr>
              <a:solidFill>
                <a:srgbClr val="DDDDDD"/>
              </a:solidFill>
            </c:spPr>
            <c:extLst>
              <c:ext xmlns:c16="http://schemas.microsoft.com/office/drawing/2014/chart" uri="{C3380CC4-5D6E-409C-BE32-E72D297353CC}">
                <c16:uniqueId val="{00000007-8E8C-4E1A-9A1F-800D19924F99}"/>
              </c:ext>
            </c:extLst>
          </c:dPt>
          <c:dPt>
            <c:idx val="4"/>
            <c:bubble3D val="0"/>
            <c:spPr>
              <a:solidFill>
                <a:srgbClr val="91C8FF"/>
              </a:solidFill>
            </c:spPr>
            <c:extLst>
              <c:ext xmlns:c16="http://schemas.microsoft.com/office/drawing/2014/chart" uri="{C3380CC4-5D6E-409C-BE32-E72D297353CC}">
                <c16:uniqueId val="{00000009-8E8C-4E1A-9A1F-800D19924F99}"/>
              </c:ext>
            </c:extLst>
          </c:dPt>
          <c:dLbls>
            <c:dLbl>
              <c:idx val="2"/>
              <c:layout>
                <c:manualLayout>
                  <c:x val="1.0796150481189851E-2"/>
                  <c:y val="-7.2072072072072238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E8C-4E1A-9A1F-800D19924F99}"/>
                </c:ext>
              </c:extLst>
            </c:dLbl>
            <c:dLbl>
              <c:idx val="3"/>
              <c:layout>
                <c:manualLayout>
                  <c:x val="1.8893263342082155E-2"/>
                  <c:y val="-3.078168947889778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E8C-4E1A-9A1F-800D19924F99}"/>
                </c:ext>
              </c:extLst>
            </c:dLbl>
            <c:dLbl>
              <c:idx val="4"/>
              <c:layout>
                <c:manualLayout>
                  <c:x val="4.9856007582385533E-3"/>
                  <c:y val="0"/>
                </c:manualLayout>
              </c:layout>
              <c:numFmt formatCode="0%" sourceLinked="0"/>
              <c:spPr>
                <a:noFill/>
              </c:spPr>
              <c:txPr>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E8C-4E1A-9A1F-800D19924F99}"/>
                </c:ext>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Tabellen!$R$4:$V$4</c:f>
              <c:strCache>
                <c:ptCount val="5"/>
                <c:pt idx="0">
                  <c:v>Obligations</c:v>
                </c:pt>
                <c:pt idx="1">
                  <c:v>Actions</c:v>
                </c:pt>
                <c:pt idx="2">
                  <c:v>Immobilier</c:v>
                </c:pt>
                <c:pt idx="3">
                  <c:v>Valeurs disponibles</c:v>
                </c:pt>
                <c:pt idx="4">
                  <c:v>Autres</c:v>
                </c:pt>
              </c:strCache>
            </c:strRef>
          </c:cat>
          <c:val>
            <c:numRef>
              <c:f>Tabellen!$R$6:$V$6</c:f>
              <c:numCache>
                <c:formatCode>0.00%</c:formatCode>
                <c:ptCount val="5"/>
                <c:pt idx="0">
                  <c:v>0.51779490550631313</c:v>
                </c:pt>
                <c:pt idx="1">
                  <c:v>0.44576050728519062</c:v>
                </c:pt>
                <c:pt idx="2">
                  <c:v>6.5485149662223218E-3</c:v>
                </c:pt>
                <c:pt idx="3">
                  <c:v>1.7804825001535698E-2</c:v>
                </c:pt>
                <c:pt idx="4">
                  <c:v>1.2091247240738135E-2</c:v>
                </c:pt>
              </c:numCache>
            </c:numRef>
          </c:val>
          <c:extLst>
            <c:ext xmlns:c16="http://schemas.microsoft.com/office/drawing/2014/chart" uri="{C3380CC4-5D6E-409C-BE32-E72D297353CC}">
              <c16:uniqueId val="{0000000A-8E8C-4E1A-9A1F-800D19924F99}"/>
            </c:ext>
          </c:extLst>
        </c:ser>
        <c:dLbls>
          <c:showLegendKey val="0"/>
          <c:showVal val="1"/>
          <c:showCatName val="0"/>
          <c:showSerName val="0"/>
          <c:showPercent val="0"/>
          <c:showBubbleSize val="0"/>
          <c:showLeaderLines val="1"/>
        </c:dLbls>
      </c:pie3DChart>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00"/>
      <c:rAngAx val="0"/>
    </c:view3D>
    <c:floor>
      <c:thickness val="0"/>
    </c:floor>
    <c:sideWall>
      <c:thickness val="0"/>
    </c:sideWall>
    <c:backWall>
      <c:thickness val="0"/>
    </c:backWall>
    <c:plotArea>
      <c:layout/>
      <c:pie3DChart>
        <c:varyColors val="1"/>
        <c:ser>
          <c:idx val="0"/>
          <c:order val="0"/>
          <c:tx>
            <c:v>Percentage</c:v>
          </c:tx>
          <c:explosion val="25"/>
          <c:dPt>
            <c:idx val="0"/>
            <c:bubble3D val="0"/>
            <c:spPr>
              <a:solidFill>
                <a:srgbClr val="002244"/>
              </a:solidFill>
            </c:spPr>
            <c:extLst>
              <c:ext xmlns:c16="http://schemas.microsoft.com/office/drawing/2014/chart" uri="{C3380CC4-5D6E-409C-BE32-E72D297353CC}">
                <c16:uniqueId val="{00000001-191D-4AB7-9EE6-7464369CBDDF}"/>
              </c:ext>
            </c:extLst>
          </c:dPt>
          <c:dPt>
            <c:idx val="1"/>
            <c:bubble3D val="0"/>
            <c:spPr>
              <a:solidFill>
                <a:srgbClr val="668899"/>
              </a:solidFill>
            </c:spPr>
            <c:extLst>
              <c:ext xmlns:c16="http://schemas.microsoft.com/office/drawing/2014/chart" uri="{C3380CC4-5D6E-409C-BE32-E72D297353CC}">
                <c16:uniqueId val="{00000003-191D-4AB7-9EE6-7464369CBDDF}"/>
              </c:ext>
            </c:extLst>
          </c:dPt>
          <c:dPt>
            <c:idx val="2"/>
            <c:bubble3D val="0"/>
            <c:spPr>
              <a:solidFill>
                <a:srgbClr val="91C8FF"/>
              </a:solidFill>
            </c:spPr>
            <c:extLst>
              <c:ext xmlns:c16="http://schemas.microsoft.com/office/drawing/2014/chart" uri="{C3380CC4-5D6E-409C-BE32-E72D297353CC}">
                <c16:uniqueId val="{00000005-191D-4AB7-9EE6-7464369CBDDF}"/>
              </c:ext>
            </c:extLst>
          </c:dPt>
          <c:dPt>
            <c:idx val="3"/>
            <c:bubble3D val="0"/>
            <c:spPr>
              <a:solidFill>
                <a:srgbClr val="DDDDDD"/>
              </a:solidFill>
            </c:spPr>
            <c:extLst>
              <c:ext xmlns:c16="http://schemas.microsoft.com/office/drawing/2014/chart" uri="{C3380CC4-5D6E-409C-BE32-E72D297353CC}">
                <c16:uniqueId val="{00000007-191D-4AB7-9EE6-7464369CBDDF}"/>
              </c:ext>
            </c:extLst>
          </c:dPt>
          <c:dPt>
            <c:idx val="4"/>
            <c:bubble3D val="0"/>
            <c:spPr>
              <a:solidFill>
                <a:srgbClr val="BBCC00"/>
              </a:solidFill>
            </c:spPr>
            <c:extLst>
              <c:ext xmlns:c16="http://schemas.microsoft.com/office/drawing/2014/chart" uri="{C3380CC4-5D6E-409C-BE32-E72D297353CC}">
                <c16:uniqueId val="{00000009-191D-4AB7-9EE6-7464369CBDDF}"/>
              </c:ext>
            </c:extLst>
          </c:dPt>
          <c:dPt>
            <c:idx val="5"/>
            <c:bubble3D val="0"/>
            <c:spPr>
              <a:solidFill>
                <a:schemeClr val="bg1">
                  <a:lumMod val="65000"/>
                </a:schemeClr>
              </a:solidFill>
            </c:spPr>
            <c:extLst>
              <c:ext xmlns:c16="http://schemas.microsoft.com/office/drawing/2014/chart" uri="{C3380CC4-5D6E-409C-BE32-E72D297353CC}">
                <c16:uniqueId val="{0000000B-191D-4AB7-9EE6-7464369CBDDF}"/>
              </c:ext>
            </c:extLst>
          </c:dPt>
          <c:dLbls>
            <c:dLbl>
              <c:idx val="2"/>
              <c:layout>
                <c:manualLayout>
                  <c:x val="-1.1574074074074073E-2"/>
                  <c:y val="3.3486904562461607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191D-4AB7-9EE6-7464369CBDDF}"/>
                </c:ext>
              </c:extLst>
            </c:dLbl>
            <c:dLbl>
              <c:idx val="3"/>
              <c:layout>
                <c:manualLayout>
                  <c:x val="-2.4074074074074074E-2"/>
                  <c:y val="2.1670296532082427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191D-4AB7-9EE6-7464369CBDDF}"/>
                </c:ext>
              </c:extLst>
            </c:dLbl>
            <c:dLbl>
              <c:idx val="4"/>
              <c:layout>
                <c:manualLayout>
                  <c:x val="-3.2407407407407489E-2"/>
                  <c:y val="7.8801585971966272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191D-4AB7-9EE6-7464369CBDDF}"/>
                </c:ext>
              </c:extLst>
            </c:dLbl>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(Tabellen!$I$4:$J$4,Tabellen!$L$4:$O$4)</c:f>
              <c:strCache>
                <c:ptCount val="6"/>
                <c:pt idx="0">
                  <c:v>Obligations</c:v>
                </c:pt>
                <c:pt idx="1">
                  <c:v>Actions</c:v>
                </c:pt>
                <c:pt idx="2">
                  <c:v>Prêts</c:v>
                </c:pt>
                <c:pt idx="3">
                  <c:v>Immobilier</c:v>
                </c:pt>
                <c:pt idx="4">
                  <c:v>Valeurs disponibles</c:v>
                </c:pt>
                <c:pt idx="5">
                  <c:v>Autres</c:v>
                </c:pt>
              </c:strCache>
            </c:strRef>
          </c:cat>
          <c:val>
            <c:numRef>
              <c:f>(Tabellen!$I$7:$J$7,Tabellen!$L$7:$O$7)</c:f>
              <c:numCache>
                <c:formatCode>0.00%</c:formatCode>
                <c:ptCount val="6"/>
                <c:pt idx="0">
                  <c:v>0.49916344468351853</c:v>
                </c:pt>
                <c:pt idx="1">
                  <c:v>0.41978165552813201</c:v>
                </c:pt>
                <c:pt idx="2">
                  <c:v>5.876618762381468E-3</c:v>
                </c:pt>
                <c:pt idx="3">
                  <c:v>8.8359110767384282E-3</c:v>
                </c:pt>
                <c:pt idx="4">
                  <c:v>3.5042286116647475E-2</c:v>
                </c:pt>
                <c:pt idx="5">
                  <c:v>3.1300083832582468E-2</c:v>
                </c:pt>
              </c:numCache>
            </c:numRef>
          </c:val>
          <c:extLst>
            <c:ext xmlns:c16="http://schemas.microsoft.com/office/drawing/2014/chart" uri="{C3380CC4-5D6E-409C-BE32-E72D297353CC}">
              <c16:uniqueId val="{0000000C-191D-4AB7-9EE6-7464369CBDDF}"/>
            </c:ext>
          </c:extLst>
        </c:ser>
        <c:dLbls>
          <c:showLegendKey val="0"/>
          <c:showVal val="0"/>
          <c:showCatName val="0"/>
          <c:showSerName val="0"/>
          <c:showPercent val="0"/>
          <c:showBubbleSize val="0"/>
          <c:showLeaderLines val="0"/>
        </c:dLbls>
      </c:pie3DChart>
    </c:plotArea>
    <c:legend>
      <c:legendPos val="b"/>
      <c:layout/>
      <c:overlay val="0"/>
      <c:txPr>
        <a:bodyPr/>
        <a:lstStyle/>
        <a:p>
          <a:pPr rtl="0">
            <a:defRPr/>
          </a:pPr>
          <a:endParaRPr lang="nl-BE"/>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Grafieken!$Z$150</c:f>
              <c:strCache>
                <c:ptCount val="1"/>
                <c:pt idx="0">
                  <c:v>% du nombre d'IRP</c:v>
                </c:pt>
              </c:strCache>
            </c:strRef>
          </c:tx>
          <c:spPr>
            <a:solidFill>
              <a:srgbClr val="668899"/>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Grafieken!$Z$152:$Z$158</c:f>
              <c:numCache>
                <c:formatCode>0.00%</c:formatCode>
                <c:ptCount val="6"/>
                <c:pt idx="0">
                  <c:v>2.5773195876288658E-2</c:v>
                </c:pt>
                <c:pt idx="1">
                  <c:v>5.1546391752577317E-2</c:v>
                </c:pt>
                <c:pt idx="2">
                  <c:v>1.5463917525773196E-2</c:v>
                </c:pt>
                <c:pt idx="3">
                  <c:v>0.54123711340206182</c:v>
                </c:pt>
                <c:pt idx="4">
                  <c:v>3.608247422680412E-2</c:v>
                </c:pt>
                <c:pt idx="5">
                  <c:v>0.27835051546391754</c:v>
                </c:pt>
              </c:numCache>
              <c:extLst/>
            </c:numRef>
          </c:val>
          <c:extLst>
            <c:ext xmlns:c16="http://schemas.microsoft.com/office/drawing/2014/chart" uri="{C3380CC4-5D6E-409C-BE32-E72D297353CC}">
              <c16:uniqueId val="{00000000-2957-42EA-B351-4AB9A2328B91}"/>
            </c:ext>
          </c:extLst>
        </c:ser>
        <c:ser>
          <c:idx val="0"/>
          <c:order val="1"/>
          <c:tx>
            <c:strRef>
              <c:f>Grafieken!$AB$150</c:f>
              <c:strCache>
                <c:ptCount val="1"/>
                <c:pt idx="0">
                  <c:v>% du total bilantaire</c:v>
                </c:pt>
              </c:strCache>
            </c:strRef>
          </c:tx>
          <c:spPr>
            <a:solidFill>
              <a:srgbClr val="BBCC00"/>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Grafieken!$AB$152:$AB$158</c:f>
              <c:numCache>
                <c:formatCode>0.00%</c:formatCode>
                <c:ptCount val="6"/>
                <c:pt idx="0">
                  <c:v>8.126831105197127E-2</c:v>
                </c:pt>
                <c:pt idx="1">
                  <c:v>0.13532380411383407</c:v>
                </c:pt>
                <c:pt idx="2">
                  <c:v>5.5104368725061345E-2</c:v>
                </c:pt>
                <c:pt idx="3">
                  <c:v>0.6459373457867339</c:v>
                </c:pt>
                <c:pt idx="4">
                  <c:v>2.5776401746642509E-2</c:v>
                </c:pt>
                <c:pt idx="5">
                  <c:v>5.6558876654875932E-2</c:v>
                </c:pt>
              </c:numCache>
              <c:extLst/>
            </c:numRef>
          </c:val>
          <c:extLst>
            <c:ext xmlns:c16="http://schemas.microsoft.com/office/drawing/2014/chart" uri="{C3380CC4-5D6E-409C-BE32-E72D297353CC}">
              <c16:uniqueId val="{00000001-2957-42EA-B351-4AB9A2328B91}"/>
            </c:ext>
          </c:extLst>
        </c:ser>
        <c:ser>
          <c:idx val="2"/>
          <c:order val="2"/>
          <c:tx>
            <c:strRef>
              <c:f>Grafieken!$AD$150</c:f>
              <c:strCache>
                <c:ptCount val="1"/>
                <c:pt idx="0">
                  <c:v>% du nombre d'affiliés</c:v>
                </c:pt>
              </c:strCache>
            </c:strRef>
          </c:tx>
          <c:spPr>
            <a:solidFill>
              <a:srgbClr val="002244"/>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Grafieken!$AD$152:$AD$158</c:f>
              <c:numCache>
                <c:formatCode>0.00%</c:formatCode>
                <c:ptCount val="6"/>
                <c:pt idx="0">
                  <c:v>7.504984348804194E-3</c:v>
                </c:pt>
                <c:pt idx="1">
                  <c:v>0.74882968755017187</c:v>
                </c:pt>
                <c:pt idx="2">
                  <c:v>1.6197065923790305E-2</c:v>
                </c:pt>
                <c:pt idx="3">
                  <c:v>0.19073830636254924</c:v>
                </c:pt>
                <c:pt idx="4">
                  <c:v>1.0391479366401451E-2</c:v>
                </c:pt>
                <c:pt idx="5">
                  <c:v>2.6338476448282942E-2</c:v>
                </c:pt>
              </c:numCache>
              <c:extLst/>
            </c:numRef>
          </c:val>
          <c:extLst>
            <c:ext xmlns:c16="http://schemas.microsoft.com/office/drawing/2014/chart" uri="{C3380CC4-5D6E-409C-BE32-E72D297353CC}">
              <c16:uniqueId val="{00000002-2957-42EA-B351-4AB9A2328B91}"/>
            </c:ext>
          </c:extLst>
        </c:ser>
        <c:dLbls>
          <c:showLegendKey val="0"/>
          <c:showVal val="0"/>
          <c:showCatName val="0"/>
          <c:showSerName val="0"/>
          <c:showPercent val="0"/>
          <c:showBubbleSize val="0"/>
        </c:dLbls>
        <c:gapWidth val="150"/>
        <c:shape val="box"/>
        <c:axId val="409848984"/>
        <c:axId val="419239800"/>
        <c:axId val="0"/>
      </c:bar3DChart>
      <c:catAx>
        <c:axId val="409848984"/>
        <c:scaling>
          <c:orientation val="minMax"/>
        </c:scaling>
        <c:delete val="0"/>
        <c:axPos val="b"/>
        <c:numFmt formatCode="General" sourceLinked="1"/>
        <c:majorTickMark val="out"/>
        <c:minorTickMark val="none"/>
        <c:tickLblPos val="nextTo"/>
        <c:crossAx val="419239800"/>
        <c:crosses val="autoZero"/>
        <c:auto val="1"/>
        <c:lblAlgn val="ctr"/>
        <c:lblOffset val="100"/>
        <c:noMultiLvlLbl val="0"/>
      </c:catAx>
      <c:valAx>
        <c:axId val="419239800"/>
        <c:scaling>
          <c:orientation val="minMax"/>
        </c:scaling>
        <c:delete val="0"/>
        <c:axPos val="l"/>
        <c:majorGridlines/>
        <c:numFmt formatCode="0.00%" sourceLinked="1"/>
        <c:majorTickMark val="out"/>
        <c:minorTickMark val="none"/>
        <c:tickLblPos val="nextTo"/>
        <c:crossAx val="409848984"/>
        <c:crosses val="autoZero"/>
        <c:crossBetween val="between"/>
      </c:valAx>
    </c:plotArea>
    <c:legend>
      <c:legendPos val="b"/>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u="none" strike="noStrike" baseline="0">
                <a:effectLst/>
              </a:rPr>
              <a:t>Taux de couverture</a:t>
            </a:r>
            <a:endParaRPr lang="nl-BE" sz="1400" b="1"/>
          </a:p>
        </c:rich>
      </c:tx>
      <c:layout/>
      <c:overlay val="0"/>
    </c:title>
    <c:autoTitleDeleted val="0"/>
    <c:view3D>
      <c:rotX val="0"/>
      <c:rotY val="3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24"/>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(Tabellen!$E$8,Tabellen!$E$10:$E$15)</c:f>
              <c:numCache>
                <c:formatCode>0.00%</c:formatCode>
                <c:ptCount val="6"/>
                <c:pt idx="1">
                  <c:v>1.5200414483551277</c:v>
                </c:pt>
                <c:pt idx="2">
                  <c:v>2.1831007879412483</c:v>
                </c:pt>
                <c:pt idx="3">
                  <c:v>1.4165710203615369</c:v>
                </c:pt>
                <c:pt idx="4">
                  <c:v>1.1620142472547994</c:v>
                </c:pt>
                <c:pt idx="5">
                  <c:v>1.3038376368962745</c:v>
                </c:pt>
              </c:numCache>
              <c:extLst/>
            </c:numRef>
          </c:val>
          <c:extLst>
            <c:ext xmlns:c16="http://schemas.microsoft.com/office/drawing/2014/chart" uri="{C3380CC4-5D6E-409C-BE32-E72D297353CC}">
              <c16:uniqueId val="{00000000-C581-4D37-BCF1-40DA80654E35}"/>
            </c:ext>
          </c:extLst>
        </c:ser>
        <c:ser>
          <c:idx val="1"/>
          <c:order val="1"/>
          <c:tx>
            <c:strRef>
              <c:f>Tabellen!$F$4</c:f>
              <c:strCache>
                <c:ptCount val="1"/>
                <c:pt idx="0">
                  <c:v>Taux de couverture PLT + marge</c:v>
                </c:pt>
              </c:strCache>
            </c:strRef>
          </c:tx>
          <c:spPr>
            <a:solidFill>
              <a:srgbClr val="BBCC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(Tabellen!$F$8,Tabellen!$F$10:$F$15)</c:f>
              <c:numCache>
                <c:formatCode>0.00%</c:formatCode>
                <c:ptCount val="6"/>
                <c:pt idx="0">
                  <c:v>1.2073343092060891</c:v>
                </c:pt>
                <c:pt idx="1">
                  <c:v>1.4095054431954095</c:v>
                </c:pt>
                <c:pt idx="2">
                  <c:v>1.1099047823920374</c:v>
                </c:pt>
                <c:pt idx="3">
                  <c:v>1.2093010145902969</c:v>
                </c:pt>
                <c:pt idx="4">
                  <c:v>1.0838789772387307</c:v>
                </c:pt>
                <c:pt idx="5">
                  <c:v>1.0716309763563312</c:v>
                </c:pt>
              </c:numCache>
              <c:extLst/>
            </c:numRef>
          </c:val>
          <c:extLst>
            <c:ext xmlns:c16="http://schemas.microsoft.com/office/drawing/2014/chart" uri="{C3380CC4-5D6E-409C-BE32-E72D297353CC}">
              <c16:uniqueId val="{00000001-C581-4D37-BCF1-40DA80654E35}"/>
            </c:ext>
          </c:extLst>
        </c:ser>
        <c:dLbls>
          <c:showLegendKey val="0"/>
          <c:showVal val="0"/>
          <c:showCatName val="0"/>
          <c:showSerName val="0"/>
          <c:showPercent val="0"/>
          <c:showBubbleSize val="0"/>
        </c:dLbls>
        <c:gapWidth val="150"/>
        <c:shape val="box"/>
        <c:axId val="419865376"/>
        <c:axId val="419865768"/>
        <c:axId val="0"/>
      </c:bar3DChart>
      <c:catAx>
        <c:axId val="419865376"/>
        <c:scaling>
          <c:orientation val="minMax"/>
        </c:scaling>
        <c:delete val="0"/>
        <c:axPos val="b"/>
        <c:numFmt formatCode="General" sourceLinked="0"/>
        <c:majorTickMark val="out"/>
        <c:minorTickMark val="none"/>
        <c:tickLblPos val="nextTo"/>
        <c:txPr>
          <a:bodyPr rot="1860000" vert="horz"/>
          <a:lstStyle/>
          <a:p>
            <a:pPr>
              <a:defRPr/>
            </a:pPr>
            <a:endParaRPr lang="nl-BE"/>
          </a:p>
        </c:txPr>
        <c:crossAx val="419865768"/>
        <c:crosses val="autoZero"/>
        <c:auto val="1"/>
        <c:lblAlgn val="ctr"/>
        <c:lblOffset val="100"/>
        <c:noMultiLvlLbl val="0"/>
      </c:catAx>
      <c:valAx>
        <c:axId val="419865768"/>
        <c:scaling>
          <c:orientation val="minMax"/>
        </c:scaling>
        <c:delete val="0"/>
        <c:axPos val="l"/>
        <c:majorGridlines/>
        <c:numFmt formatCode="0.00%" sourceLinked="1"/>
        <c:majorTickMark val="out"/>
        <c:minorTickMark val="none"/>
        <c:tickLblPos val="nextTo"/>
        <c:crossAx val="419865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(1)</a:t>
            </a:r>
            <a:endParaRPr lang="nl-BE" sz="1400">
              <a:effectLst/>
            </a:endParaRPr>
          </a:p>
        </c:rich>
      </c:tx>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Tabellen!$A$6:$A$9</c:f>
              <c:strCache>
                <c:ptCount val="3"/>
                <c:pt idx="0">
                  <c:v>Secteur</c:v>
                </c:pt>
                <c:pt idx="1">
                  <c:v>Premier pilier</c:v>
                </c:pt>
                <c:pt idx="2">
                  <c:v>Deuxième pilier</c:v>
                </c:pt>
              </c:strCache>
              <c:extLst/>
            </c:strRef>
          </c:cat>
          <c:val>
            <c:numRef>
              <c:f>Tabellen!$I$6:$I$9</c:f>
              <c:numCache>
                <c:formatCode>0.00%</c:formatCode>
                <c:ptCount val="3"/>
                <c:pt idx="0">
                  <c:v>0.49916344468351853</c:v>
                </c:pt>
                <c:pt idx="1">
                  <c:v>0.3189565595685942</c:v>
                </c:pt>
                <c:pt idx="2">
                  <c:v>0.51489495317164446</c:v>
                </c:pt>
              </c:numCache>
              <c:extLst/>
            </c:numRef>
          </c:val>
          <c:extLst>
            <c:ext xmlns:c16="http://schemas.microsoft.com/office/drawing/2014/chart" uri="{C3380CC4-5D6E-409C-BE32-E72D297353CC}">
              <c16:uniqueId val="{00000000-F116-4FF6-B84E-C72455144029}"/>
            </c:ext>
          </c:extLst>
        </c:ser>
        <c:ser>
          <c:idx val="1"/>
          <c:order val="1"/>
          <c:tx>
            <c:strRef>
              <c:f>Tabellen!$J$4</c:f>
              <c:strCache>
                <c:ptCount val="1"/>
                <c:pt idx="0">
                  <c:v>Actions</c:v>
                </c:pt>
              </c:strCache>
            </c:strRef>
          </c:tx>
          <c:spPr>
            <a:solidFill>
              <a:srgbClr val="668899"/>
            </a:solidFill>
          </c:spPr>
          <c:invertIfNegative val="0"/>
          <c:cat>
            <c:strRef>
              <c:f>Tabellen!$A$6:$A$9</c:f>
              <c:strCache>
                <c:ptCount val="3"/>
                <c:pt idx="0">
                  <c:v>Secteur</c:v>
                </c:pt>
                <c:pt idx="1">
                  <c:v>Premier pilier</c:v>
                </c:pt>
                <c:pt idx="2">
                  <c:v>Deuxième pilier</c:v>
                </c:pt>
              </c:strCache>
              <c:extLst/>
            </c:strRef>
          </c:cat>
          <c:val>
            <c:numRef>
              <c:f>Tabellen!$J$6:$J$9</c:f>
              <c:numCache>
                <c:formatCode>0.00%</c:formatCode>
                <c:ptCount val="3"/>
                <c:pt idx="0">
                  <c:v>0.41978165552813201</c:v>
                </c:pt>
                <c:pt idx="1">
                  <c:v>0.45352023111685896</c:v>
                </c:pt>
                <c:pt idx="2">
                  <c:v>0.41683638133445816</c:v>
                </c:pt>
              </c:numCache>
              <c:extLst/>
            </c:numRef>
          </c:val>
          <c:extLst>
            <c:ext xmlns:c16="http://schemas.microsoft.com/office/drawing/2014/chart" uri="{C3380CC4-5D6E-409C-BE32-E72D297353CC}">
              <c16:uniqueId val="{00000001-F116-4FF6-B84E-C72455144029}"/>
            </c:ext>
          </c:extLst>
        </c:ser>
        <c:ser>
          <c:idx val="3"/>
          <c:order val="3"/>
          <c:tx>
            <c:strRef>
              <c:f>Tabellen!$L$4</c:f>
              <c:strCache>
                <c:ptCount val="1"/>
                <c:pt idx="0">
                  <c:v>Prêts</c:v>
                </c:pt>
              </c:strCache>
            </c:strRef>
          </c:tx>
          <c:spPr>
            <a:solidFill>
              <a:srgbClr val="BAC9D0"/>
            </a:solidFill>
          </c:spPr>
          <c:invertIfNegative val="0"/>
          <c:cat>
            <c:strRef>
              <c:f>Tabellen!$A$6:$A$9</c:f>
              <c:strCache>
                <c:ptCount val="3"/>
                <c:pt idx="0">
                  <c:v>Secteur</c:v>
                </c:pt>
                <c:pt idx="1">
                  <c:v>Premier pilier</c:v>
                </c:pt>
                <c:pt idx="2">
                  <c:v>Deuxième pilier</c:v>
                </c:pt>
              </c:strCache>
              <c:extLst/>
            </c:strRef>
          </c:cat>
          <c:val>
            <c:numRef>
              <c:f>Tabellen!$L$6:$L$9</c:f>
              <c:numCache>
                <c:formatCode>0.00%</c:formatCode>
                <c:ptCount val="3"/>
                <c:pt idx="0">
                  <c:v>5.876618762381468E-3</c:v>
                </c:pt>
                <c:pt idx="1">
                  <c:v>4.5639946573761678E-2</c:v>
                </c:pt>
                <c:pt idx="2">
                  <c:v>2.4054021738369358E-3</c:v>
                </c:pt>
              </c:numCache>
              <c:extLst/>
            </c:numRef>
          </c:val>
          <c:extLst>
            <c:ext xmlns:c16="http://schemas.microsoft.com/office/drawing/2014/chart" uri="{C3380CC4-5D6E-409C-BE32-E72D297353CC}">
              <c16:uniqueId val="{00000002-F116-4FF6-B84E-C72455144029}"/>
            </c:ext>
          </c:extLst>
        </c:ser>
        <c:ser>
          <c:idx val="4"/>
          <c:order val="4"/>
          <c:tx>
            <c:strRef>
              <c:f>Tabellen!$M$4</c:f>
              <c:strCache>
                <c:ptCount val="1"/>
                <c:pt idx="0">
                  <c:v>Immobilier</c:v>
                </c:pt>
              </c:strCache>
            </c:strRef>
          </c:tx>
          <c:spPr>
            <a:solidFill>
              <a:srgbClr val="333333"/>
            </a:solidFill>
          </c:spPr>
          <c:invertIfNegative val="0"/>
          <c:cat>
            <c:strRef>
              <c:f>Tabellen!$A$6:$A$9</c:f>
              <c:strCache>
                <c:ptCount val="3"/>
                <c:pt idx="0">
                  <c:v>Secteur</c:v>
                </c:pt>
                <c:pt idx="1">
                  <c:v>Premier pilier</c:v>
                </c:pt>
                <c:pt idx="2">
                  <c:v>Deuxième pilier</c:v>
                </c:pt>
              </c:strCache>
              <c:extLst/>
            </c:strRef>
          </c:cat>
          <c:val>
            <c:numRef>
              <c:f>Tabellen!$M$6:$M$9</c:f>
              <c:numCache>
                <c:formatCode>0.00%</c:formatCode>
                <c:ptCount val="3"/>
                <c:pt idx="0">
                  <c:v>8.8359110767384282E-3</c:v>
                </c:pt>
                <c:pt idx="1">
                  <c:v>2.5999887142694991E-2</c:v>
                </c:pt>
                <c:pt idx="2">
                  <c:v>7.3375485974170162E-3</c:v>
                </c:pt>
              </c:numCache>
              <c:extLst/>
            </c:numRef>
          </c:val>
          <c:extLst>
            <c:ext xmlns:c16="http://schemas.microsoft.com/office/drawing/2014/chart" uri="{C3380CC4-5D6E-409C-BE32-E72D297353CC}">
              <c16:uniqueId val="{00000003-F116-4FF6-B84E-C72455144029}"/>
            </c:ext>
          </c:extLst>
        </c:ser>
        <c:ser>
          <c:idx val="5"/>
          <c:order val="5"/>
          <c:tx>
            <c:strRef>
              <c:f>Tabellen!$N$4</c:f>
              <c:strCache>
                <c:ptCount val="1"/>
                <c:pt idx="0">
                  <c:v>Valeurs disponibles</c:v>
                </c:pt>
              </c:strCache>
            </c:strRef>
          </c:tx>
          <c:spPr>
            <a:solidFill>
              <a:srgbClr val="8B9A00"/>
            </a:solidFill>
          </c:spPr>
          <c:invertIfNegative val="0"/>
          <c:cat>
            <c:strRef>
              <c:f>Tabellen!$A$6:$A$9</c:f>
              <c:strCache>
                <c:ptCount val="3"/>
                <c:pt idx="0">
                  <c:v>Secteur</c:v>
                </c:pt>
                <c:pt idx="1">
                  <c:v>Premier pilier</c:v>
                </c:pt>
                <c:pt idx="2">
                  <c:v>Deuxième pilier</c:v>
                </c:pt>
              </c:strCache>
              <c:extLst/>
            </c:strRef>
          </c:cat>
          <c:val>
            <c:numRef>
              <c:f>Tabellen!$N$6:$N$9</c:f>
              <c:numCache>
                <c:formatCode>0.00%</c:formatCode>
                <c:ptCount val="3"/>
                <c:pt idx="0">
                  <c:v>3.5042286116647475E-2</c:v>
                </c:pt>
                <c:pt idx="1">
                  <c:v>0.10108233450588341</c:v>
                </c:pt>
                <c:pt idx="2">
                  <c:v>2.9277192396010961E-2</c:v>
                </c:pt>
              </c:numCache>
              <c:extLst/>
            </c:numRef>
          </c:val>
          <c:extLst>
            <c:ext xmlns:c16="http://schemas.microsoft.com/office/drawing/2014/chart" uri="{C3380CC4-5D6E-409C-BE32-E72D297353CC}">
              <c16:uniqueId val="{00000004-F116-4FF6-B84E-C72455144029}"/>
            </c:ext>
          </c:extLst>
        </c:ser>
        <c:ser>
          <c:idx val="6"/>
          <c:order val="6"/>
          <c:tx>
            <c:strRef>
              <c:f>Tabellen!$O$4</c:f>
              <c:strCache>
                <c:ptCount val="1"/>
                <c:pt idx="0">
                  <c:v>Autres</c:v>
                </c:pt>
              </c:strCache>
            </c:strRef>
          </c:tx>
          <c:spPr>
            <a:solidFill>
              <a:schemeClr val="bg1">
                <a:lumMod val="65000"/>
              </a:schemeClr>
            </a:solidFill>
          </c:spPr>
          <c:invertIfNegative val="0"/>
          <c:cat>
            <c:strRef>
              <c:f>Tabellen!$A$6:$A$9</c:f>
              <c:strCache>
                <c:ptCount val="3"/>
                <c:pt idx="0">
                  <c:v>Secteur</c:v>
                </c:pt>
                <c:pt idx="1">
                  <c:v>Premier pilier</c:v>
                </c:pt>
                <c:pt idx="2">
                  <c:v>Deuxième pilier</c:v>
                </c:pt>
              </c:strCache>
              <c:extLst/>
            </c:strRef>
          </c:cat>
          <c:val>
            <c:numRef>
              <c:f>Tabellen!$O$6:$O$9</c:f>
              <c:numCache>
                <c:formatCode>0.00%</c:formatCode>
                <c:ptCount val="3"/>
                <c:pt idx="0">
                  <c:v>3.1300083832582468E-2</c:v>
                </c:pt>
                <c:pt idx="1">
                  <c:v>5.4801041092206841E-2</c:v>
                </c:pt>
                <c:pt idx="2">
                  <c:v>2.9248522326632834E-2</c:v>
                </c:pt>
              </c:numCache>
              <c:extLst/>
            </c:numRef>
          </c:val>
          <c:extLst>
            <c:ext xmlns:c16="http://schemas.microsoft.com/office/drawing/2014/chart" uri="{C3380CC4-5D6E-409C-BE32-E72D297353CC}">
              <c16:uniqueId val="{00000005-F116-4FF6-B84E-C72455144029}"/>
            </c:ext>
          </c:extLst>
        </c:ser>
        <c:dLbls>
          <c:showLegendKey val="0"/>
          <c:showVal val="0"/>
          <c:showCatName val="0"/>
          <c:showSerName val="0"/>
          <c:showPercent val="0"/>
          <c:showBubbleSize val="0"/>
        </c:dLbls>
        <c:gapWidth val="150"/>
        <c:shape val="box"/>
        <c:axId val="419240584"/>
        <c:axId val="419240976"/>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Tabellen!$A$6:$A$9</c15:sqref>
                        </c15:formulaRef>
                      </c:ext>
                    </c:extLst>
                    <c:strCache>
                      <c:ptCount val="3"/>
                      <c:pt idx="0">
                        <c:v>Secteur</c:v>
                      </c:pt>
                      <c:pt idx="1">
                        <c:v>Premier pilier</c:v>
                      </c:pt>
                      <c:pt idx="2">
                        <c:v>Deuxième pilier</c:v>
                      </c:pt>
                    </c:strCache>
                  </c:strRef>
                </c:cat>
                <c:val>
                  <c:numRef>
                    <c:extLst>
                      <c:ext uri="{02D57815-91ED-43cb-92C2-25804820EDAC}">
                        <c15:formulaRef>
                          <c15:sqref>Tabellen!$K$6:$K$9</c15:sqref>
                        </c15:formulaRef>
                      </c:ext>
                    </c:extLst>
                    <c:numCache>
                      <c:formatCode>General</c:formatCode>
                      <c:ptCount val="3"/>
                    </c:numCache>
                  </c:numRef>
                </c:val>
                <c:extLst>
                  <c:ext xmlns:c16="http://schemas.microsoft.com/office/drawing/2014/chart" uri="{C3380CC4-5D6E-409C-BE32-E72D297353CC}">
                    <c16:uniqueId val="{00000006-F116-4FF6-B84E-C72455144029}"/>
                  </c:ext>
                </c:extLst>
              </c15:ser>
            </c15:filteredBarSeries>
          </c:ext>
        </c:extLst>
      </c:bar3DChart>
      <c:catAx>
        <c:axId val="419240584"/>
        <c:scaling>
          <c:orientation val="minMax"/>
        </c:scaling>
        <c:delete val="0"/>
        <c:axPos val="b"/>
        <c:numFmt formatCode="General" sourceLinked="0"/>
        <c:majorTickMark val="out"/>
        <c:minorTickMark val="none"/>
        <c:tickLblPos val="nextTo"/>
        <c:crossAx val="419240976"/>
        <c:crosses val="autoZero"/>
        <c:auto val="1"/>
        <c:lblAlgn val="ctr"/>
        <c:lblOffset val="100"/>
        <c:noMultiLvlLbl val="0"/>
      </c:catAx>
      <c:valAx>
        <c:axId val="419240976"/>
        <c:scaling>
          <c:orientation val="minMax"/>
        </c:scaling>
        <c:delete val="1"/>
        <c:axPos val="l"/>
        <c:numFmt formatCode="0.00%" sourceLinked="1"/>
        <c:majorTickMark val="out"/>
        <c:minorTickMark val="none"/>
        <c:tickLblPos val="none"/>
        <c:crossAx val="419240584"/>
        <c:crosses val="autoZero"/>
        <c:crossBetween val="between"/>
      </c:valAx>
    </c:plotArea>
    <c:legend>
      <c:legendPos val="b"/>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2986FCF-EDB4-4BD6-A01A-AEEAEBD0A732}" type="datetimeFigureOut">
              <a:rPr lang="nl-BE" smtClean="0"/>
              <a:pPr/>
              <a:t>19/11/2020</a:t>
            </a:fld>
            <a:endParaRPr lang="nl-B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C61ED6E-4AB3-48AA-BD12-6BCACCEB99F9}" type="slidenum">
              <a:rPr lang="nl-BE" smtClean="0"/>
              <a:pPr/>
              <a:t>‹#›</a:t>
            </a:fld>
            <a:endParaRPr lang="nl-BE"/>
          </a:p>
        </p:txBody>
      </p:sp>
    </p:spTree>
    <p:extLst>
      <p:ext uri="{BB962C8B-B14F-4D97-AF65-F5344CB8AC3E}">
        <p14:creationId xmlns:p14="http://schemas.microsoft.com/office/powerpoint/2010/main" val="1611478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390FA9E-B9E1-48A3-9FA2-8D7576A5357F}" type="datetimeFigureOut">
              <a:rPr lang="nl-BE" smtClean="0"/>
              <a:pPr/>
              <a:t>19/11/2020</a:t>
            </a:fld>
            <a:endParaRPr lang="nl-B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4F1EE4A-0F1D-497E-983F-5B61215D8C28}" type="slidenum">
              <a:rPr lang="nl-BE" smtClean="0"/>
              <a:pPr/>
              <a:t>‹#›</a:t>
            </a:fld>
            <a:endParaRPr lang="nl-BE"/>
          </a:p>
        </p:txBody>
      </p:sp>
    </p:spTree>
    <p:extLst>
      <p:ext uri="{BB962C8B-B14F-4D97-AF65-F5344CB8AC3E}">
        <p14:creationId xmlns:p14="http://schemas.microsoft.com/office/powerpoint/2010/main" val="126820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a:t>
            </a:fld>
            <a:endParaRPr lang="nl-BE"/>
          </a:p>
        </p:txBody>
      </p:sp>
    </p:spTree>
    <p:extLst>
      <p:ext uri="{BB962C8B-B14F-4D97-AF65-F5344CB8AC3E}">
        <p14:creationId xmlns:p14="http://schemas.microsoft.com/office/powerpoint/2010/main" val="205731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a:t>
            </a:fld>
            <a:endParaRPr lang="nl-BE"/>
          </a:p>
        </p:txBody>
      </p:sp>
    </p:spTree>
    <p:extLst>
      <p:ext uri="{BB962C8B-B14F-4D97-AF65-F5344CB8AC3E}">
        <p14:creationId xmlns:p14="http://schemas.microsoft.com/office/powerpoint/2010/main" val="39296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3</a:t>
            </a:fld>
            <a:endParaRPr lang="nl-BE"/>
          </a:p>
        </p:txBody>
      </p:sp>
    </p:spTree>
    <p:extLst>
      <p:ext uri="{BB962C8B-B14F-4D97-AF65-F5344CB8AC3E}">
        <p14:creationId xmlns:p14="http://schemas.microsoft.com/office/powerpoint/2010/main" val="89232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a:t>
            </a:fld>
            <a:endParaRPr lang="nl-BE"/>
          </a:p>
        </p:txBody>
      </p:sp>
    </p:spTree>
    <p:extLst>
      <p:ext uri="{BB962C8B-B14F-4D97-AF65-F5344CB8AC3E}">
        <p14:creationId xmlns:p14="http://schemas.microsoft.com/office/powerpoint/2010/main" val="322271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A4F1EE4A-0F1D-497E-983F-5B61215D8C28}" type="slidenum">
              <a:rPr lang="nl-BE" smtClean="0"/>
              <a:pPr/>
              <a:t>13</a:t>
            </a:fld>
            <a:endParaRPr lang="nl-BE"/>
          </a:p>
        </p:txBody>
      </p:sp>
    </p:spTree>
    <p:extLst>
      <p:ext uri="{BB962C8B-B14F-4D97-AF65-F5344CB8AC3E}">
        <p14:creationId xmlns:p14="http://schemas.microsoft.com/office/powerpoint/2010/main" val="346385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15</a:t>
            </a:fld>
            <a:endParaRPr lang="nl-BE"/>
          </a:p>
        </p:txBody>
      </p:sp>
    </p:spTree>
    <p:extLst>
      <p:ext uri="{BB962C8B-B14F-4D97-AF65-F5344CB8AC3E}">
        <p14:creationId xmlns:p14="http://schemas.microsoft.com/office/powerpoint/2010/main" val="14654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29</a:t>
            </a:fld>
            <a:endParaRPr lang="nl-BE"/>
          </a:p>
        </p:txBody>
      </p:sp>
    </p:spTree>
    <p:extLst>
      <p:ext uri="{BB962C8B-B14F-4D97-AF65-F5344CB8AC3E}">
        <p14:creationId xmlns:p14="http://schemas.microsoft.com/office/powerpoint/2010/main" val="44969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43</a:t>
            </a:fld>
            <a:endParaRPr lang="nl-BE"/>
          </a:p>
        </p:txBody>
      </p:sp>
    </p:spTree>
    <p:extLst>
      <p:ext uri="{BB962C8B-B14F-4D97-AF65-F5344CB8AC3E}">
        <p14:creationId xmlns:p14="http://schemas.microsoft.com/office/powerpoint/2010/main" val="563567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SMA Title Slide 1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68625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dirty="0"/>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8"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9"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127780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7"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8"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49664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856" y="1538288"/>
            <a:ext cx="5220344" cy="4231024"/>
          </a:xfrm>
        </p:spPr>
        <p:txBody>
          <a:bodyPr/>
          <a:lstStyle>
            <a:lvl1pPr marL="360000" marR="0" indent="-360000" algn="l" defTabSz="914400" rtl="0" eaLnBrk="1" fontAlgn="auto" latinLnBrk="0" hangingPunct="1">
              <a:lnSpc>
                <a:spcPts val="3080"/>
              </a:lnSpc>
              <a:spcBef>
                <a:spcPts val="0"/>
              </a:spcBef>
              <a:spcAft>
                <a:spcPts val="600"/>
              </a:spcAft>
              <a:buClr>
                <a:schemeClr val="accent2"/>
              </a:buClr>
              <a:buSzTx/>
              <a:buFont typeface="Arial" pitchFamily="34" charset="0"/>
              <a:buChar char="•"/>
              <a:tabLst/>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60000" marR="0" lvl="0" indent="-360000" algn="l" defTabSz="914400" rtl="0" eaLnBrk="1" fontAlgn="auto" latinLnBrk="0" hangingPunct="1">
              <a:lnSpc>
                <a:spcPts val="3080"/>
              </a:lnSpc>
              <a:spcBef>
                <a:spcPts val="0"/>
              </a:spcBef>
              <a:spcAft>
                <a:spcPts val="600"/>
              </a:spcAft>
              <a:buClr>
                <a:schemeClr val="accent5"/>
              </a:buClr>
              <a:buSzTx/>
              <a:buFont typeface="Arial" pitchFamily="34" charset="0"/>
              <a:buChar char="•"/>
              <a:tabLst/>
              <a:defRPr/>
            </a:pPr>
            <a:r>
              <a:rPr lang="en-US" smtClean="0"/>
              <a:t>Click to edit Master text styles</a:t>
            </a:r>
          </a:p>
        </p:txBody>
      </p:sp>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3" y="188700"/>
            <a:ext cx="7920037" cy="990000"/>
          </a:xfrm>
        </p:spPr>
        <p:txBody>
          <a:bodyPr anchor="b"/>
          <a:lstStyle>
            <a:lvl1pPr algn="l">
              <a:lnSpc>
                <a:spcPts val="3200"/>
              </a:lnSpc>
              <a:defRPr sz="3600" b="0"/>
            </a:lvl1pPr>
          </a:lstStyle>
          <a:p>
            <a:r>
              <a:rPr lang="en-US" smtClean="0"/>
              <a:t>Click to edit Master title style</a:t>
            </a:r>
            <a:endParaRPr lang="nl-BE" dirty="0"/>
          </a:p>
        </p:txBody>
      </p:sp>
      <p:sp>
        <p:nvSpPr>
          <p:cNvPr id="4" name="Text Placeholder 3"/>
          <p:cNvSpPr>
            <a:spLocks noGrp="1"/>
          </p:cNvSpPr>
          <p:nvPr>
            <p:ph type="body" sz="half" idx="2"/>
          </p:nvPr>
        </p:nvSpPr>
        <p:spPr>
          <a:xfrm>
            <a:off x="792163" y="1538288"/>
            <a:ext cx="2339645" cy="4231024"/>
          </a:xfrm>
        </p:spPr>
        <p:txBody>
          <a:bodyPr/>
          <a:lstStyle>
            <a:lvl1pPr marL="0" indent="0">
              <a:lnSpc>
                <a:spcPts val="2000"/>
              </a:lnSpc>
              <a:spcAft>
                <a:spcPts val="1200"/>
              </a:spcAf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84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4" y="368592"/>
            <a:ext cx="7920038" cy="360048"/>
          </a:xfrm>
        </p:spPr>
        <p:txBody>
          <a:bodyPr anchor="b" anchorCtr="0"/>
          <a:lstStyle>
            <a:lvl1pPr algn="l">
              <a:lnSpc>
                <a:spcPts val="2200"/>
              </a:lnSpc>
              <a:defRPr sz="2000" b="0"/>
            </a:lvl1pPr>
          </a:lstStyle>
          <a:p>
            <a:r>
              <a:rPr lang="en-US" smtClean="0"/>
              <a:t>Click to edit Master title style</a:t>
            </a:r>
            <a:endParaRPr lang="nl-BE" dirty="0"/>
          </a:p>
        </p:txBody>
      </p:sp>
      <p:sp>
        <p:nvSpPr>
          <p:cNvPr id="3" name="Picture Placeholder 2"/>
          <p:cNvSpPr>
            <a:spLocks noGrp="1"/>
          </p:cNvSpPr>
          <p:nvPr>
            <p:ph type="pic" idx="1"/>
          </p:nvPr>
        </p:nvSpPr>
        <p:spPr>
          <a:xfrm>
            <a:off x="792163" y="818652"/>
            <a:ext cx="7920038" cy="4950660"/>
          </a:xfrm>
        </p:spPr>
        <p:txBody>
          <a:bodyPr anchor="t"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ext Placeholder 3"/>
          <p:cNvSpPr>
            <a:spLocks noGrp="1"/>
          </p:cNvSpPr>
          <p:nvPr>
            <p:ph type="body" sz="half" idx="2"/>
          </p:nvPr>
        </p:nvSpPr>
        <p:spPr>
          <a:xfrm>
            <a:off x="8820824" y="818652"/>
            <a:ext cx="323176" cy="4951274"/>
          </a:xfrm>
        </p:spPr>
        <p:txBody>
          <a:bodyPr vert="vert270"/>
          <a:lstStyle>
            <a:lvl1pPr marL="0" indent="0" algn="l">
              <a:lnSpc>
                <a:spcPts val="1540"/>
              </a:lnSpc>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629898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8172481" y="728640"/>
            <a:ext cx="810108" cy="4860648"/>
          </a:xfrm>
        </p:spPr>
        <p:txBody>
          <a:bodyPr vert="vert"/>
          <a:lstStyle/>
          <a:p>
            <a:r>
              <a:rPr lang="en-US" smtClean="0"/>
              <a:t>Click to edit Master title style</a:t>
            </a:r>
            <a:endParaRPr lang="nl-BE" dirty="0"/>
          </a:p>
        </p:txBody>
      </p:sp>
      <p:sp>
        <p:nvSpPr>
          <p:cNvPr id="3" name="Vertical Text Placeholder 2"/>
          <p:cNvSpPr>
            <a:spLocks noGrp="1"/>
          </p:cNvSpPr>
          <p:nvPr>
            <p:ph type="body" orient="vert" idx="1"/>
          </p:nvPr>
        </p:nvSpPr>
        <p:spPr>
          <a:xfrm>
            <a:off x="431801" y="728640"/>
            <a:ext cx="7020585" cy="48606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17"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8" name="Afbeelding 17"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7"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81851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Vertical Title 1"/>
          <p:cNvSpPr>
            <a:spLocks noGrp="1"/>
          </p:cNvSpPr>
          <p:nvPr>
            <p:ph type="title" orient="vert"/>
          </p:nvPr>
        </p:nvSpPr>
        <p:spPr>
          <a:xfrm>
            <a:off x="6629400" y="274641"/>
            <a:ext cx="2057401"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1" y="274641"/>
            <a:ext cx="601980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81879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SMA Title Slide 2">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SMA Title Slide 3">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9175"/>
            <a:ext cx="9144000" cy="2279649"/>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SMA Title Slide 4">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SMA Title Slide 5">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SMA Title Slide 1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7118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SMA Title Slide 6">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SMA Title Slide 7">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SMA Title Slide 8">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SMA Title Slide 2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4"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5"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337566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SMA Title Slide 2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694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ctrTitle"/>
          </p:nvPr>
        </p:nvSpPr>
        <p:spPr>
          <a:xfrm>
            <a:off x="1150939" y="728640"/>
            <a:ext cx="7561263" cy="2520336"/>
          </a:xfrm>
        </p:spPr>
        <p:txBody>
          <a:bodyPr/>
          <a:lstStyle>
            <a:lvl1pPr>
              <a:lnSpc>
                <a:spcPts val="4000"/>
              </a:lnSpc>
              <a:defRPr>
                <a:solidFill>
                  <a:schemeClr val="bg1"/>
                </a:solidFill>
              </a:defRPr>
            </a:lvl1pPr>
          </a:lstStyle>
          <a:p>
            <a:r>
              <a:rPr lang="en-US" smtClean="0"/>
              <a:t>Click to edit Master title style</a:t>
            </a:r>
            <a:endParaRPr lang="nl-BE" dirty="0"/>
          </a:p>
        </p:txBody>
      </p:sp>
      <p:sp>
        <p:nvSpPr>
          <p:cNvPr id="3" name="Subtitle 2"/>
          <p:cNvSpPr>
            <a:spLocks noGrp="1"/>
          </p:cNvSpPr>
          <p:nvPr>
            <p:ph type="subTitle" idx="1"/>
          </p:nvPr>
        </p:nvSpPr>
        <p:spPr>
          <a:xfrm>
            <a:off x="1150939" y="3429000"/>
            <a:ext cx="7561263" cy="2209800"/>
          </a:xfrm>
        </p:spPr>
        <p:txBody>
          <a:bodyPr/>
          <a:lstStyle>
            <a:lvl1pPr marL="0" indent="0" algn="l">
              <a:buNone/>
              <a:defRPr sz="20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dirty="0"/>
          </a:p>
        </p:txBody>
      </p:sp>
      <p:sp>
        <p:nvSpPr>
          <p:cNvPr id="6" name="Slide Number Placeholder 5"/>
          <p:cNvSpPr>
            <a:spLocks noGrp="1"/>
          </p:cNvSpPr>
          <p:nvPr>
            <p:ph type="sldNum" sz="quarter" idx="12"/>
          </p:nvPr>
        </p:nvSpPr>
        <p:spPr/>
        <p:txBody>
          <a:bodyPr/>
          <a:lstStyle>
            <a:lvl1pPr algn="ctr">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2" name="Rectangle 11"/>
          <p:cNvSpPr/>
          <p:nvPr userDrawn="1"/>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717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1150939" y="1898797"/>
            <a:ext cx="7561263" cy="1362075"/>
          </a:xfrm>
        </p:spPr>
        <p:txBody>
          <a:bodyPr anchor="b" anchorCtr="0"/>
          <a:lstStyle>
            <a:lvl1pPr algn="l">
              <a:defRPr sz="3600" b="0" cap="none" baseline="0">
                <a:solidFill>
                  <a:schemeClr val="accent2"/>
                </a:solidFill>
              </a:defRPr>
            </a:lvl1pPr>
          </a:lstStyle>
          <a:p>
            <a:r>
              <a:rPr lang="en-US" smtClean="0"/>
              <a:t>Click to edit Master title style</a:t>
            </a:r>
            <a:endParaRPr lang="nl-BE" dirty="0"/>
          </a:p>
        </p:txBody>
      </p:sp>
      <p:sp>
        <p:nvSpPr>
          <p:cNvPr id="3" name="Text Placeholder 2"/>
          <p:cNvSpPr>
            <a:spLocks noGrp="1"/>
          </p:cNvSpPr>
          <p:nvPr>
            <p:ph type="body" idx="1"/>
          </p:nvPr>
        </p:nvSpPr>
        <p:spPr>
          <a:xfrm>
            <a:off x="1150939" y="3429003"/>
            <a:ext cx="7561263"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0" name="Afbeelding 19"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9"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58707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7"/>
          <p:cNvSpPr/>
          <p:nvPr/>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Rectangle 9"/>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5"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40202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31801" y="1538289"/>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Content Placeholder 3"/>
          <p:cNvSpPr>
            <a:spLocks noGrp="1"/>
          </p:cNvSpPr>
          <p:nvPr>
            <p:ph sz="half" idx="2"/>
          </p:nvPr>
        </p:nvSpPr>
        <p:spPr>
          <a:xfrm>
            <a:off x="4752025" y="1538288"/>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54971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lvl1pPr>
              <a:defRPr/>
            </a:lvl1pPr>
          </a:lstStyle>
          <a:p>
            <a:r>
              <a:rPr lang="en-US" smtClean="0"/>
              <a:t>Click to edit Master title style</a:t>
            </a:r>
            <a:endParaRPr lang="nl-BE" dirty="0"/>
          </a:p>
        </p:txBody>
      </p:sp>
      <p:sp>
        <p:nvSpPr>
          <p:cNvPr id="3" name="Text Placeholder 2"/>
          <p:cNvSpPr>
            <a:spLocks noGrp="1"/>
          </p:cNvSpPr>
          <p:nvPr>
            <p:ph type="body" idx="1"/>
          </p:nvPr>
        </p:nvSpPr>
        <p:spPr>
          <a:xfrm>
            <a:off x="792164" y="1538290"/>
            <a:ext cx="3599813" cy="450520"/>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1801" y="2078820"/>
            <a:ext cx="3960176" cy="36904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5" name="Text Placeholder 4"/>
          <p:cNvSpPr>
            <a:spLocks noGrp="1"/>
          </p:cNvSpPr>
          <p:nvPr>
            <p:ph type="body" sz="quarter" idx="3"/>
          </p:nvPr>
        </p:nvSpPr>
        <p:spPr>
          <a:xfrm>
            <a:off x="5112073" y="1535116"/>
            <a:ext cx="3574729" cy="453695"/>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2024" y="2078820"/>
            <a:ext cx="3934777" cy="3690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12"/>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17 novembre 2020</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2019</a:t>
            </a:r>
            <a:endParaRPr lang="nl-BE" dirty="0"/>
          </a:p>
        </p:txBody>
      </p:sp>
      <p:sp>
        <p:nvSpPr>
          <p:cNvPr id="14" name="Rectangle 13"/>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57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7" y="185738"/>
            <a:ext cx="7894636" cy="990132"/>
          </a:xfrm>
          <a:prstGeom prst="rect">
            <a:avLst/>
          </a:prstGeom>
        </p:spPr>
        <p:txBody>
          <a:bodyPr vert="horz" lIns="0" tIns="0" rIns="0" bIns="0" rtlCol="0" anchor="b" anchorCtr="0">
            <a:noAutofit/>
          </a:bodyPr>
          <a:lstStyle/>
          <a:p>
            <a:r>
              <a:rPr lang="en-US" smtClean="0"/>
              <a:t>Click to edit Master title style</a:t>
            </a:r>
            <a:endParaRPr lang="nl-BE" dirty="0"/>
          </a:p>
        </p:txBody>
      </p:sp>
      <p:sp>
        <p:nvSpPr>
          <p:cNvPr id="3" name="Text Placeholder 2"/>
          <p:cNvSpPr>
            <a:spLocks noGrp="1"/>
          </p:cNvSpPr>
          <p:nvPr>
            <p:ph type="body" idx="1"/>
          </p:nvPr>
        </p:nvSpPr>
        <p:spPr>
          <a:xfrm>
            <a:off x="431800" y="1538290"/>
            <a:ext cx="8255001" cy="207073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2"/>
          </p:nvPr>
        </p:nvSpPr>
        <p:spPr>
          <a:xfrm>
            <a:off x="791370" y="6219824"/>
            <a:ext cx="630212" cy="638177"/>
          </a:xfrm>
          <a:prstGeom prst="rect">
            <a:avLst/>
          </a:prstGeom>
        </p:spPr>
        <p:txBody>
          <a:bodyPr vert="horz" lIns="0" tIns="0" rIns="0" bIns="0" rtlCol="0" anchor="ctr" anchorCtr="0"/>
          <a:lstStyle>
            <a:lvl1pPr algn="l">
              <a:defRPr sz="1000" b="0">
                <a:solidFill>
                  <a:schemeClr val="bg1"/>
                </a:solidFill>
              </a:defRPr>
            </a:lvl1pPr>
          </a:lstStyle>
          <a:p>
            <a:r>
              <a:rPr lang="nl-BE" smtClean="0"/>
              <a:t>17 novembre 2020</a:t>
            </a:r>
            <a:endParaRPr lang="nl-BE" dirty="0"/>
          </a:p>
        </p:txBody>
      </p:sp>
      <p:sp>
        <p:nvSpPr>
          <p:cNvPr id="5" name="Footer Placeholder 4"/>
          <p:cNvSpPr>
            <a:spLocks noGrp="1"/>
          </p:cNvSpPr>
          <p:nvPr>
            <p:ph type="ftr" sz="quarter" idx="3"/>
          </p:nvPr>
        </p:nvSpPr>
        <p:spPr>
          <a:xfrm>
            <a:off x="1421582" y="6219824"/>
            <a:ext cx="6660886" cy="638177"/>
          </a:xfrm>
          <a:prstGeom prst="rect">
            <a:avLst/>
          </a:prstGeom>
          <a:noFill/>
          <a:ln>
            <a:noFill/>
          </a:ln>
        </p:spPr>
        <p:txBody>
          <a:bodyPr vert="horz" lIns="0" tIns="0" rIns="0" bIns="0" rtlCol="0" anchor="ctr"/>
          <a:lstStyle>
            <a:lvl1pPr algn="r">
              <a:defRPr sz="1000" b="0" cap="none" spc="100" baseline="0">
                <a:solidFill>
                  <a:schemeClr val="bg1"/>
                </a:solidFill>
              </a:defRPr>
            </a:lvl1pPr>
          </a:lstStyle>
          <a:p>
            <a:r>
              <a:rPr lang="fr-BE" smtClean="0"/>
              <a:t>Reporting relatif à l'exercice 2019</a:t>
            </a:r>
            <a:endParaRPr lang="nl-BE" dirty="0"/>
          </a:p>
        </p:txBody>
      </p:sp>
      <p:sp>
        <p:nvSpPr>
          <p:cNvPr id="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spTree>
    <p:extLst>
      <p:ext uri="{BB962C8B-B14F-4D97-AF65-F5344CB8AC3E}">
        <p14:creationId xmlns:p14="http://schemas.microsoft.com/office/powerpoint/2010/main" val="58707807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661" r:id="rId16"/>
    <p:sldLayoutId id="2147483662" r:id="rId17"/>
    <p:sldLayoutId id="2147483663" r:id="rId18"/>
    <p:sldLayoutId id="2147483664" r:id="rId19"/>
    <p:sldLayoutId id="2147483665" r:id="rId20"/>
    <p:sldLayoutId id="2147483666" r:id="rId21"/>
    <p:sldLayoutId id="2147483667" r:id="rId22"/>
    <p:sldLayoutId id="2147483650" r:id="rId23"/>
  </p:sldLayoutIdLst>
  <p:hf hdr="0"/>
  <p:txStyles>
    <p:titleStyle>
      <a:lvl1pPr algn="l" defTabSz="914400" rtl="0" eaLnBrk="1" latinLnBrk="0" hangingPunct="1">
        <a:lnSpc>
          <a:spcPts val="3200"/>
        </a:lnSpc>
        <a:spcBef>
          <a:spcPct val="0"/>
        </a:spcBef>
        <a:buNone/>
        <a:defRPr sz="3600" b="0" i="0" kern="1200" cap="none" baseline="0">
          <a:solidFill>
            <a:schemeClr val="accent2"/>
          </a:solidFill>
          <a:latin typeface="+mj-lt"/>
          <a:ea typeface="+mj-ea"/>
          <a:cs typeface="+mj-cs"/>
        </a:defRPr>
      </a:lvl1pPr>
    </p:titleStyle>
    <p:bodyStyle>
      <a:lvl1pPr marL="360000" indent="-360000" algn="l" defTabSz="914400" rtl="0" eaLnBrk="1" latinLnBrk="0" hangingPunct="1">
        <a:lnSpc>
          <a:spcPts val="3080"/>
        </a:lnSpc>
        <a:spcBef>
          <a:spcPts val="0"/>
        </a:spcBef>
        <a:spcAft>
          <a:spcPts val="600"/>
        </a:spcAft>
        <a:buClr>
          <a:schemeClr val="accent2"/>
        </a:buClr>
        <a:buFont typeface="Arial" pitchFamily="34" charset="0"/>
        <a:buChar char="•"/>
        <a:defRPr sz="2800" kern="1200" baseline="0">
          <a:solidFill>
            <a:schemeClr val="tx1"/>
          </a:solidFill>
          <a:latin typeface="+mn-lt"/>
          <a:ea typeface="+mn-ea"/>
          <a:cs typeface="+mn-cs"/>
        </a:defRPr>
      </a:lvl1pPr>
      <a:lvl2pPr marL="612000" indent="-252000" algn="l" defTabSz="914400" rtl="0" eaLnBrk="1" latinLnBrk="0" hangingPunct="1">
        <a:lnSpc>
          <a:spcPts val="2640"/>
        </a:lnSpc>
        <a:spcBef>
          <a:spcPts val="0"/>
        </a:spcBef>
        <a:spcAft>
          <a:spcPts val="600"/>
        </a:spcAft>
        <a:buFont typeface="Calibri" pitchFamily="34" charset="0"/>
        <a:buChar char="‐"/>
        <a:defRPr sz="2400" kern="1200">
          <a:solidFill>
            <a:schemeClr val="tx1"/>
          </a:solidFill>
          <a:latin typeface="+mn-lt"/>
          <a:ea typeface="+mn-ea"/>
          <a:cs typeface="+mn-cs"/>
        </a:defRPr>
      </a:lvl2pPr>
      <a:lvl3pPr marL="864000" indent="-252000" algn="l" defTabSz="914400" rtl="0" eaLnBrk="1" latinLnBrk="0" hangingPunct="1">
        <a:lnSpc>
          <a:spcPts val="2200"/>
        </a:lnSpc>
        <a:spcBef>
          <a:spcPts val="0"/>
        </a:spcBef>
        <a:spcAft>
          <a:spcPts val="600"/>
        </a:spcAft>
        <a:buFont typeface="Calibri" pitchFamily="34" charset="0"/>
        <a:buChar char="‐"/>
        <a:defRPr sz="2000" kern="1200">
          <a:solidFill>
            <a:schemeClr val="tx1"/>
          </a:solidFill>
          <a:latin typeface="+mn-lt"/>
          <a:ea typeface="+mn-ea"/>
          <a:cs typeface="+mn-cs"/>
        </a:defRPr>
      </a:lvl3pPr>
      <a:lvl4pPr marL="1044000" indent="-180000" algn="l" defTabSz="914400" rtl="0" eaLnBrk="1" latinLnBrk="0" hangingPunct="1">
        <a:lnSpc>
          <a:spcPts val="1980"/>
        </a:lnSpc>
        <a:spcBef>
          <a:spcPts val="0"/>
        </a:spcBef>
        <a:spcAft>
          <a:spcPts val="600"/>
        </a:spcAft>
        <a:buFont typeface="Calibri" pitchFamily="34" charset="0"/>
        <a:buChar char="‐"/>
        <a:defRPr sz="1800" kern="1200">
          <a:solidFill>
            <a:schemeClr val="tx1"/>
          </a:solidFill>
          <a:latin typeface="+mn-lt"/>
          <a:ea typeface="+mn-ea"/>
          <a:cs typeface="+mn-cs"/>
        </a:defRPr>
      </a:lvl4pPr>
      <a:lvl5pPr marL="1224000" indent="-180000" algn="l" defTabSz="914400" rtl="0" eaLnBrk="1" latinLnBrk="0" hangingPunct="1">
        <a:lnSpc>
          <a:spcPts val="1540"/>
        </a:lnSpc>
        <a:spcBef>
          <a:spcPts val="0"/>
        </a:spcBef>
        <a:spcAft>
          <a:spcPts val="600"/>
        </a:spcAft>
        <a:buFont typeface="Calibri"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nl-BE" sz="2400">
                <a:latin typeface="Gotham Rounded Bold" pitchFamily="50" charset="0"/>
              </a:rPr>
              <a:t>Le secteur des </a:t>
            </a:r>
            <a:r>
              <a:rPr lang="nl-BE" sz="2400" smtClean="0">
                <a:latin typeface="Gotham Rounded Bold" pitchFamily="50" charset="0"/>
              </a:rPr>
              <a:t>institutions </a:t>
            </a:r>
            <a:r>
              <a:rPr lang="nl-BE" sz="2400">
                <a:latin typeface="Gotham Rounded Bold" pitchFamily="50" charset="0"/>
              </a:rPr>
              <a:t>de </a:t>
            </a:r>
            <a:r>
              <a:rPr lang="nl-BE" sz="2400" smtClean="0">
                <a:latin typeface="Gotham Rounded Bold" pitchFamily="50" charset="0"/>
              </a:rPr>
              <a:t>retraite </a:t>
            </a:r>
            <a:r>
              <a:rPr lang="nl-BE" sz="2400">
                <a:latin typeface="Gotham Rounded Bold" pitchFamily="50" charset="0"/>
              </a:rPr>
              <a:t>p</a:t>
            </a:r>
            <a:r>
              <a:rPr lang="nl-BE" sz="2400" smtClean="0">
                <a:latin typeface="Gotham Rounded Bold" pitchFamily="50" charset="0"/>
              </a:rPr>
              <a:t>rofessionnelle</a:t>
            </a:r>
            <a:endParaRPr lang="nl-BE" sz="2400">
              <a:latin typeface="Gotham Rounded Bold" pitchFamily="50" charset="0"/>
            </a:endParaRPr>
          </a:p>
        </p:txBody>
      </p:sp>
      <p:sp>
        <p:nvSpPr>
          <p:cNvPr id="5" name="Text Placeholder 4"/>
          <p:cNvSpPr>
            <a:spLocks noGrp="1"/>
          </p:cNvSpPr>
          <p:nvPr>
            <p:ph type="body" sz="quarter" idx="11"/>
          </p:nvPr>
        </p:nvSpPr>
        <p:spPr>
          <a:xfrm>
            <a:off x="2591736" y="5517232"/>
            <a:ext cx="6120816" cy="630084"/>
          </a:xfrm>
        </p:spPr>
        <p:txBody>
          <a:bodyPr anchor="b"/>
          <a:lstStyle/>
          <a:p>
            <a:r>
              <a:rPr lang="nl-BE"/>
              <a:t>Reporting relatif à l'exercice </a:t>
            </a:r>
            <a:r>
              <a:rPr lang="nl-BE" smtClean="0"/>
              <a:t>2019</a:t>
            </a:r>
            <a:endParaRPr lang="nl-BE"/>
          </a:p>
        </p:txBody>
      </p:sp>
    </p:spTree>
    <p:extLst>
      <p:ext uri="{BB962C8B-B14F-4D97-AF65-F5344CB8AC3E}">
        <p14:creationId xmlns:p14="http://schemas.microsoft.com/office/powerpoint/2010/main" val="145714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r>
              <a:rPr lang="fr-FR" dirty="0" smtClean="0"/>
              <a:t>Total bilantaire </a:t>
            </a:r>
            <a:r>
              <a:rPr lang="fr-FR" smtClean="0"/>
              <a:t>: 34,2 </a:t>
            </a:r>
            <a:r>
              <a:rPr lang="fr-FR" dirty="0" smtClean="0"/>
              <a:t>Mrd €</a:t>
            </a:r>
          </a:p>
          <a:p>
            <a:pPr marL="360000" lvl="1" indent="0">
              <a:buNone/>
            </a:pPr>
            <a:r>
              <a:rPr lang="fr-FR" dirty="0" smtClean="0"/>
              <a:t>	</a:t>
            </a:r>
            <a:r>
              <a:rPr lang="fr-FR" smtClean="0"/>
              <a:t>= 85 </a:t>
            </a:r>
            <a:r>
              <a:rPr lang="fr-FR" dirty="0" smtClean="0"/>
              <a:t>% du total bilantaire du secteur</a:t>
            </a:r>
          </a:p>
          <a:p>
            <a:r>
              <a:rPr lang="fr-FR" dirty="0" smtClean="0"/>
              <a:t>Provisions techniques </a:t>
            </a:r>
            <a:r>
              <a:rPr lang="fr-FR" smtClean="0"/>
              <a:t>: 27,4 </a:t>
            </a:r>
            <a:r>
              <a:rPr lang="fr-FR" dirty="0" smtClean="0"/>
              <a:t>Mrd €</a:t>
            </a:r>
          </a:p>
          <a:p>
            <a:pPr marL="360000" lvl="1" indent="0">
              <a:buNone/>
            </a:pPr>
            <a:r>
              <a:rPr lang="fr-FR" dirty="0" smtClean="0"/>
              <a:t>	</a:t>
            </a:r>
            <a:r>
              <a:rPr lang="fr-FR" smtClean="0"/>
              <a:t>= 84 </a:t>
            </a:r>
            <a:r>
              <a:rPr lang="fr-FR" dirty="0" smtClean="0"/>
              <a:t>% des provisions techniques du secteur</a:t>
            </a:r>
          </a:p>
          <a:p>
            <a:r>
              <a:rPr lang="fr-FR" dirty="0" smtClean="0"/>
              <a:t>Nombre d'affiliés </a:t>
            </a:r>
            <a:r>
              <a:rPr lang="fr-FR" smtClean="0"/>
              <a:t>: 1.719.000 </a:t>
            </a:r>
            <a:endParaRPr lang="fr-FR" dirty="0" smtClean="0"/>
          </a:p>
          <a:p>
            <a:pPr marL="360000" lvl="1" indent="0">
              <a:buClr>
                <a:srgbClr val="9DC2D7"/>
              </a:buClr>
              <a:buNone/>
            </a:pPr>
            <a:r>
              <a:rPr lang="fr-FR" dirty="0" smtClean="0">
                <a:solidFill>
                  <a:srgbClr val="000000"/>
                </a:solidFill>
              </a:rPr>
              <a:t> 	</a:t>
            </a:r>
            <a:r>
              <a:rPr lang="fr-FR" smtClean="0">
                <a:solidFill>
                  <a:srgbClr val="000000"/>
                </a:solidFill>
              </a:rPr>
              <a:t>= </a:t>
            </a:r>
            <a:r>
              <a:rPr lang="fr-FR" smtClean="0"/>
              <a:t>84 </a:t>
            </a:r>
            <a:r>
              <a:rPr lang="fr-FR" dirty="0" smtClean="0"/>
              <a:t>% du nombre d'affiliés du secteur </a:t>
            </a:r>
          </a:p>
          <a:p>
            <a:r>
              <a:rPr lang="fr-FR" dirty="0" smtClean="0"/>
              <a:t>Taux de couverture PCT + marge </a:t>
            </a:r>
            <a:r>
              <a:rPr lang="fr-FR" smtClean="0"/>
              <a:t>: 152 </a:t>
            </a:r>
            <a:r>
              <a:rPr lang="fr-FR" dirty="0" smtClean="0"/>
              <a:t>% </a:t>
            </a:r>
          </a:p>
          <a:p>
            <a:r>
              <a:rPr lang="fr-FR" dirty="0" smtClean="0"/>
              <a:t>Taux de couverture PLT + marge </a:t>
            </a:r>
            <a:r>
              <a:rPr lang="fr-FR" smtClean="0"/>
              <a:t>: 123%</a:t>
            </a:r>
            <a:endParaRPr lang="fr-FR"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fr-FR" dirty="0" smtClean="0"/>
              <a:t>Top 50 selon le total bilantaire</a:t>
            </a:r>
            <a:endParaRPr lang="fr-FR"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10</a:t>
            </a:fld>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791370" y="6219824"/>
            <a:ext cx="1260350" cy="638177"/>
          </a:xfrm>
        </p:spPr>
        <p:txBody>
          <a:bodyPr/>
          <a:lstStyle/>
          <a:p>
            <a:r>
              <a:rPr lang="nl-BE" smtClean="0"/>
              <a:t>17 novembre 2020</a:t>
            </a:r>
            <a:endParaRPr lang="nl-BE" dirty="0"/>
          </a:p>
        </p:txBody>
      </p:sp>
      <p:sp>
        <p:nvSpPr>
          <p:cNvPr id="2" name="Title 1"/>
          <p:cNvSpPr>
            <a:spLocks noGrp="1"/>
          </p:cNvSpPr>
          <p:nvPr>
            <p:ph type="title"/>
          </p:nvPr>
        </p:nvSpPr>
        <p:spPr/>
        <p:txBody>
          <a:bodyPr/>
          <a:lstStyle/>
          <a:p>
            <a:r>
              <a:rPr lang="nl-BE"/>
              <a:t>Secteur - </a:t>
            </a:r>
            <a:r>
              <a:rPr lang="nl-BE" smtClean="0"/>
              <a:t>affiliés</a:t>
            </a:r>
            <a:endParaRPr lang="nl-BE"/>
          </a:p>
        </p:txBody>
      </p:sp>
      <p:sp>
        <p:nvSpPr>
          <p:cNvPr id="9" name="Footer Placeholder 8"/>
          <p:cNvSpPr>
            <a:spLocks noGrp="1"/>
          </p:cNvSpPr>
          <p:nvPr>
            <p:ph type="ftr" sz="quarter" idx="11"/>
          </p:nvPr>
        </p:nvSpPr>
        <p:spPr>
          <a:xfrm>
            <a:off x="3131840" y="6219824"/>
            <a:ext cx="4950628" cy="638177"/>
          </a:xfrm>
        </p:spPr>
        <p:txBody>
          <a:bodyPr/>
          <a:lstStyle/>
          <a:p>
            <a:r>
              <a:rPr lang="fr-BE" smtClean="0"/>
              <a:t>Reporting relatif à l'exercice 2019</a:t>
            </a:r>
            <a:endParaRPr lang="nl-BE" dirty="0"/>
          </a:p>
        </p:txBody>
      </p:sp>
      <p:sp>
        <p:nvSpPr>
          <p:cNvPr id="4" name="Slide Number Placeholder 3"/>
          <p:cNvSpPr>
            <a:spLocks noGrp="1"/>
          </p:cNvSpPr>
          <p:nvPr>
            <p:ph type="sldNum" sz="quarter" idx="4"/>
          </p:nvPr>
        </p:nvSpPr>
        <p:spPr>
          <a:xfrm>
            <a:off x="791370" y="6219824"/>
            <a:ext cx="7957094" cy="638177"/>
          </a:xfrm>
        </p:spPr>
        <p:txBody>
          <a:bodyPr/>
          <a:lstStyle/>
          <a:p>
            <a:fld id="{77898CD9-BA95-4A68-8F64-76B0F869134E}" type="slidenum">
              <a:rPr lang="en-US" smtClean="0"/>
              <a:pPr/>
              <a:t>11</a:t>
            </a:fld>
            <a:endParaRPr lang="en-US"/>
          </a:p>
        </p:txBody>
      </p:sp>
      <p:sp>
        <p:nvSpPr>
          <p:cNvPr id="8" name="Rectangle 7"/>
          <p:cNvSpPr/>
          <p:nvPr/>
        </p:nvSpPr>
        <p:spPr>
          <a:xfrm>
            <a:off x="755576" y="1389614"/>
            <a:ext cx="8215370" cy="369332"/>
          </a:xfrm>
          <a:prstGeom prst="rect">
            <a:avLst/>
          </a:prstGeom>
        </p:spPr>
        <p:txBody>
          <a:bodyPr wrap="square">
            <a:spAutoFit/>
          </a:bodyPr>
          <a:lstStyle/>
          <a:p>
            <a:r>
              <a:rPr lang="nl-BE" smtClean="0"/>
              <a:t>Evolution du nombre d'affiliés*</a:t>
            </a:r>
            <a:endParaRPr lang="nl-BE"/>
          </a:p>
        </p:txBody>
      </p:sp>
      <p:sp>
        <p:nvSpPr>
          <p:cNvPr id="10" name="TextBox 9"/>
          <p:cNvSpPr txBox="1"/>
          <p:nvPr/>
        </p:nvSpPr>
        <p:spPr>
          <a:xfrm flipH="1">
            <a:off x="797999" y="5452082"/>
            <a:ext cx="8424936" cy="230832"/>
          </a:xfrm>
          <a:prstGeom prst="rect">
            <a:avLst/>
          </a:prstGeom>
          <a:noFill/>
        </p:spPr>
        <p:txBody>
          <a:bodyPr wrap="square" rtlCol="0">
            <a:spAutoFit/>
          </a:bodyPr>
          <a:lstStyle/>
          <a:p>
            <a:pPr marL="171450" indent="-171450">
              <a:buFont typeface="Calibri" panose="020F0502020204030204" pitchFamily="34" charset="0"/>
              <a:buChar char="*"/>
            </a:pPr>
            <a:r>
              <a:rPr lang="fr-BE" sz="900" dirty="0" smtClean="0"/>
              <a:t>Doubles comptages inclus : certains affiliés relèvent de différentes catégories d’affiliés ou de plusieurs institutions.</a:t>
            </a:r>
            <a:endParaRPr lang="nl-BE" sz="900" dirty="0"/>
          </a:p>
        </p:txBody>
      </p:sp>
      <p:graphicFrame>
        <p:nvGraphicFramePr>
          <p:cNvPr id="12" name="Chart 11"/>
          <p:cNvGraphicFramePr>
            <a:graphicFrameLocks/>
          </p:cNvGraphicFramePr>
          <p:nvPr>
            <p:extLst>
              <p:ext uri="{D42A27DB-BD31-4B8C-83A1-F6EECF244321}">
                <p14:modId xmlns:p14="http://schemas.microsoft.com/office/powerpoint/2010/main" val="3489055135"/>
              </p:ext>
            </p:extLst>
          </p:nvPr>
        </p:nvGraphicFramePr>
        <p:xfrm>
          <a:off x="755576" y="1799305"/>
          <a:ext cx="7992888" cy="3573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4738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290078" y="245804"/>
            <a:ext cx="7894636" cy="990132"/>
          </a:xfrm>
        </p:spPr>
        <p:txBody>
          <a:bodyPr/>
          <a:lstStyle/>
          <a:p>
            <a:r>
              <a:rPr lang="nl-BE" smtClean="0"/>
              <a:t>Secteur - </a:t>
            </a:r>
            <a:r>
              <a:rPr lang="nl-BE"/>
              <a:t>affiliés</a:t>
            </a:r>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12</a:t>
            </a:fld>
            <a:endParaRPr lang="nl-BE" dirty="0"/>
          </a:p>
        </p:txBody>
      </p:sp>
      <p:sp>
        <p:nvSpPr>
          <p:cNvPr id="8" name="TextBox 7"/>
          <p:cNvSpPr txBox="1"/>
          <p:nvPr/>
        </p:nvSpPr>
        <p:spPr>
          <a:xfrm>
            <a:off x="179512" y="1270849"/>
            <a:ext cx="3384376" cy="369332"/>
          </a:xfrm>
          <a:prstGeom prst="rect">
            <a:avLst/>
          </a:prstGeom>
          <a:noFill/>
        </p:spPr>
        <p:txBody>
          <a:bodyPr wrap="square" rtlCol="0">
            <a:spAutoFit/>
          </a:bodyPr>
          <a:lstStyle/>
          <a:p>
            <a:r>
              <a:rPr lang="nl-BE" smtClean="0"/>
              <a:t>Catégories d’affiliés*</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179215403"/>
              </p:ext>
            </p:extLst>
          </p:nvPr>
        </p:nvGraphicFramePr>
        <p:xfrm>
          <a:off x="290078" y="2204864"/>
          <a:ext cx="8542801" cy="2750630"/>
        </p:xfrm>
        <a:graphic>
          <a:graphicData uri="http://schemas.openxmlformats.org/drawingml/2006/table">
            <a:tbl>
              <a:tblPr>
                <a:tableStyleId>{775DCB02-9BB8-47FD-8907-85C794F793BA}</a:tableStyleId>
              </a:tblPr>
              <a:tblGrid>
                <a:gridCol w="3333107">
                  <a:extLst>
                    <a:ext uri="{9D8B030D-6E8A-4147-A177-3AD203B41FA5}">
                      <a16:colId xmlns:a16="http://schemas.microsoft.com/office/drawing/2014/main" val="20000"/>
                    </a:ext>
                  </a:extLst>
                </a:gridCol>
                <a:gridCol w="871113">
                  <a:extLst>
                    <a:ext uri="{9D8B030D-6E8A-4147-A177-3AD203B41FA5}">
                      <a16:colId xmlns:a16="http://schemas.microsoft.com/office/drawing/2014/main" val="20001"/>
                    </a:ext>
                  </a:extLst>
                </a:gridCol>
                <a:gridCol w="888828">
                  <a:extLst>
                    <a:ext uri="{9D8B030D-6E8A-4147-A177-3AD203B41FA5}">
                      <a16:colId xmlns:a16="http://schemas.microsoft.com/office/drawing/2014/main" val="20002"/>
                    </a:ext>
                  </a:extLst>
                </a:gridCol>
                <a:gridCol w="933335">
                  <a:extLst>
                    <a:ext uri="{9D8B030D-6E8A-4147-A177-3AD203B41FA5}">
                      <a16:colId xmlns:a16="http://schemas.microsoft.com/office/drawing/2014/main" val="20003"/>
                    </a:ext>
                  </a:extLst>
                </a:gridCol>
                <a:gridCol w="853763">
                  <a:extLst>
                    <a:ext uri="{9D8B030D-6E8A-4147-A177-3AD203B41FA5}">
                      <a16:colId xmlns:a16="http://schemas.microsoft.com/office/drawing/2014/main" val="20004"/>
                    </a:ext>
                  </a:extLst>
                </a:gridCol>
                <a:gridCol w="853763">
                  <a:extLst>
                    <a:ext uri="{9D8B030D-6E8A-4147-A177-3AD203B41FA5}">
                      <a16:colId xmlns:a16="http://schemas.microsoft.com/office/drawing/2014/main" val="20005"/>
                    </a:ext>
                  </a:extLst>
                </a:gridCol>
                <a:gridCol w="808892">
                  <a:extLst>
                    <a:ext uri="{9D8B030D-6E8A-4147-A177-3AD203B41FA5}">
                      <a16:colId xmlns:a16="http://schemas.microsoft.com/office/drawing/2014/main" val="20006"/>
                    </a:ext>
                  </a:extLst>
                </a:gridCol>
              </a:tblGrid>
              <a:tr h="374630">
                <a:tc>
                  <a:txBody>
                    <a:bodyPr/>
                    <a:lstStyle/>
                    <a:p>
                      <a:pPr algn="ctr" fontAlgn="ctr"/>
                      <a:r>
                        <a:rPr lang="fr-FR" sz="1200" b="1" i="0" u="none" strike="noStrike" noProof="0" dirty="0" smtClean="0">
                          <a:solidFill>
                            <a:srgbClr val="000000"/>
                          </a:solidFill>
                          <a:latin typeface="+mn-lt"/>
                          <a:cs typeface="Arial" pitchFamily="34" charset="0"/>
                        </a:rPr>
                        <a:t>Catégories</a:t>
                      </a:r>
                      <a:endParaRPr lang="fr-FR" sz="1200" b="1" i="0" u="none" strike="noStrike" noProof="0" dirty="0">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2014</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2015</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2016</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2018</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2019</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4000">
                <a:tc>
                  <a:txBody>
                    <a:bodyPr/>
                    <a:lstStyle/>
                    <a:p>
                      <a:pPr marL="268288" indent="-179388" algn="l" fontAlgn="t"/>
                      <a:r>
                        <a:rPr lang="nl-BE" sz="1200" b="1" u="none" strike="noStrike" smtClean="0">
                          <a:latin typeface="+mn-lt"/>
                          <a:cs typeface="Arial" pitchFamily="34" charset="0"/>
                        </a:rPr>
                        <a:t>1.	Affiliés actifs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940.179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938.417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963.672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974.842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978.786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smtClean="0">
                          <a:solidFill>
                            <a:srgbClr val="002244"/>
                          </a:solidFill>
                          <a:effectLst/>
                          <a:latin typeface="Calibri" panose="020F0502020204030204" pitchFamily="34" charset="0"/>
                        </a:rPr>
                        <a:t>1.096.320</a:t>
                      </a:r>
                      <a:endParaRPr lang="nl-BE" sz="1200" b="0" i="0" u="none" strike="noStrike">
                        <a:solidFill>
                          <a:srgbClr val="002244"/>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4000">
                <a:tc>
                  <a:txBody>
                    <a:bodyPr/>
                    <a:lstStyle/>
                    <a:p>
                      <a:pPr marL="268288" indent="-179388" algn="l" fontAlgn="t">
                        <a:tabLst/>
                      </a:pPr>
                      <a:r>
                        <a:rPr lang="nl-BE" sz="1200" b="1" u="none" strike="noStrike" smtClean="0">
                          <a:latin typeface="+mn-lt"/>
                          <a:cs typeface="Arial" pitchFamily="34" charset="0"/>
                        </a:rPr>
                        <a:t>2.	</a:t>
                      </a:r>
                      <a:r>
                        <a:rPr lang="fr-FR" sz="1200" b="1" u="none" strike="noStrike" smtClean="0">
                          <a:latin typeface="+mn-lt"/>
                          <a:cs typeface="Arial" pitchFamily="34" charset="0"/>
                        </a:rPr>
                        <a:t>Affiliés ayant quitté la société avec des droits différés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502.574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539.269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672.274</a:t>
                      </a:r>
                      <a:r>
                        <a:rPr lang="nl-BE" sz="1200" b="0" i="0" u="none" strike="noStrike" baseline="30000" smtClean="0">
                          <a:solidFill>
                            <a:srgbClr val="002244"/>
                          </a:solidFill>
                          <a:effectLst/>
                          <a:latin typeface="+mn-lt"/>
                        </a:rPr>
                        <a:t>1</a:t>
                      </a:r>
                      <a:r>
                        <a:rPr lang="nl-BE" sz="1200" b="0" i="0" u="none" strike="noStrike" smtClean="0">
                          <a:solidFill>
                            <a:srgbClr val="002244"/>
                          </a:solidFill>
                          <a:effectLst/>
                          <a:latin typeface="+mn-lt"/>
                        </a:rPr>
                        <a:t>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717.195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767.632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smtClean="0">
                          <a:solidFill>
                            <a:srgbClr val="002244"/>
                          </a:solidFill>
                          <a:effectLst/>
                          <a:latin typeface="Calibri" panose="020F0502020204030204" pitchFamily="34" charset="0"/>
                        </a:rPr>
                        <a:t>908.014</a:t>
                      </a:r>
                      <a:endParaRPr lang="nl-BE" sz="1200" b="0" i="0" u="none" strike="noStrike">
                        <a:solidFill>
                          <a:srgbClr val="002244"/>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4000">
                <a:tc>
                  <a:txBody>
                    <a:bodyPr/>
                    <a:lstStyle/>
                    <a:p>
                      <a:pPr marL="268288" indent="-179388" algn="l" fontAlgn="t"/>
                      <a:r>
                        <a:rPr lang="nl-BE" sz="1200" b="1" u="none" strike="noStrike" smtClean="0">
                          <a:latin typeface="+mn-lt"/>
                          <a:cs typeface="Arial" pitchFamily="34" charset="0"/>
                        </a:rPr>
                        <a:t>3.	</a:t>
                      </a:r>
                      <a:r>
                        <a:rPr lang="fr-FR" sz="1200" b="1" u="none" strike="noStrike" smtClean="0">
                          <a:latin typeface="+mn-lt"/>
                          <a:cs typeface="Arial" pitchFamily="34" charset="0"/>
                        </a:rPr>
                        <a:t>Rentiers (rentes de retraite, de survie, d'orphelin et d'invalidité)</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34.594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35.593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38.474</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42.278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42.455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smtClean="0">
                          <a:solidFill>
                            <a:srgbClr val="002244"/>
                          </a:solidFill>
                          <a:effectLst/>
                          <a:latin typeface="Calibri" panose="020F0502020204030204" pitchFamily="34" charset="0"/>
                        </a:rPr>
                        <a:t>51.100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4000">
                <a:tc>
                  <a:txBody>
                    <a:bodyPr/>
                    <a:lstStyle/>
                    <a:p>
                      <a:pPr marL="268288" indent="-179388" algn="l" fontAlgn="t"/>
                      <a:r>
                        <a:rPr lang="nl-BE" sz="1200" b="1" u="none" strike="noStrike" kern="1200" smtClean="0">
                          <a:solidFill>
                            <a:schemeClr val="dk1"/>
                          </a:solidFill>
                          <a:latin typeface="+mn-lt"/>
                          <a:ea typeface="+mn-ea"/>
                          <a:cs typeface="Arial" pitchFamily="34" charset="0"/>
                        </a:rPr>
                        <a:t>Total</a:t>
                      </a:r>
                      <a:endParaRPr lang="nl-BE" sz="1200" b="1" u="none" strike="noStrike" kern="1200">
                        <a:solidFill>
                          <a:schemeClr val="dk1"/>
                        </a:solidFill>
                        <a:latin typeface="+mn-lt"/>
                        <a:ea typeface="+mn-ea"/>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1.477.347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1.513.279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1.674.420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1.734.315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1.788.873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2.055.434  </a:t>
                      </a:r>
                      <a:endParaRPr lang="nl-BE" sz="1200" b="1" i="0" u="none" strike="noStrike">
                        <a:solidFill>
                          <a:srgbClr val="002244"/>
                        </a:solidFill>
                        <a:effectLst/>
                        <a:latin typeface="Calibri" panose="020F050202020403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90004"/>
                  </a:ext>
                </a:extLst>
              </a:tr>
            </a:tbl>
          </a:graphicData>
        </a:graphic>
      </p:graphicFrame>
      <p:sp>
        <p:nvSpPr>
          <p:cNvPr id="9" name="TextBox 8"/>
          <p:cNvSpPr txBox="1"/>
          <p:nvPr/>
        </p:nvSpPr>
        <p:spPr>
          <a:xfrm flipH="1">
            <a:off x="290078" y="5666291"/>
            <a:ext cx="8424936" cy="369332"/>
          </a:xfrm>
          <a:prstGeom prst="rect">
            <a:avLst/>
          </a:prstGeom>
          <a:noFill/>
        </p:spPr>
        <p:txBody>
          <a:bodyPr wrap="square" rtlCol="0">
            <a:spAutoFit/>
          </a:bodyPr>
          <a:lstStyle/>
          <a:p>
            <a:pPr marL="171450" indent="-171450">
              <a:buFont typeface="Calibri" panose="020F0502020204030204" pitchFamily="34" charset="0"/>
              <a:buChar char="*"/>
            </a:pPr>
            <a:r>
              <a:rPr lang="fr-BE" sz="900" dirty="0" smtClean="0"/>
              <a:t>Doubles comptages inclus : certains affiliés relèvent de différentes catégories d’affiliés ou de plusieurs institutions.</a:t>
            </a:r>
          </a:p>
          <a:p>
            <a:pPr marL="174625" indent="-174625"/>
            <a:r>
              <a:rPr lang="fr-BE" sz="900" baseline="30000" dirty="0" smtClean="0"/>
              <a:t>1</a:t>
            </a:r>
            <a:r>
              <a:rPr lang="fr-BE" sz="900" dirty="0" smtClean="0"/>
              <a:t>	Une centaine de milliers d’affiliés dormants sans droits ont pour la première fois été inclus dans les calculs.</a:t>
            </a:r>
            <a:endParaRPr lang="nl-BE" sz="900" dirty="0"/>
          </a:p>
        </p:txBody>
      </p:sp>
    </p:spTree>
    <p:extLst>
      <p:ext uri="{BB962C8B-B14F-4D97-AF65-F5344CB8AC3E}">
        <p14:creationId xmlns:p14="http://schemas.microsoft.com/office/powerpoint/2010/main" val="2204810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404531" y="145359"/>
            <a:ext cx="7894636" cy="990132"/>
          </a:xfrm>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13</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2339849401"/>
              </p:ext>
            </p:extLst>
          </p:nvPr>
        </p:nvGraphicFramePr>
        <p:xfrm>
          <a:off x="395536" y="2132856"/>
          <a:ext cx="8352929" cy="2376263"/>
        </p:xfrm>
        <a:graphic>
          <a:graphicData uri="http://schemas.openxmlformats.org/drawingml/2006/table">
            <a:tbl>
              <a:tblPr>
                <a:tableStyleId>{775DCB02-9BB8-47FD-8907-85C794F793BA}</a:tableStyleId>
              </a:tblPr>
              <a:tblGrid>
                <a:gridCol w="259228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296145">
                  <a:extLst>
                    <a:ext uri="{9D8B030D-6E8A-4147-A177-3AD203B41FA5}">
                      <a16:colId xmlns:a16="http://schemas.microsoft.com/office/drawing/2014/main" val="20004"/>
                    </a:ext>
                  </a:extLst>
                </a:gridCol>
              </a:tblGrid>
              <a:tr h="473035">
                <a:tc>
                  <a:txBody>
                    <a:bodyPr/>
                    <a:lstStyle/>
                    <a:p>
                      <a:pPr marL="0" algn="ctr" defTabSz="914400" rtl="0" eaLnBrk="1" fontAlgn="ctr" latinLnBrk="0" hangingPunct="1"/>
                      <a:r>
                        <a:rPr lang="nl-BE" sz="1200" b="1" u="none" strike="noStrike" kern="1200" dirty="0" err="1" smtClean="0">
                          <a:latin typeface="+mn-lt"/>
                          <a:cs typeface="Arial" pitchFamily="34" charset="0"/>
                        </a:rPr>
                        <a:t>Nombre</a:t>
                      </a:r>
                      <a:r>
                        <a:rPr lang="nl-BE" sz="1200" b="1" u="none" strike="noStrike" kern="1200" dirty="0" smtClean="0">
                          <a:latin typeface="+mn-lt"/>
                          <a:cs typeface="Arial" pitchFamily="34" charset="0"/>
                        </a:rPr>
                        <a:t> </a:t>
                      </a:r>
                      <a:r>
                        <a:rPr lang="nl-BE" sz="1200" b="1" u="none" strike="noStrike" kern="1200" dirty="0" err="1" smtClean="0">
                          <a:latin typeface="+mn-lt"/>
                          <a:cs typeface="Arial" pitchFamily="34" charset="0"/>
                        </a:rPr>
                        <a:t>d'affiliés</a:t>
                      </a:r>
                      <a:r>
                        <a:rPr lang="nl-BE" sz="1200" b="1" u="none" strike="noStrike" kern="1200" dirty="0" smtClean="0">
                          <a:latin typeface="+mn-lt"/>
                          <a:cs typeface="Arial" pitchFamily="34" charset="0"/>
                        </a:rPr>
                        <a:t> par IRP</a:t>
                      </a:r>
                      <a:endParaRPr lang="nl-BE" sz="1200" b="1" u="none" strike="noStrike" kern="1200" dirty="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a:t>
                      </a:r>
                    </a:p>
                    <a:p>
                      <a:pPr marL="0" algn="ctr" defTabSz="914400" rtl="0" eaLnBrk="1" fontAlgn="ctr" latinLnBrk="0" hangingPunct="1"/>
                      <a:r>
                        <a:rPr lang="nl-BE" sz="1200" b="1" u="none" strike="noStrike" kern="1200" smtClean="0">
                          <a:latin typeface="+mn-lt"/>
                          <a:cs typeface="Arial" pitchFamily="34" charset="0"/>
                        </a:rPr>
                        <a:t>d'institutions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d'affiliés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4125">
                <a:tc>
                  <a:txBody>
                    <a:bodyPr/>
                    <a:lstStyle/>
                    <a:p>
                      <a:pPr marL="180000" algn="l" fontAlgn="b"/>
                      <a:r>
                        <a:rPr lang="nl-BE" sz="1200" b="0" i="0" u="none" strike="noStrike" dirty="0">
                          <a:solidFill>
                            <a:srgbClr val="002244"/>
                          </a:solidFill>
                          <a:effectLst/>
                          <a:latin typeface="+mn-lt"/>
                        </a:rPr>
                        <a:t>Plus </a:t>
                      </a:r>
                      <a:r>
                        <a:rPr lang="nl-BE" sz="1200" b="0" i="0" u="none" strike="noStrike" dirty="0" smtClean="0">
                          <a:solidFill>
                            <a:srgbClr val="002244"/>
                          </a:solidFill>
                          <a:effectLst/>
                          <a:latin typeface="+mn-lt"/>
                        </a:rPr>
                        <a:t>de 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1.509.327</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250.760</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261.814</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100 et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32.960</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4125">
                <a:tc>
                  <a:txBody>
                    <a:bodyPr/>
                    <a:lstStyle/>
                    <a:p>
                      <a:pPr marL="180000" algn="l" fontAlgn="b"/>
                      <a:r>
                        <a:rPr lang="nl-BE" sz="1200" b="0" i="0" u="none" strike="noStrike">
                          <a:solidFill>
                            <a:srgbClr val="002244"/>
                          </a:solidFill>
                          <a:effectLst/>
                          <a:latin typeface="+mn-lt"/>
                        </a:rPr>
                        <a:t>Entre 0 et </a:t>
                      </a:r>
                      <a:r>
                        <a:rPr lang="nl-BE" sz="1200" b="0" i="0" u="none" strike="noStrike" smtClean="0">
                          <a:solidFill>
                            <a:srgbClr val="002244"/>
                          </a:solidFill>
                          <a:effectLst/>
                          <a:latin typeface="+mn-lt"/>
                        </a:rPr>
                        <a:t>100</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573</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0,03%</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2603">
                <a:tc>
                  <a:txBody>
                    <a:bodyPr/>
                    <a:lstStyle/>
                    <a:p>
                      <a:pPr marL="180000" algn="l" fontAlgn="b"/>
                      <a:r>
                        <a:rPr lang="nl-BE" sz="1200" b="0" i="0" u="none" strike="noStrike" smtClean="0">
                          <a:solidFill>
                            <a:srgbClr val="002244"/>
                          </a:solidFill>
                          <a:effectLst/>
                          <a:latin typeface="+mn-lt"/>
                        </a:rPr>
                        <a:t>Total</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2.055.434</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9" name="TextBox 8"/>
          <p:cNvSpPr txBox="1"/>
          <p:nvPr/>
        </p:nvSpPr>
        <p:spPr>
          <a:xfrm>
            <a:off x="467544" y="4797152"/>
            <a:ext cx="8280920" cy="646331"/>
          </a:xfrm>
          <a:prstGeom prst="rect">
            <a:avLst/>
          </a:prstGeom>
          <a:noFill/>
        </p:spPr>
        <p:txBody>
          <a:bodyPr wrap="square" rtlCol="0">
            <a:spAutoFit/>
          </a:bodyPr>
          <a:lstStyle/>
          <a:p>
            <a:r>
              <a:rPr lang="fr-FR" smtClean="0"/>
              <a:t>85 % </a:t>
            </a:r>
            <a:r>
              <a:rPr lang="fr-FR" dirty="0" smtClean="0"/>
              <a:t>des affiliés sont concentrés </a:t>
            </a:r>
            <a:r>
              <a:rPr lang="fr-FR" smtClean="0"/>
              <a:t>dans 9 </a:t>
            </a:r>
            <a:r>
              <a:rPr lang="fr-FR" dirty="0" smtClean="0"/>
              <a:t>% des IRP (principalement des fonds sectoriels) </a:t>
            </a:r>
            <a:r>
              <a:rPr lang="fr-FR" smtClean="0"/>
              <a:t>et 53 </a:t>
            </a:r>
            <a:r>
              <a:rPr lang="fr-FR" dirty="0" smtClean="0"/>
              <a:t>% des IRP </a:t>
            </a:r>
            <a:r>
              <a:rPr lang="fr-FR" smtClean="0"/>
              <a:t>représentent 2,03 </a:t>
            </a:r>
            <a:r>
              <a:rPr lang="fr-FR" dirty="0" smtClean="0"/>
              <a:t>% des affiliés.</a:t>
            </a:r>
            <a:endParaRPr lang="fr-FR" dirty="0"/>
          </a:p>
        </p:txBody>
      </p:sp>
    </p:spTree>
    <p:extLst>
      <p:ext uri="{BB962C8B-B14F-4D97-AF65-F5344CB8AC3E}">
        <p14:creationId xmlns:p14="http://schemas.microsoft.com/office/powerpoint/2010/main" val="410316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14</a:t>
            </a:fld>
            <a:endParaRPr lang="nl-BE" dirty="0"/>
          </a:p>
        </p:txBody>
      </p:sp>
      <p:sp>
        <p:nvSpPr>
          <p:cNvPr id="8" name="TextBox 7"/>
          <p:cNvSpPr txBox="1"/>
          <p:nvPr/>
        </p:nvSpPr>
        <p:spPr>
          <a:xfrm>
            <a:off x="683568" y="1484784"/>
            <a:ext cx="7704856" cy="369332"/>
          </a:xfrm>
          <a:prstGeom prst="rect">
            <a:avLst/>
          </a:prstGeom>
          <a:noFill/>
        </p:spPr>
        <p:txBody>
          <a:bodyPr wrap="square" rtlCol="0">
            <a:spAutoFit/>
          </a:bodyPr>
          <a:lstStyle/>
          <a:p>
            <a:r>
              <a:rPr lang="fr-FR" dirty="0" smtClean="0"/>
              <a:t>Nombre d'affiliés* selon le type et la nature du régime</a:t>
            </a:r>
            <a:endParaRPr lang="fr-FR" dirty="0"/>
          </a:p>
        </p:txBody>
      </p:sp>
      <p:sp>
        <p:nvSpPr>
          <p:cNvPr id="9" name="TextBox 8"/>
          <p:cNvSpPr txBox="1"/>
          <p:nvPr/>
        </p:nvSpPr>
        <p:spPr>
          <a:xfrm>
            <a:off x="755576" y="5157192"/>
            <a:ext cx="7992888" cy="461665"/>
          </a:xfrm>
          <a:prstGeom prst="rect">
            <a:avLst/>
          </a:prstGeom>
          <a:noFill/>
        </p:spPr>
        <p:txBody>
          <a:bodyPr wrap="square" rtlCol="0">
            <a:spAutoFit/>
          </a:bodyPr>
          <a:lstStyle/>
          <a:p>
            <a:pPr marL="180975" indent="-180975"/>
            <a:r>
              <a:rPr lang="nl-BE" sz="1200" dirty="0" smtClean="0"/>
              <a:t>* 	</a:t>
            </a:r>
            <a:r>
              <a:rPr lang="fr-FR" sz="1200" dirty="0" smtClean="0"/>
              <a:t>Certains affiliés relèvent de plusieurs régimes (éventuellement de types différents), ce qui explique que le nombre total d’affiliés mentionné sur ce slide est différent de celui figurant sur les slides 6</a:t>
            </a:r>
            <a:r>
              <a:rPr lang="fr-FR" sz="1200" smtClean="0"/>
              <a:t>, 12 13 et 14.</a:t>
            </a:r>
            <a:endParaRPr lang="fr-FR" sz="1200" dirty="0"/>
          </a:p>
        </p:txBody>
      </p:sp>
      <p:graphicFrame>
        <p:nvGraphicFramePr>
          <p:cNvPr id="11" name="Table 10"/>
          <p:cNvGraphicFramePr>
            <a:graphicFrameLocks noGrp="1"/>
          </p:cNvGraphicFramePr>
          <p:nvPr>
            <p:extLst>
              <p:ext uri="{D42A27DB-BD31-4B8C-83A1-F6EECF244321}">
                <p14:modId xmlns:p14="http://schemas.microsoft.com/office/powerpoint/2010/main" val="3677063653"/>
              </p:ext>
            </p:extLst>
          </p:nvPr>
        </p:nvGraphicFramePr>
        <p:xfrm>
          <a:off x="755576" y="2348880"/>
          <a:ext cx="7770316" cy="2376232"/>
        </p:xfrm>
        <a:graphic>
          <a:graphicData uri="http://schemas.openxmlformats.org/drawingml/2006/table">
            <a:tbl>
              <a:tblPr>
                <a:tableStyleId>{775DCB02-9BB8-47FD-8907-85C794F793BA}</a:tableStyleId>
              </a:tblPr>
              <a:tblGrid>
                <a:gridCol w="2853439">
                  <a:extLst>
                    <a:ext uri="{9D8B030D-6E8A-4147-A177-3AD203B41FA5}">
                      <a16:colId xmlns:a16="http://schemas.microsoft.com/office/drawing/2014/main" val="20000"/>
                    </a:ext>
                  </a:extLst>
                </a:gridCol>
                <a:gridCol w="778211">
                  <a:extLst>
                    <a:ext uri="{9D8B030D-6E8A-4147-A177-3AD203B41FA5}">
                      <a16:colId xmlns:a16="http://schemas.microsoft.com/office/drawing/2014/main" val="20001"/>
                    </a:ext>
                  </a:extLst>
                </a:gridCol>
                <a:gridCol w="778211">
                  <a:extLst>
                    <a:ext uri="{9D8B030D-6E8A-4147-A177-3AD203B41FA5}">
                      <a16:colId xmlns:a16="http://schemas.microsoft.com/office/drawing/2014/main" val="20002"/>
                    </a:ext>
                  </a:extLst>
                </a:gridCol>
                <a:gridCol w="778211">
                  <a:extLst>
                    <a:ext uri="{9D8B030D-6E8A-4147-A177-3AD203B41FA5}">
                      <a16:colId xmlns:a16="http://schemas.microsoft.com/office/drawing/2014/main" val="20003"/>
                    </a:ext>
                  </a:extLst>
                </a:gridCol>
                <a:gridCol w="1037614">
                  <a:extLst>
                    <a:ext uri="{9D8B030D-6E8A-4147-A177-3AD203B41FA5}">
                      <a16:colId xmlns:a16="http://schemas.microsoft.com/office/drawing/2014/main" val="20004"/>
                    </a:ext>
                  </a:extLst>
                </a:gridCol>
                <a:gridCol w="772315">
                  <a:extLst>
                    <a:ext uri="{9D8B030D-6E8A-4147-A177-3AD203B41FA5}">
                      <a16:colId xmlns:a16="http://schemas.microsoft.com/office/drawing/2014/main" val="20005"/>
                    </a:ext>
                  </a:extLst>
                </a:gridCol>
                <a:gridCol w="772315">
                  <a:extLst>
                    <a:ext uri="{9D8B030D-6E8A-4147-A177-3AD203B41FA5}">
                      <a16:colId xmlns:a16="http://schemas.microsoft.com/office/drawing/2014/main" val="20006"/>
                    </a:ext>
                  </a:extLst>
                </a:gridCol>
              </a:tblGrid>
              <a:tr h="2880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2019</a:t>
                      </a:r>
                      <a:endParaRPr lang="nl-BE" sz="1200" b="1" u="none" strike="noStrike" kern="1200" dirty="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DB</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DC+tarif</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Cash Balance</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Nombre</a:t>
                      </a:r>
                      <a:r>
                        <a:rPr lang="nl-BE" sz="1200" b="1" u="none" strike="noStrike" kern="1200" baseline="0" smtClean="0">
                          <a:solidFill>
                            <a:schemeClr val="dk1"/>
                          </a:solidFill>
                          <a:latin typeface="+mn-lt"/>
                          <a:ea typeface="+mn-ea"/>
                          <a:cs typeface="Arial" pitchFamily="34" charset="0"/>
                        </a:rPr>
                        <a:t> 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d'entreprise</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0,83%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241.985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multi-employeurs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12,65%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286.902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sectoriels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46,33%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1.816.286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Engagements</a:t>
                      </a:r>
                      <a:r>
                        <a:rPr lang="nl-BE" sz="1200" u="none" strike="noStrike" kern="1200" baseline="0" smtClean="0">
                          <a:latin typeface="+mn-lt"/>
                          <a:cs typeface="Arial" pitchFamily="34" charset="0"/>
                        </a:rPr>
                        <a:t> individuels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Indépendants (LPCI)</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33.874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2472">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solidFill>
                            <a:schemeClr val="dk1"/>
                          </a:solidFill>
                          <a:latin typeface="+mn-lt"/>
                          <a:ea typeface="+mn-ea"/>
                          <a:cs typeface="Arial" pitchFamily="34" charset="0"/>
                        </a:rPr>
                        <a:t>Dirigeants</a:t>
                      </a:r>
                      <a:r>
                        <a:rPr lang="nl-BE" sz="1200" u="none" strike="noStrike" kern="1200" baseline="0" smtClean="0">
                          <a:solidFill>
                            <a:schemeClr val="dk1"/>
                          </a:solidFill>
                          <a:latin typeface="+mn-lt"/>
                          <a:ea typeface="+mn-ea"/>
                          <a:cs typeface="Arial" pitchFamily="34" charset="0"/>
                        </a:rPr>
                        <a:t> d’entreprise</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0,0003%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0" i="0" u="none" strike="noStrike">
                          <a:solidFill>
                            <a:srgbClr val="002244"/>
                          </a:solidFill>
                          <a:effectLst/>
                          <a:latin typeface="Arial" panose="020B0604020202020204" pitchFamily="34" charset="0"/>
                        </a:rPr>
                        <a:t>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522214237"/>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Total</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13,36%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55,61%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16,57%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14,47%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100,00%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000" b="1" i="0" u="none" strike="noStrike">
                          <a:solidFill>
                            <a:srgbClr val="002244"/>
                          </a:solidFill>
                          <a:effectLst/>
                          <a:latin typeface="Arial" panose="020B0604020202020204" pitchFamily="34" charset="0"/>
                        </a:rPr>
                        <a:t>2.379.169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fr-FR" dirty="0" smtClean="0"/>
              <a:t>Secteur – type d’engagement de pension</a:t>
            </a:r>
            <a:endParaRPr lang="fr-FR"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15</a:t>
            </a:fld>
            <a:endParaRPr lang="nl-BE" dirty="0"/>
          </a:p>
        </p:txBody>
      </p:sp>
      <p:graphicFrame>
        <p:nvGraphicFramePr>
          <p:cNvPr id="7" name="Table 6"/>
          <p:cNvGraphicFramePr>
            <a:graphicFrameLocks noGrp="1"/>
          </p:cNvGraphicFramePr>
          <p:nvPr>
            <p:extLst>
              <p:ext uri="{D42A27DB-BD31-4B8C-83A1-F6EECF244321}">
                <p14:modId xmlns:p14="http://schemas.microsoft.com/office/powerpoint/2010/main" val="3590883142"/>
              </p:ext>
            </p:extLst>
          </p:nvPr>
        </p:nvGraphicFramePr>
        <p:xfrm>
          <a:off x="755576" y="2132856"/>
          <a:ext cx="8064898" cy="2736304"/>
        </p:xfrm>
        <a:graphic>
          <a:graphicData uri="http://schemas.openxmlformats.org/drawingml/2006/table">
            <a:tbl>
              <a:tblPr>
                <a:tableStyleId>{775DCB02-9BB8-47FD-8907-85C794F793BA}</a:tableStyleId>
              </a:tblPr>
              <a:tblGrid>
                <a:gridCol w="974878">
                  <a:extLst>
                    <a:ext uri="{9D8B030D-6E8A-4147-A177-3AD203B41FA5}">
                      <a16:colId xmlns:a16="http://schemas.microsoft.com/office/drawing/2014/main" val="20000"/>
                    </a:ext>
                  </a:extLst>
                </a:gridCol>
                <a:gridCol w="709002">
                  <a:extLst>
                    <a:ext uri="{9D8B030D-6E8A-4147-A177-3AD203B41FA5}">
                      <a16:colId xmlns:a16="http://schemas.microsoft.com/office/drawing/2014/main" val="20001"/>
                    </a:ext>
                  </a:extLst>
                </a:gridCol>
                <a:gridCol w="709002">
                  <a:extLst>
                    <a:ext uri="{9D8B030D-6E8A-4147-A177-3AD203B41FA5}">
                      <a16:colId xmlns:a16="http://schemas.microsoft.com/office/drawing/2014/main" val="20002"/>
                    </a:ext>
                  </a:extLst>
                </a:gridCol>
                <a:gridCol w="709002">
                  <a:extLst>
                    <a:ext uri="{9D8B030D-6E8A-4147-A177-3AD203B41FA5}">
                      <a16:colId xmlns:a16="http://schemas.microsoft.com/office/drawing/2014/main" val="20003"/>
                    </a:ext>
                  </a:extLst>
                </a:gridCol>
                <a:gridCol w="709002">
                  <a:extLst>
                    <a:ext uri="{9D8B030D-6E8A-4147-A177-3AD203B41FA5}">
                      <a16:colId xmlns:a16="http://schemas.microsoft.com/office/drawing/2014/main" val="20004"/>
                    </a:ext>
                  </a:extLst>
                </a:gridCol>
                <a:gridCol w="709002">
                  <a:extLst>
                    <a:ext uri="{9D8B030D-6E8A-4147-A177-3AD203B41FA5}">
                      <a16:colId xmlns:a16="http://schemas.microsoft.com/office/drawing/2014/main" val="20005"/>
                    </a:ext>
                  </a:extLst>
                </a:gridCol>
                <a:gridCol w="709002">
                  <a:extLst>
                    <a:ext uri="{9D8B030D-6E8A-4147-A177-3AD203B41FA5}">
                      <a16:colId xmlns:a16="http://schemas.microsoft.com/office/drawing/2014/main" val="20006"/>
                    </a:ext>
                  </a:extLst>
                </a:gridCol>
                <a:gridCol w="709002">
                  <a:extLst>
                    <a:ext uri="{9D8B030D-6E8A-4147-A177-3AD203B41FA5}">
                      <a16:colId xmlns:a16="http://schemas.microsoft.com/office/drawing/2014/main" val="20007"/>
                    </a:ext>
                  </a:extLst>
                </a:gridCol>
                <a:gridCol w="709002">
                  <a:extLst>
                    <a:ext uri="{9D8B030D-6E8A-4147-A177-3AD203B41FA5}">
                      <a16:colId xmlns:a16="http://schemas.microsoft.com/office/drawing/2014/main" val="20008"/>
                    </a:ext>
                  </a:extLst>
                </a:gridCol>
                <a:gridCol w="709002">
                  <a:extLst>
                    <a:ext uri="{9D8B030D-6E8A-4147-A177-3AD203B41FA5}">
                      <a16:colId xmlns:a16="http://schemas.microsoft.com/office/drawing/2014/main" val="20009"/>
                    </a:ext>
                  </a:extLst>
                </a:gridCol>
                <a:gridCol w="709002">
                  <a:extLst>
                    <a:ext uri="{9D8B030D-6E8A-4147-A177-3AD203B41FA5}">
                      <a16:colId xmlns:a16="http://schemas.microsoft.com/office/drawing/2014/main" val="20010"/>
                    </a:ext>
                  </a:extLst>
                </a:gridCol>
              </a:tblGrid>
              <a:tr h="384251">
                <a:tc rowSpan="2">
                  <a:txBody>
                    <a:bodyPr/>
                    <a:lstStyle/>
                    <a:p>
                      <a:pPr marL="0" algn="ctr" defTabSz="914400" rtl="0" eaLnBrk="1" fontAlgn="b" latinLnBrk="0" hangingPunct="1"/>
                      <a:r>
                        <a:rPr lang="nl-BE" sz="1200" u="none" strike="noStrike" kern="1200" dirty="0"/>
                        <a:t> </a:t>
                      </a:r>
                      <a:endParaRPr lang="nl-BE" sz="1200" u="none" strike="noStrike" kern="12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err="1" smtClean="0"/>
                        <a:t>Provisions</a:t>
                      </a:r>
                      <a:r>
                        <a:rPr lang="nl-BE" sz="1200" b="1" u="none" strike="noStrike" kern="1200" smtClean="0"/>
                        <a:t> techniques</a:t>
                      </a:r>
                      <a:r>
                        <a:rPr lang="nl-BE" sz="1200" b="1" u="none" strike="noStrike" kern="1200" baseline="30000" smtClean="0"/>
                        <a:t>1</a:t>
                      </a:r>
                      <a:endParaRPr lang="nl-BE" sz="1200" b="1" u="none" strike="noStrike" kern="1200" baseline="300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smtClean="0"/>
                        <a:t>Nombre d'affiliés</a:t>
                      </a:r>
                      <a:r>
                        <a:rPr lang="nl-BE" sz="1200" b="1" u="none" strike="noStrike" kern="1200" baseline="30000" smtClean="0"/>
                        <a:t>2</a:t>
                      </a:r>
                      <a:endParaRPr lang="nl-BE" sz="1200" b="1" u="none" strike="noStrike" kern="1200" baseline="300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251">
                <a:tc vMerge="1">
                  <a:txBody>
                    <a:bodyPr/>
                    <a:lstStyle/>
                    <a:p>
                      <a:endParaRPr lang="nl-BE"/>
                    </a:p>
                  </a:txBody>
                  <a:tcPr/>
                </a:tc>
                <a:tc>
                  <a:txBody>
                    <a:bodyPr/>
                    <a:lstStyle/>
                    <a:p>
                      <a:pPr algn="ctr" fontAlgn="ctr"/>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2018</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b="1" i="0" u="none" strike="noStrike" kern="1200" smtClean="0">
                          <a:solidFill>
                            <a:srgbClr val="002244"/>
                          </a:solidFill>
                          <a:effectLst/>
                          <a:latin typeface="+mn-lt"/>
                          <a:ea typeface="+mn-ea"/>
                          <a:cs typeface="+mn-cs"/>
                        </a:rPr>
                        <a:t>2019</a:t>
                      </a:r>
                      <a:endParaRPr lang="nl-BE" sz="1200" b="1" i="0" u="none" strike="noStrike" kern="1200">
                        <a:solidFill>
                          <a:srgbClr val="002244"/>
                        </a:solidFill>
                        <a:effectLst/>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r>
                        <a:rPr lang="nl-BE" sz="1200" b="1" i="0" u="none" strike="noStrike" baseline="30000" smtClean="0">
                          <a:solidFill>
                            <a:srgbClr val="002244"/>
                          </a:solidFill>
                          <a:effectLst/>
                          <a:latin typeface="Calibri" panose="020F0502020204030204" pitchFamily="34" charset="0"/>
                        </a:rPr>
                        <a:t>3</a:t>
                      </a:r>
                      <a:endParaRPr lang="nl-BE" sz="1200" b="1" i="0" u="none" strike="noStrike" baseline="30000">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b="1" i="0" u="none" strike="noStrike" kern="1200" smtClean="0">
                          <a:solidFill>
                            <a:srgbClr val="002244"/>
                          </a:solidFill>
                          <a:effectLst/>
                          <a:latin typeface="+mn-lt"/>
                          <a:ea typeface="+mn-ea"/>
                          <a:cs typeface="+mn-cs"/>
                        </a:rPr>
                        <a:t>2018</a:t>
                      </a:r>
                      <a:r>
                        <a:rPr lang="nl-BE" sz="1200" b="1" i="0" u="none" strike="noStrike" kern="1200" baseline="30000" smtClean="0">
                          <a:solidFill>
                            <a:srgbClr val="002244"/>
                          </a:solidFill>
                          <a:effectLst/>
                          <a:latin typeface="+mn-lt"/>
                          <a:ea typeface="+mn-ea"/>
                          <a:cs typeface="+mn-cs"/>
                        </a:rPr>
                        <a:t>4</a:t>
                      </a:r>
                      <a:endParaRPr lang="nl-BE" sz="1200" b="1" i="0" u="none" strike="noStrike" kern="1200" baseline="30000">
                        <a:solidFill>
                          <a:srgbClr val="002244"/>
                        </a:solidFill>
                        <a:effectLst/>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b="1" i="0" u="none" strike="noStrike" kern="1200" smtClean="0">
                          <a:solidFill>
                            <a:srgbClr val="002244"/>
                          </a:solidFill>
                          <a:effectLst/>
                          <a:latin typeface="+mn-lt"/>
                          <a:ea typeface="+mn-ea"/>
                          <a:cs typeface="+mn-cs"/>
                        </a:rPr>
                        <a:t>2019</a:t>
                      </a:r>
                      <a:endParaRPr lang="nl-BE" sz="1200" b="1" i="0" u="none" strike="noStrike" kern="1200" baseline="30000">
                        <a:solidFill>
                          <a:srgbClr val="002244"/>
                        </a:solidFill>
                        <a:effectLst/>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4251">
                <a:tc>
                  <a:txBody>
                    <a:bodyPr/>
                    <a:lstStyle/>
                    <a:p>
                      <a:pPr marL="0" algn="ctr" defTabSz="914400" rtl="0" eaLnBrk="1" fontAlgn="b" latinLnBrk="0" hangingPunct="1"/>
                      <a:r>
                        <a:rPr lang="nl-BE" sz="1200" u="none" strike="noStrike" kern="1200"/>
                        <a:t>DB</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4251">
                <a:tc>
                  <a:txBody>
                    <a:bodyPr/>
                    <a:lstStyle/>
                    <a:p>
                      <a:pPr marL="0" algn="ctr" defTabSz="914400" rtl="0" eaLnBrk="1" fontAlgn="b" latinLnBrk="0" hangingPunct="1"/>
                      <a:r>
                        <a:rPr lang="nl-BE" sz="1200" u="none" strike="noStrike" kern="1200" smtClean="0"/>
                        <a:t>DC avec tarif</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0798">
                <a:tc>
                  <a:txBody>
                    <a:bodyPr/>
                    <a:lstStyle/>
                    <a:p>
                      <a:pPr marL="0" algn="ctr" defTabSz="914400" rtl="0" eaLnBrk="1" fontAlgn="b" latinLnBrk="0" hangingPunct="1"/>
                      <a:r>
                        <a:rPr lang="nl-BE" sz="1200" u="none" strike="noStrike" kern="1200"/>
                        <a:t>Cash Balance</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7%</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4251">
                <a:tc>
                  <a:txBody>
                    <a:bodyPr/>
                    <a:lstStyle/>
                    <a:p>
                      <a:pPr marL="0" algn="ctr" defTabSz="914400" rtl="0" eaLnBrk="1" fontAlgn="b" latinLnBrk="0" hangingPunct="1"/>
                      <a:r>
                        <a:rPr lang="nl-BE" sz="1200" u="none" strike="noStrike" kern="1200"/>
                        <a:t>DC</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13%</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17%</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49%</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56%</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4251">
                <a:tc>
                  <a:txBody>
                    <a:bodyPr/>
                    <a:lstStyle/>
                    <a:p>
                      <a:pPr marL="0" algn="ctr" defTabSz="914400" rtl="0" eaLnBrk="1" fontAlgn="b" latinLnBrk="0" hangingPunct="1"/>
                      <a:r>
                        <a:rPr lang="nl-BE" sz="1200" u="none" strike="noStrike" kern="1200" smtClean="0"/>
                        <a:t>Total</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mn-lt"/>
                        </a:rPr>
                        <a:t>100%</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8" name="TextBox 7"/>
          <p:cNvSpPr txBox="1"/>
          <p:nvPr/>
        </p:nvSpPr>
        <p:spPr>
          <a:xfrm>
            <a:off x="827584" y="1484784"/>
            <a:ext cx="7704856" cy="369332"/>
          </a:xfrm>
          <a:prstGeom prst="rect">
            <a:avLst/>
          </a:prstGeom>
          <a:noFill/>
        </p:spPr>
        <p:txBody>
          <a:bodyPr wrap="square" rtlCol="0">
            <a:spAutoFit/>
          </a:bodyPr>
          <a:lstStyle/>
          <a:p>
            <a:r>
              <a:rPr lang="nl-BE" smtClean="0"/>
              <a:t>Evolution du type d'engagement de pension</a:t>
            </a:r>
            <a:endParaRPr lang="nl-BE"/>
          </a:p>
        </p:txBody>
      </p:sp>
      <p:sp>
        <p:nvSpPr>
          <p:cNvPr id="9" name="TextBox 8"/>
          <p:cNvSpPr txBox="1"/>
          <p:nvPr/>
        </p:nvSpPr>
        <p:spPr>
          <a:xfrm>
            <a:off x="755576" y="5013577"/>
            <a:ext cx="7992888" cy="1061829"/>
          </a:xfrm>
          <a:prstGeom prst="rect">
            <a:avLst/>
          </a:prstGeom>
          <a:noFill/>
        </p:spPr>
        <p:txBody>
          <a:bodyPr wrap="square" rtlCol="0">
            <a:spAutoFit/>
          </a:bodyPr>
          <a:lstStyle/>
          <a:p>
            <a:pPr marL="265113" indent="-265113"/>
            <a:r>
              <a:rPr lang="nl-BE" sz="1050" baseline="30000" dirty="0" smtClean="0"/>
              <a:t>1</a:t>
            </a:r>
            <a:r>
              <a:rPr lang="nl-BE" sz="1050" dirty="0" smtClean="0"/>
              <a:t>	</a:t>
            </a:r>
            <a:r>
              <a:rPr lang="fr-FR" sz="1050" dirty="0" smtClean="0"/>
              <a:t>Provisions techniques </a:t>
            </a:r>
            <a:r>
              <a:rPr lang="nl-BE" sz="1050" dirty="0" smtClean="0"/>
              <a:t>"</a:t>
            </a:r>
            <a:r>
              <a:rPr lang="fr-FR" sz="1050" dirty="0" smtClean="0"/>
              <a:t>retraite et décès après la retraite</a:t>
            </a:r>
            <a:r>
              <a:rPr lang="nl-BE" sz="1050" dirty="0" smtClean="0"/>
              <a:t>“.</a:t>
            </a:r>
          </a:p>
          <a:p>
            <a:pPr marL="265113" indent="-265113"/>
            <a:r>
              <a:rPr lang="fr-FR" sz="1050" baseline="30000" dirty="0" smtClean="0"/>
              <a:t>2</a:t>
            </a:r>
            <a:r>
              <a:rPr lang="fr-FR" sz="1050" dirty="0" smtClean="0"/>
              <a:t>	Certains affiliés relèvent de plusieurs régimes (éventuellement de types différents).</a:t>
            </a:r>
          </a:p>
          <a:p>
            <a:pPr marL="265113" indent="-265113"/>
            <a:r>
              <a:rPr lang="fr-FR" sz="1050" baseline="30000" dirty="0" smtClean="0"/>
              <a:t>3</a:t>
            </a:r>
            <a:r>
              <a:rPr lang="fr-FR" sz="1050" dirty="0" smtClean="0"/>
              <a:t>	Le glissement d’engagements de type DC vers des engagements de type DC avec tarif est causé par l’ajout de régimes auprès d’un fonds sectoriel important (voir aussi la note de bas de page sur le </a:t>
            </a:r>
            <a:r>
              <a:rPr lang="fr-FR" sz="1050" smtClean="0"/>
              <a:t>slide 13).</a:t>
            </a:r>
            <a:endParaRPr lang="fr-FR" sz="1050" dirty="0" smtClean="0"/>
          </a:p>
          <a:p>
            <a:pPr marL="265113" indent="-265113"/>
            <a:r>
              <a:rPr lang="fr-FR" sz="1050" baseline="30000" dirty="0" smtClean="0"/>
              <a:t>4</a:t>
            </a:r>
            <a:r>
              <a:rPr lang="fr-FR" sz="1050" dirty="0"/>
              <a:t>	</a:t>
            </a:r>
            <a:r>
              <a:rPr lang="fr-FR" sz="1050" dirty="0" smtClean="0"/>
              <a:t>Le </a:t>
            </a:r>
            <a:r>
              <a:rPr lang="fr-FR" sz="1050" dirty="0"/>
              <a:t>glissement d’engagements de type </a:t>
            </a:r>
            <a:r>
              <a:rPr lang="fr-FR" sz="1050" dirty="0" smtClean="0"/>
              <a:t>DB </a:t>
            </a:r>
            <a:r>
              <a:rPr lang="fr-FR" sz="1050" dirty="0"/>
              <a:t>vers des engagements de type </a:t>
            </a:r>
            <a:r>
              <a:rPr lang="fr-FR" sz="1050" dirty="0" smtClean="0"/>
              <a:t>DC avec tarif </a:t>
            </a:r>
            <a:r>
              <a:rPr lang="fr-FR" sz="1050" dirty="0"/>
              <a:t>est causé par </a:t>
            </a:r>
            <a:r>
              <a:rPr lang="fr-FR" sz="1050" dirty="0" smtClean="0"/>
              <a:t>la requalification d’un régime sectoriel important.</a:t>
            </a:r>
            <a:endParaRPr lang="fr-FR"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16</a:t>
            </a:fld>
            <a:endParaRPr lang="nl-BE" dirty="0"/>
          </a:p>
        </p:txBody>
      </p:sp>
      <p:sp>
        <p:nvSpPr>
          <p:cNvPr id="8" name="TextBox 7"/>
          <p:cNvSpPr txBox="1"/>
          <p:nvPr/>
        </p:nvSpPr>
        <p:spPr>
          <a:xfrm>
            <a:off x="764570" y="1412776"/>
            <a:ext cx="3528392" cy="369332"/>
          </a:xfrm>
          <a:prstGeom prst="rect">
            <a:avLst/>
          </a:prstGeom>
          <a:noFill/>
        </p:spPr>
        <p:txBody>
          <a:bodyPr wrap="square" rtlCol="0">
            <a:spAutoFit/>
          </a:bodyPr>
          <a:lstStyle/>
          <a:p>
            <a:r>
              <a:rPr lang="nl-BE" smtClean="0"/>
              <a:t>Composition du portefeuille</a:t>
            </a:r>
            <a:endParaRPr lang="nl-BE"/>
          </a:p>
        </p:txBody>
      </p:sp>
      <p:graphicFrame>
        <p:nvGraphicFramePr>
          <p:cNvPr id="10" name="Chart 9"/>
          <p:cNvGraphicFramePr>
            <a:graphicFrameLocks/>
          </p:cNvGraphicFramePr>
          <p:nvPr>
            <p:extLst>
              <p:ext uri="{D42A27DB-BD31-4B8C-83A1-F6EECF244321}">
                <p14:modId xmlns:p14="http://schemas.microsoft.com/office/powerpoint/2010/main" val="1008031808"/>
              </p:ext>
            </p:extLst>
          </p:nvPr>
        </p:nvGraphicFramePr>
        <p:xfrm>
          <a:off x="759652" y="1782108"/>
          <a:ext cx="7952547" cy="3831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16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17</a:t>
            </a:fld>
            <a:endParaRPr lang="nl-BE" dirty="0"/>
          </a:p>
        </p:txBody>
      </p:sp>
      <p:sp>
        <p:nvSpPr>
          <p:cNvPr id="8" name="TextBox 7"/>
          <p:cNvSpPr txBox="1"/>
          <p:nvPr/>
        </p:nvSpPr>
        <p:spPr>
          <a:xfrm>
            <a:off x="685608" y="1404110"/>
            <a:ext cx="3528392" cy="369332"/>
          </a:xfrm>
          <a:prstGeom prst="rect">
            <a:avLst/>
          </a:prstGeom>
          <a:noFill/>
        </p:spPr>
        <p:txBody>
          <a:bodyPr wrap="square" rtlCol="0">
            <a:spAutoFit/>
          </a:bodyPr>
          <a:lstStyle/>
          <a:p>
            <a:r>
              <a:rPr lang="nl-BE" smtClean="0"/>
              <a:t>Composition des OPC</a:t>
            </a:r>
            <a:endParaRPr lang="nl-BE"/>
          </a:p>
        </p:txBody>
      </p:sp>
      <p:graphicFrame>
        <p:nvGraphicFramePr>
          <p:cNvPr id="13" name="Chart 12"/>
          <p:cNvGraphicFramePr/>
          <p:nvPr/>
        </p:nvGraphicFramePr>
        <p:xfrm>
          <a:off x="395536" y="1916832"/>
          <a:ext cx="8280920" cy="37444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4151574100"/>
              </p:ext>
            </p:extLst>
          </p:nvPr>
        </p:nvGraphicFramePr>
        <p:xfrm>
          <a:off x="685608" y="1844824"/>
          <a:ext cx="8026592" cy="388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39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18</a:t>
            </a:fld>
            <a:endParaRPr lang="nl-BE" dirty="0"/>
          </a:p>
        </p:txBody>
      </p:sp>
      <p:sp>
        <p:nvSpPr>
          <p:cNvPr id="8" name="TextBox 7"/>
          <p:cNvSpPr txBox="1"/>
          <p:nvPr/>
        </p:nvSpPr>
        <p:spPr>
          <a:xfrm>
            <a:off x="684102" y="1412776"/>
            <a:ext cx="7776864" cy="338554"/>
          </a:xfrm>
          <a:prstGeom prst="rect">
            <a:avLst/>
          </a:prstGeom>
          <a:noFill/>
        </p:spPr>
        <p:txBody>
          <a:bodyPr wrap="square" rtlCol="0">
            <a:spAutoFit/>
          </a:bodyPr>
          <a:lstStyle/>
          <a:p>
            <a:r>
              <a:rPr lang="fr-FR" sz="1600" dirty="0" smtClean="0"/>
              <a:t>Composition du portefeuille (avec OPC ventilés)</a:t>
            </a:r>
            <a:endParaRPr lang="fr-FR" sz="1600" dirty="0"/>
          </a:p>
        </p:txBody>
      </p:sp>
      <p:graphicFrame>
        <p:nvGraphicFramePr>
          <p:cNvPr id="10" name="Chart 9"/>
          <p:cNvGraphicFramePr>
            <a:graphicFrameLocks/>
          </p:cNvGraphicFramePr>
          <p:nvPr>
            <p:extLst>
              <p:ext uri="{D42A27DB-BD31-4B8C-83A1-F6EECF244321}">
                <p14:modId xmlns:p14="http://schemas.microsoft.com/office/powerpoint/2010/main" val="104523924"/>
              </p:ext>
            </p:extLst>
          </p:nvPr>
        </p:nvGraphicFramePr>
        <p:xfrm>
          <a:off x="791370" y="1772816"/>
          <a:ext cx="7920830" cy="4104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732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8029102" cy="4231024"/>
          </a:xfrm>
        </p:spPr>
        <p:txBody>
          <a:bodyPr/>
          <a:lstStyle/>
          <a:p>
            <a:r>
              <a:rPr lang="fr-FR" dirty="0" smtClean="0"/>
              <a:t>Peer groups en fonction du pilier et de l'organisateur</a:t>
            </a:r>
          </a:p>
          <a:p>
            <a:pPr lvl="1">
              <a:spcBef>
                <a:spcPts val="1200"/>
              </a:spcBef>
            </a:pPr>
            <a:r>
              <a:rPr lang="fr-FR" dirty="0" smtClean="0"/>
              <a:t>Premier pilier</a:t>
            </a:r>
          </a:p>
          <a:p>
            <a:pPr lvl="1"/>
            <a:r>
              <a:rPr lang="fr-FR" dirty="0" smtClean="0"/>
              <a:t>Deuxième pilier</a:t>
            </a:r>
          </a:p>
          <a:p>
            <a:pPr lvl="2"/>
            <a:r>
              <a:rPr lang="fr-FR" dirty="0" smtClean="0"/>
              <a:t>Fonds sectoriels</a:t>
            </a:r>
          </a:p>
          <a:p>
            <a:pPr lvl="2"/>
            <a:r>
              <a:rPr lang="fr-FR" dirty="0" smtClean="0"/>
              <a:t>Fonds multi-employeurs avec lien économique</a:t>
            </a:r>
          </a:p>
          <a:p>
            <a:pPr lvl="2"/>
            <a:r>
              <a:rPr lang="fr-FR" dirty="0" smtClean="0"/>
              <a:t>Fonds multi-employeurs sans lien économique</a:t>
            </a:r>
          </a:p>
          <a:p>
            <a:pPr lvl="2"/>
            <a:r>
              <a:rPr lang="fr-FR" dirty="0" smtClean="0"/>
              <a:t>Fonds mono-employeur</a:t>
            </a:r>
          </a:p>
          <a:p>
            <a:pPr lvl="2"/>
            <a:r>
              <a:rPr lang="fr-FR" dirty="0" smtClean="0"/>
              <a:t>Indépendants</a:t>
            </a:r>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19</a:t>
            </a:fld>
            <a:endParaRPr lang="nl-B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solidFill>
                  <a:srgbClr val="668899"/>
                </a:solidFill>
              </a:rPr>
              <a:t>Le secteur des institutions de retraite professionnelle - Exercice 2019</a:t>
            </a:r>
            <a:r>
              <a:rPr lang="nl-BE" smtClean="0"/>
              <a:t/>
            </a:r>
            <a:br>
              <a:rPr lang="nl-BE" smtClean="0"/>
            </a:br>
            <a:endParaRPr lang="nl-BE"/>
          </a:p>
        </p:txBody>
      </p:sp>
      <p:sp>
        <p:nvSpPr>
          <p:cNvPr id="3" name="Text Placeholder 2"/>
          <p:cNvSpPr>
            <a:spLocks noGrp="1"/>
          </p:cNvSpPr>
          <p:nvPr>
            <p:ph type="body" idx="1"/>
          </p:nvPr>
        </p:nvSpPr>
        <p:spPr/>
        <p:txBody>
          <a:bodyPr/>
          <a:lstStyle/>
          <a:p>
            <a:pPr marL="457200" indent="-457200"/>
            <a:r>
              <a:rPr lang="nl-BE" smtClean="0"/>
              <a:t>Executive summary</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2</a:t>
            </a:fld>
            <a:endParaRPr lang="nl-BE" dirty="0"/>
          </a:p>
        </p:txBody>
      </p:sp>
      <p:sp>
        <p:nvSpPr>
          <p:cNvPr id="5" name="Date Placeholder 4"/>
          <p:cNvSpPr>
            <a:spLocks noGrp="1"/>
          </p:cNvSpPr>
          <p:nvPr>
            <p:ph type="dt" sz="half" idx="10"/>
          </p:nvPr>
        </p:nvSpPr>
        <p:spPr/>
        <p:txBody>
          <a:bodyPr/>
          <a:lstStyle/>
          <a:p>
            <a:r>
              <a:rPr lang="nl-BE" smtClean="0"/>
              <a:t>17 novembre 2020</a:t>
            </a:r>
            <a:endParaRPr lang="nl-BE" dirty="0"/>
          </a:p>
        </p:txBody>
      </p:sp>
      <p:sp>
        <p:nvSpPr>
          <p:cNvPr id="6" name="Footer Placeholder 5"/>
          <p:cNvSpPr>
            <a:spLocks noGrp="1"/>
          </p:cNvSpPr>
          <p:nvPr>
            <p:ph type="ftr" sz="quarter" idx="11"/>
          </p:nvPr>
        </p:nvSpPr>
        <p:spPr/>
        <p:txBody>
          <a:bodyPr/>
          <a:lstStyle/>
          <a:p>
            <a:r>
              <a:rPr lang="fr-BE" smtClean="0"/>
              <a:t>Reporting relatif à l'exercice 2019</a:t>
            </a:r>
            <a:endParaRPr lang="nl-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582335"/>
            <a:ext cx="7895433" cy="4231024"/>
          </a:xfrm>
        </p:spPr>
        <p:txBody>
          <a:bodyPr/>
          <a:lstStyle/>
          <a:p>
            <a:pPr marL="0" indent="0">
              <a:buNone/>
            </a:pPr>
            <a:r>
              <a:rPr lang="nl-BE"/>
              <a:t>Premier pilier</a:t>
            </a:r>
            <a:endParaRPr lang="fr-FR" smtClean="0"/>
          </a:p>
          <a:p>
            <a:r>
              <a:rPr lang="fr-FR" sz="2400" smtClean="0"/>
              <a:t>Nombre d'IRP rapporteuses </a:t>
            </a:r>
            <a:r>
              <a:rPr lang="nl-BE" sz="2400" smtClean="0"/>
              <a:t>: 5</a:t>
            </a:r>
          </a:p>
          <a:p>
            <a:r>
              <a:rPr lang="nl-BE" sz="2400" smtClean="0"/>
              <a:t>Total bilantaire : 3,3 Mrd €</a:t>
            </a:r>
          </a:p>
          <a:p>
            <a:r>
              <a:rPr lang="nl-BE" sz="2400" smtClean="0"/>
              <a:t>Provisions techniques : 2,7 Mrd €</a:t>
            </a:r>
          </a:p>
          <a:p>
            <a:r>
              <a:rPr lang="nl-BE" sz="2400" smtClean="0"/>
              <a:t>Nombre d'affiliés : 15.400 </a:t>
            </a:r>
          </a:p>
          <a:p>
            <a:r>
              <a:rPr lang="nl-BE" sz="2400" smtClean="0"/>
              <a:t>Taux de couverture PLT + marge : 121 %</a:t>
            </a:r>
            <a:endParaRPr lang="nl-BE" smtClean="0"/>
          </a:p>
          <a:p>
            <a:endParaRPr lang="nl-BE"/>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20</a:t>
            </a:fld>
            <a:endParaRPr lang="nl-B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fr-FR" dirty="0" smtClean="0"/>
              <a:t>Deuxième pilier (total)</a:t>
            </a:r>
          </a:p>
          <a:p>
            <a:r>
              <a:rPr lang="fr-FR" sz="2400" dirty="0" smtClean="0"/>
              <a:t>Nombre d'IRP rapporteuses</a:t>
            </a:r>
            <a:r>
              <a:rPr lang="nl-BE" sz="2400" dirty="0" smtClean="0"/>
              <a:t> </a:t>
            </a:r>
            <a:r>
              <a:rPr lang="nl-BE" sz="2400" smtClean="0"/>
              <a:t>: 188 </a:t>
            </a:r>
            <a:endParaRPr lang="nl-BE" sz="2400" dirty="0" smtClean="0"/>
          </a:p>
          <a:p>
            <a:r>
              <a:rPr lang="nl-BE" sz="2400" dirty="0" smtClean="0"/>
              <a:t>Total </a:t>
            </a:r>
            <a:r>
              <a:rPr lang="nl-BE" sz="2400" dirty="0" err="1" smtClean="0"/>
              <a:t>bilantaire</a:t>
            </a:r>
            <a:r>
              <a:rPr lang="nl-BE" sz="2400" dirty="0" smtClean="0"/>
              <a:t> </a:t>
            </a:r>
            <a:r>
              <a:rPr lang="nl-BE" sz="2400" smtClean="0"/>
              <a:t>: 36,9 </a:t>
            </a:r>
            <a:r>
              <a:rPr lang="nl-BE" sz="2400" dirty="0" err="1" smtClean="0"/>
              <a:t>Mrd</a:t>
            </a:r>
            <a:r>
              <a:rPr lang="nl-BE" sz="2400" dirty="0" smtClean="0"/>
              <a:t> €</a:t>
            </a:r>
          </a:p>
          <a:p>
            <a:r>
              <a:rPr lang="fr-FR" sz="2400" dirty="0" smtClean="0"/>
              <a:t>Provisions techniques </a:t>
            </a:r>
            <a:r>
              <a:rPr lang="nl-BE" sz="2400" smtClean="0"/>
              <a:t>: 30 </a:t>
            </a:r>
            <a:r>
              <a:rPr lang="nl-BE" sz="2400" dirty="0" err="1" smtClean="0"/>
              <a:t>Mrd</a:t>
            </a:r>
            <a:r>
              <a:rPr lang="nl-BE" sz="2400" dirty="0" smtClean="0"/>
              <a:t> €</a:t>
            </a:r>
          </a:p>
          <a:p>
            <a:r>
              <a:rPr lang="fr-FR" sz="2400" dirty="0" smtClean="0"/>
              <a:t>Nombre d'affiliés </a:t>
            </a:r>
            <a:r>
              <a:rPr lang="nl-BE" sz="2400" smtClean="0"/>
              <a:t>: 2,04 </a:t>
            </a:r>
            <a:r>
              <a:rPr lang="nl-BE" sz="2400" dirty="0" err="1" smtClean="0"/>
              <a:t>Mio</a:t>
            </a:r>
            <a:endParaRPr lang="nl-BE" sz="2400" dirty="0" smtClean="0"/>
          </a:p>
          <a:p>
            <a:r>
              <a:rPr lang="fr-FR" sz="2400" dirty="0" smtClean="0"/>
              <a:t>Taux de couverture PCT + marge </a:t>
            </a:r>
            <a:r>
              <a:rPr lang="nl-BE" sz="2400" smtClean="0"/>
              <a:t>: 144 </a:t>
            </a:r>
            <a:r>
              <a:rPr lang="nl-BE" sz="2400" dirty="0" smtClean="0"/>
              <a:t>%</a:t>
            </a:r>
          </a:p>
          <a:p>
            <a:r>
              <a:rPr lang="fr-FR" sz="2400" dirty="0" smtClean="0"/>
              <a:t>Taux de couverture PLT + marge </a:t>
            </a:r>
            <a:r>
              <a:rPr lang="nl-BE" sz="2400" smtClean="0"/>
              <a:t>: 121 </a:t>
            </a:r>
            <a:r>
              <a:rPr lang="nl-BE" sz="2400" dirty="0" smtClean="0"/>
              <a:t>%</a:t>
            </a:r>
            <a:endParaRPr lang="nl-BE"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21</a:t>
            </a:fld>
            <a:endParaRPr lang="nl-B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nl-BE"/>
              <a:t>Deuxième pilier : fonds sectoriels</a:t>
            </a:r>
            <a:endParaRPr lang="fr-FR" smtClean="0"/>
          </a:p>
          <a:p>
            <a:r>
              <a:rPr lang="fr-FR" sz="2400" smtClean="0"/>
              <a:t>Nombre d'IRP rapporteuses</a:t>
            </a:r>
            <a:r>
              <a:rPr lang="nl-BE" sz="2400" smtClean="0"/>
              <a:t> : 10 </a:t>
            </a:r>
          </a:p>
          <a:p>
            <a:r>
              <a:rPr lang="nl-BE" sz="2400" smtClean="0"/>
              <a:t>Total bilantaire : 5,4 Mrd €</a:t>
            </a:r>
          </a:p>
          <a:p>
            <a:r>
              <a:rPr lang="nl-BE" sz="2400" smtClean="0"/>
              <a:t>Provisions techniques : 3,8 Mrd €</a:t>
            </a:r>
          </a:p>
          <a:p>
            <a:r>
              <a:rPr lang="nl-BE" sz="2400" smtClean="0"/>
              <a:t>Nombre d'affiliés : 1,54 Mio</a:t>
            </a:r>
          </a:p>
          <a:p>
            <a:r>
              <a:rPr lang="nl-BE" sz="2400" smtClean="0"/>
              <a:t>Taux de couverture PCT + marge : 152 %</a:t>
            </a:r>
          </a:p>
          <a:p>
            <a:r>
              <a:rPr lang="nl-BE" sz="2400" smtClean="0"/>
              <a:t>Taux de couverture PLT + marge : 141 %</a:t>
            </a:r>
            <a:endParaRPr lang="nl-BE"/>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22</a:t>
            </a:fld>
            <a:endParaRPr lang="nl-B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avec lien économique</a:t>
            </a:r>
          </a:p>
          <a:p>
            <a:r>
              <a:rPr lang="fr-FR" sz="2400" dirty="0" smtClean="0"/>
              <a:t>Nombre d'IRP rapporteuses</a:t>
            </a:r>
            <a:r>
              <a:rPr lang="nl-BE" sz="2400" dirty="0" smtClean="0"/>
              <a:t> </a:t>
            </a:r>
            <a:r>
              <a:rPr lang="nl-BE" sz="2400" smtClean="0"/>
              <a:t>: 105 </a:t>
            </a:r>
            <a:endParaRPr lang="nl-BE" sz="2400" dirty="0" smtClean="0"/>
          </a:p>
          <a:p>
            <a:r>
              <a:rPr lang="nl-BE" sz="2400" dirty="0" smtClean="0"/>
              <a:t>Total </a:t>
            </a:r>
            <a:r>
              <a:rPr lang="nl-BE" sz="2400" dirty="0" err="1" smtClean="0"/>
              <a:t>bilantaire</a:t>
            </a:r>
            <a:r>
              <a:rPr lang="nl-BE" sz="2400" dirty="0" smtClean="0"/>
              <a:t> </a:t>
            </a:r>
            <a:r>
              <a:rPr lang="nl-BE" sz="2400" smtClean="0"/>
              <a:t>: 26 </a:t>
            </a:r>
            <a:r>
              <a:rPr lang="nl-BE" sz="2400" dirty="0" err="1" smtClean="0"/>
              <a:t>Mrd</a:t>
            </a:r>
            <a:r>
              <a:rPr lang="nl-BE" sz="2400" dirty="0" smtClean="0"/>
              <a:t> €</a:t>
            </a:r>
          </a:p>
          <a:p>
            <a:r>
              <a:rPr lang="fr-FR" sz="2400" dirty="0" smtClean="0"/>
              <a:t>Provisions techniques </a:t>
            </a:r>
            <a:r>
              <a:rPr lang="nl-BE" sz="2400" smtClean="0"/>
              <a:t>: 21,2 </a:t>
            </a:r>
            <a:r>
              <a:rPr lang="nl-BE" sz="2400" dirty="0" err="1" smtClean="0"/>
              <a:t>Mrd</a:t>
            </a:r>
            <a:r>
              <a:rPr lang="nl-BE" sz="2400" dirty="0" smtClean="0"/>
              <a:t> €</a:t>
            </a:r>
          </a:p>
          <a:p>
            <a:r>
              <a:rPr lang="fr-FR" sz="2400" dirty="0" smtClean="0"/>
              <a:t>Nombre d'affiliés </a:t>
            </a:r>
            <a:r>
              <a:rPr lang="nl-BE" sz="2400" smtClean="0"/>
              <a:t>: 392.000 </a:t>
            </a:r>
            <a:endParaRPr lang="nl-BE" sz="2400" dirty="0" smtClean="0"/>
          </a:p>
          <a:p>
            <a:r>
              <a:rPr lang="fr-FR" sz="2400" dirty="0" smtClean="0"/>
              <a:t>Taux de couverture PCT + marge </a:t>
            </a:r>
            <a:r>
              <a:rPr lang="nl-BE" sz="2400" smtClean="0"/>
              <a:t>: 142 </a:t>
            </a:r>
            <a:r>
              <a:rPr lang="nl-BE" sz="2400" dirty="0" smtClean="0"/>
              <a:t>%</a:t>
            </a:r>
          </a:p>
          <a:p>
            <a:r>
              <a:rPr lang="fr-FR" sz="2400" dirty="0" smtClean="0"/>
              <a:t>Taux de couverture PLT + marge </a:t>
            </a:r>
            <a:r>
              <a:rPr lang="nl-BE" sz="2400" smtClean="0"/>
              <a:t>: 121 </a:t>
            </a:r>
            <a:r>
              <a:rPr lang="nl-BE" sz="2400" dirty="0" smtClean="0"/>
              <a:t>%</a:t>
            </a:r>
            <a:endParaRPr lang="nl-BE" sz="2400"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23</a:t>
            </a:fld>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sans lien économique</a:t>
            </a:r>
          </a:p>
          <a:p>
            <a:r>
              <a:rPr lang="fr-FR" sz="2400" dirty="0" smtClean="0"/>
              <a:t>Nombre d'IRP rapporteuses</a:t>
            </a:r>
            <a:r>
              <a:rPr lang="nl-BE" sz="2400" dirty="0" smtClean="0"/>
              <a:t> </a:t>
            </a:r>
            <a:r>
              <a:rPr lang="nl-BE" sz="2400" smtClean="0"/>
              <a:t>: 7 </a:t>
            </a:r>
            <a:endParaRPr lang="nl-BE" sz="2400" dirty="0" smtClean="0"/>
          </a:p>
          <a:p>
            <a:r>
              <a:rPr lang="nl-BE" sz="2400" dirty="0" smtClean="0"/>
              <a:t>Total </a:t>
            </a:r>
            <a:r>
              <a:rPr lang="nl-BE" sz="2400" dirty="0" err="1" smtClean="0"/>
              <a:t>bilantaire</a:t>
            </a:r>
            <a:r>
              <a:rPr lang="nl-BE" sz="2400" dirty="0" smtClean="0"/>
              <a:t> </a:t>
            </a:r>
            <a:r>
              <a:rPr lang="nl-BE" sz="2400" smtClean="0"/>
              <a:t>: 1 Mia </a:t>
            </a:r>
            <a:r>
              <a:rPr lang="nl-BE" sz="2400" dirty="0" smtClean="0"/>
              <a:t>€</a:t>
            </a:r>
          </a:p>
          <a:p>
            <a:r>
              <a:rPr lang="fr-FR" sz="2400" dirty="0" smtClean="0"/>
              <a:t>Provisions techniques </a:t>
            </a:r>
            <a:r>
              <a:rPr lang="nl-BE" sz="2400" smtClean="0"/>
              <a:t>: 942 </a:t>
            </a:r>
            <a:r>
              <a:rPr lang="nl-BE" sz="2400" dirty="0" err="1" smtClean="0"/>
              <a:t>Mio</a:t>
            </a:r>
            <a:r>
              <a:rPr lang="nl-BE" sz="2400" dirty="0" smtClean="0"/>
              <a:t> €</a:t>
            </a:r>
          </a:p>
          <a:p>
            <a:r>
              <a:rPr lang="fr-FR" sz="2400" dirty="0" smtClean="0"/>
              <a:t>Nombre d'affiliés </a:t>
            </a:r>
            <a:r>
              <a:rPr lang="nl-BE" sz="2400" smtClean="0"/>
              <a:t>: 21.400 </a:t>
            </a:r>
            <a:endParaRPr lang="nl-BE" sz="2400" dirty="0" smtClean="0"/>
          </a:p>
          <a:p>
            <a:r>
              <a:rPr lang="fr-FR" sz="2400" dirty="0" smtClean="0"/>
              <a:t>Taux de couverture PCT </a:t>
            </a:r>
            <a:r>
              <a:rPr lang="nl-BE" sz="2400" dirty="0" smtClean="0"/>
              <a:t>+ marge </a:t>
            </a:r>
            <a:r>
              <a:rPr lang="nl-BE" sz="2400" smtClean="0"/>
              <a:t>: 116 </a:t>
            </a:r>
            <a:r>
              <a:rPr lang="nl-BE" sz="2400" dirty="0" smtClean="0"/>
              <a:t>%</a:t>
            </a:r>
          </a:p>
          <a:p>
            <a:r>
              <a:rPr lang="fr-FR" sz="2400" dirty="0" smtClean="0"/>
              <a:t>Taux de couverture PLT </a:t>
            </a:r>
            <a:r>
              <a:rPr lang="nl-BE" sz="2400" dirty="0" smtClean="0"/>
              <a:t>+ marge </a:t>
            </a:r>
            <a:r>
              <a:rPr lang="nl-BE" sz="2400" smtClean="0"/>
              <a:t>: 108 </a:t>
            </a:r>
            <a:r>
              <a:rPr lang="nl-BE" sz="2400" dirty="0" smtClean="0"/>
              <a:t>%</a:t>
            </a:r>
            <a:endParaRPr lang="nl-BE" sz="2400"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24</a:t>
            </a:fld>
            <a:endParaRPr lang="nl-BE" dirty="0"/>
          </a:p>
        </p:txBody>
      </p:sp>
    </p:spTree>
    <p:extLst>
      <p:ext uri="{BB962C8B-B14F-4D97-AF65-F5344CB8AC3E}">
        <p14:creationId xmlns:p14="http://schemas.microsoft.com/office/powerpoint/2010/main" val="69664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mono-employeur</a:t>
            </a:r>
          </a:p>
          <a:p>
            <a:r>
              <a:rPr lang="fr-FR" sz="2400" dirty="0" smtClean="0"/>
              <a:t>Nombre d'IRP rapporteuses</a:t>
            </a:r>
            <a:r>
              <a:rPr lang="nl-BE" sz="2400" dirty="0" smtClean="0"/>
              <a:t> </a:t>
            </a:r>
            <a:r>
              <a:rPr lang="nl-BE" sz="2400" smtClean="0"/>
              <a:t>: 54 </a:t>
            </a:r>
            <a:endParaRPr lang="nl-BE" sz="2400" dirty="0" smtClean="0"/>
          </a:p>
          <a:p>
            <a:r>
              <a:rPr lang="nl-BE" sz="2400" dirty="0" smtClean="0"/>
              <a:t>Total </a:t>
            </a:r>
            <a:r>
              <a:rPr lang="nl-BE" sz="2400" dirty="0" err="1" smtClean="0"/>
              <a:t>bilantaire</a:t>
            </a:r>
            <a:r>
              <a:rPr lang="nl-BE" sz="2400" dirty="0" smtClean="0"/>
              <a:t> </a:t>
            </a:r>
            <a:r>
              <a:rPr lang="nl-BE" sz="2400" smtClean="0"/>
              <a:t>: 2,3 </a:t>
            </a:r>
            <a:r>
              <a:rPr lang="nl-BE" sz="2400" dirty="0" err="1" smtClean="0"/>
              <a:t>Mrd</a:t>
            </a:r>
            <a:r>
              <a:rPr lang="nl-BE" sz="2400" dirty="0" smtClean="0"/>
              <a:t> €</a:t>
            </a:r>
          </a:p>
          <a:p>
            <a:r>
              <a:rPr lang="fr-FR" sz="2400" dirty="0" smtClean="0"/>
              <a:t>Provisions techniques </a:t>
            </a:r>
            <a:r>
              <a:rPr lang="nl-BE" sz="2400" smtClean="0"/>
              <a:t>: 2,1 </a:t>
            </a:r>
            <a:r>
              <a:rPr lang="nl-BE" sz="2400" dirty="0" err="1" smtClean="0"/>
              <a:t>Mrd</a:t>
            </a:r>
            <a:r>
              <a:rPr lang="nl-BE" sz="2400" dirty="0" smtClean="0"/>
              <a:t> €</a:t>
            </a:r>
          </a:p>
          <a:p>
            <a:r>
              <a:rPr lang="fr-FR" sz="2400" dirty="0" smtClean="0"/>
              <a:t>Nombre d'affiliés </a:t>
            </a:r>
            <a:r>
              <a:rPr lang="nl-BE" sz="2400" smtClean="0"/>
              <a:t>: 54.000 </a:t>
            </a:r>
            <a:endParaRPr lang="nl-BE" sz="2400" dirty="0" smtClean="0"/>
          </a:p>
          <a:p>
            <a:r>
              <a:rPr lang="fr-FR" sz="2400" dirty="0" smtClean="0"/>
              <a:t>Taux de couverture PCT </a:t>
            </a:r>
            <a:r>
              <a:rPr lang="nl-BE" sz="2400" dirty="0" smtClean="0"/>
              <a:t>+ marge </a:t>
            </a:r>
            <a:r>
              <a:rPr lang="nl-BE" sz="2400" smtClean="0"/>
              <a:t>: 130 </a:t>
            </a:r>
            <a:r>
              <a:rPr lang="nl-BE" sz="2400" dirty="0" smtClean="0"/>
              <a:t>%</a:t>
            </a:r>
          </a:p>
          <a:p>
            <a:r>
              <a:rPr lang="fr-FR" sz="2400" dirty="0" smtClean="0"/>
              <a:t>Taux de couverture </a:t>
            </a:r>
            <a:r>
              <a:rPr lang="nl-BE" sz="2400" dirty="0" smtClean="0"/>
              <a:t>PLT + marge </a:t>
            </a:r>
            <a:r>
              <a:rPr lang="nl-BE" sz="2400" smtClean="0"/>
              <a:t>: 107 </a:t>
            </a:r>
            <a:r>
              <a:rPr lang="nl-BE" sz="2400" dirty="0" smtClean="0"/>
              <a:t>%</a:t>
            </a:r>
            <a:endParaRPr lang="nl-BE"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92166" y="185738"/>
            <a:ext cx="8100313"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25</a:t>
            </a:fld>
            <a:endParaRPr lang="nl-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9222" y="1484784"/>
            <a:ext cx="7927582" cy="4231024"/>
          </a:xfrm>
        </p:spPr>
        <p:txBody>
          <a:bodyPr/>
          <a:lstStyle/>
          <a:p>
            <a:pPr marL="0" indent="0">
              <a:buNone/>
            </a:pPr>
            <a:r>
              <a:rPr lang="fr-FR" dirty="0" smtClean="0"/>
              <a:t>Deuxième pilier : indépendants</a:t>
            </a:r>
          </a:p>
          <a:p>
            <a:r>
              <a:rPr lang="fr-FR" sz="2400" dirty="0" smtClean="0"/>
              <a:t>Nombre d'IRP rapporteuses</a:t>
            </a:r>
            <a:r>
              <a:rPr lang="nl-BE" sz="2400" dirty="0" smtClean="0"/>
              <a:t> : 3 </a:t>
            </a:r>
          </a:p>
          <a:p>
            <a:r>
              <a:rPr lang="nl-BE" sz="2400" dirty="0" smtClean="0"/>
              <a:t>Total </a:t>
            </a:r>
            <a:r>
              <a:rPr lang="nl-BE" sz="2400" dirty="0" err="1" smtClean="0"/>
              <a:t>bilantaire</a:t>
            </a:r>
            <a:r>
              <a:rPr lang="nl-BE" sz="2400" dirty="0" smtClean="0"/>
              <a:t> </a:t>
            </a:r>
            <a:r>
              <a:rPr lang="nl-BE" sz="2400" smtClean="0"/>
              <a:t>: 2,2 </a:t>
            </a:r>
            <a:r>
              <a:rPr lang="nl-BE" sz="2400" dirty="0" err="1" smtClean="0"/>
              <a:t>Mrd</a:t>
            </a:r>
            <a:r>
              <a:rPr lang="nl-BE" sz="2400" dirty="0" smtClean="0"/>
              <a:t> €</a:t>
            </a:r>
          </a:p>
          <a:p>
            <a:r>
              <a:rPr lang="fr-FR" sz="2400" dirty="0" smtClean="0"/>
              <a:t>Provisions techniques </a:t>
            </a:r>
            <a:r>
              <a:rPr lang="nl-BE" sz="2400" smtClean="0"/>
              <a:t>: 1,9 </a:t>
            </a:r>
            <a:r>
              <a:rPr lang="nl-BE" sz="2400" dirty="0" err="1" smtClean="0"/>
              <a:t>Mrd</a:t>
            </a:r>
            <a:r>
              <a:rPr lang="nl-BE" sz="2400" dirty="0" smtClean="0"/>
              <a:t> €</a:t>
            </a:r>
          </a:p>
          <a:p>
            <a:r>
              <a:rPr lang="fr-FR" sz="2400" dirty="0" smtClean="0"/>
              <a:t>Nombre d'affiliés </a:t>
            </a:r>
            <a:r>
              <a:rPr lang="nl-BE" sz="2400" smtClean="0"/>
              <a:t>: 33.300 </a:t>
            </a:r>
            <a:endParaRPr lang="nl-BE" sz="2400" dirty="0" smtClean="0"/>
          </a:p>
          <a:p>
            <a:r>
              <a:rPr lang="fr-FR" sz="2400" dirty="0" smtClean="0"/>
              <a:t>Taux de couverture PCT + marge </a:t>
            </a:r>
            <a:r>
              <a:rPr lang="fr-FR" sz="2400" smtClean="0"/>
              <a:t>: 218 </a:t>
            </a:r>
            <a:r>
              <a:rPr lang="fr-FR" sz="2400" dirty="0" smtClean="0"/>
              <a:t>%</a:t>
            </a:r>
          </a:p>
          <a:p>
            <a:r>
              <a:rPr lang="fr-FR" sz="2400" dirty="0" smtClean="0"/>
              <a:t>Taux de couverture PLT + marge </a:t>
            </a:r>
            <a:r>
              <a:rPr lang="nl-BE" sz="2400" smtClean="0"/>
              <a:t>: 111 </a:t>
            </a:r>
            <a:r>
              <a:rPr lang="nl-BE" sz="2400" dirty="0" smtClean="0"/>
              <a:t>%</a:t>
            </a:r>
            <a:endParaRPr lang="nl-BE"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26</a:t>
            </a:fld>
            <a:endParaRPr lang="nl-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27</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1863805404"/>
              </p:ext>
            </p:extLst>
          </p:nvPr>
        </p:nvGraphicFramePr>
        <p:xfrm>
          <a:off x="791370" y="1412776"/>
          <a:ext cx="7920830" cy="4464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589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28</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8" name="Chart 7"/>
          <p:cNvGraphicFramePr>
            <a:graphicFrameLocks/>
          </p:cNvGraphicFramePr>
          <p:nvPr>
            <p:extLst>
              <p:ext uri="{D42A27DB-BD31-4B8C-83A1-F6EECF244321}">
                <p14:modId xmlns:p14="http://schemas.microsoft.com/office/powerpoint/2010/main" val="4226979892"/>
              </p:ext>
            </p:extLst>
          </p:nvPr>
        </p:nvGraphicFramePr>
        <p:xfrm>
          <a:off x="791370" y="1412776"/>
          <a:ext cx="7920830"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73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29</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8" name="Chart 7"/>
          <p:cNvGraphicFramePr>
            <a:graphicFrameLocks/>
          </p:cNvGraphicFramePr>
          <p:nvPr>
            <p:extLst>
              <p:ext uri="{D42A27DB-BD31-4B8C-83A1-F6EECF244321}">
                <p14:modId xmlns:p14="http://schemas.microsoft.com/office/powerpoint/2010/main" val="965909625"/>
              </p:ext>
            </p:extLst>
          </p:nvPr>
        </p:nvGraphicFramePr>
        <p:xfrm>
          <a:off x="791370" y="1484784"/>
          <a:ext cx="7920830" cy="4320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1538289"/>
            <a:ext cx="8316664" cy="4231024"/>
          </a:xfrm>
        </p:spPr>
        <p:txBody>
          <a:bodyPr/>
          <a:lstStyle/>
          <a:p>
            <a:pPr>
              <a:lnSpc>
                <a:spcPts val="2000"/>
              </a:lnSpc>
            </a:pPr>
            <a:r>
              <a:rPr lang="fr-FR" sz="1800" dirty="0" smtClean="0"/>
              <a:t>Le secteur des IRP reste un secteur très hétérogène.</a:t>
            </a:r>
          </a:p>
          <a:p>
            <a:pPr>
              <a:lnSpc>
                <a:spcPts val="2000"/>
              </a:lnSpc>
              <a:spcBef>
                <a:spcPts val="1200"/>
              </a:spcBef>
            </a:pPr>
            <a:r>
              <a:rPr lang="fr-FR" sz="1800" dirty="0" smtClean="0"/>
              <a:t>Fin 2019, il y avait 192 IRP rapporteuses (dont 10 en liquidation ou liquidées).</a:t>
            </a:r>
          </a:p>
          <a:p>
            <a:pPr>
              <a:lnSpc>
                <a:spcPts val="2000"/>
              </a:lnSpc>
              <a:spcBef>
                <a:spcPts val="1200"/>
              </a:spcBef>
            </a:pPr>
            <a:r>
              <a:rPr lang="fr-BE" sz="1800" dirty="0"/>
              <a:t>Après la baisse </a:t>
            </a:r>
            <a:r>
              <a:rPr lang="fr-BE" sz="1800" dirty="0"/>
              <a:t>enregistrée</a:t>
            </a:r>
            <a:r>
              <a:rPr lang="fr-BE" sz="1800" dirty="0" smtClean="0"/>
              <a:t> fin </a:t>
            </a:r>
            <a:r>
              <a:rPr lang="fr-BE" sz="1800" dirty="0"/>
              <a:t>2018, le total </a:t>
            </a:r>
            <a:r>
              <a:rPr lang="fr-BE" sz="1800" dirty="0" err="1" smtClean="0"/>
              <a:t>bilantaire</a:t>
            </a:r>
            <a:r>
              <a:rPr lang="fr-BE" sz="1800" dirty="0" smtClean="0"/>
              <a:t> (40,2 </a:t>
            </a:r>
            <a:r>
              <a:rPr lang="fr-BE" sz="1800" dirty="0"/>
              <a:t>Mrd </a:t>
            </a:r>
            <a:r>
              <a:rPr lang="nl-BE" sz="1800" dirty="0"/>
              <a:t>€</a:t>
            </a:r>
            <a:r>
              <a:rPr lang="fr-BE" sz="1800" dirty="0"/>
              <a:t>) </a:t>
            </a:r>
            <a:r>
              <a:rPr lang="fr-BE" sz="1800" dirty="0"/>
              <a:t>a </a:t>
            </a:r>
            <a:r>
              <a:rPr lang="fr-BE" sz="1800" dirty="0"/>
              <a:t>de nouveau fortement augmenté (+17,18 %). Cette </a:t>
            </a:r>
            <a:r>
              <a:rPr lang="fr-BE" sz="1800" dirty="0"/>
              <a:t>hausse est </a:t>
            </a:r>
            <a:r>
              <a:rPr lang="fr-BE" sz="1800" dirty="0"/>
              <a:t>presque </a:t>
            </a:r>
            <a:r>
              <a:rPr lang="fr-BE" sz="1800" dirty="0"/>
              <a:t>entièrement due aux bonnes performances des marchés financiers. </a:t>
            </a:r>
            <a:endParaRPr lang="fr-BE" sz="1800" dirty="0" smtClean="0"/>
          </a:p>
          <a:p>
            <a:pPr>
              <a:lnSpc>
                <a:spcPts val="2000"/>
              </a:lnSpc>
              <a:spcBef>
                <a:spcPts val="1200"/>
              </a:spcBef>
            </a:pPr>
            <a:r>
              <a:rPr lang="fr-BE" sz="1800" dirty="0"/>
              <a:t>Comme l'augmentation des </a:t>
            </a:r>
            <a:r>
              <a:rPr lang="fr-BE" sz="1800" dirty="0" smtClean="0"/>
              <a:t>actifs </a:t>
            </a:r>
            <a:r>
              <a:rPr lang="fr-BE" sz="1800" dirty="0"/>
              <a:t>est supérieure à la hausse des </a:t>
            </a:r>
            <a:r>
              <a:rPr lang="fr-BE" sz="1800" dirty="0"/>
              <a:t>provisions </a:t>
            </a:r>
            <a:r>
              <a:rPr lang="fr-BE" sz="1800" dirty="0"/>
              <a:t>techniques (due en partie à la nouvelle baisse du taux d'actualisation moyen), le taux de couverture a de nouveau augmenté pour atteindre 121,4 %.</a:t>
            </a:r>
          </a:p>
          <a:p>
            <a:pPr>
              <a:lnSpc>
                <a:spcPts val="2000"/>
              </a:lnSpc>
              <a:spcBef>
                <a:spcPts val="1200"/>
              </a:spcBef>
            </a:pPr>
            <a:r>
              <a:rPr lang="fr-BE" sz="1800" dirty="0" smtClean="0"/>
              <a:t>Le total bilantaire des IRP exerçant (aussi) des activités transfrontalières </a:t>
            </a:r>
            <a:r>
              <a:rPr lang="fr-BE" sz="1800" dirty="0"/>
              <a:t>s'élève à </a:t>
            </a:r>
            <a:r>
              <a:rPr lang="fr-BE" sz="1800" dirty="0" smtClean="0"/>
              <a:t> 10,7 </a:t>
            </a:r>
            <a:r>
              <a:rPr lang="fr-BE" sz="1800" dirty="0"/>
              <a:t>Mrd </a:t>
            </a:r>
            <a:r>
              <a:rPr lang="nl-BE" sz="1800" dirty="0"/>
              <a:t>€</a:t>
            </a:r>
            <a:r>
              <a:rPr lang="fr-BE" sz="1800" dirty="0"/>
              <a:t>, </a:t>
            </a:r>
            <a:r>
              <a:rPr lang="fr-BE" sz="1800" dirty="0"/>
              <a:t>dont 8 Mrd </a:t>
            </a:r>
            <a:r>
              <a:rPr lang="nl-BE" sz="1800" dirty="0"/>
              <a:t>€ </a:t>
            </a:r>
            <a:r>
              <a:rPr lang="nl-BE" sz="1800" dirty="0"/>
              <a:t>pour les </a:t>
            </a:r>
            <a:r>
              <a:rPr lang="fr-BE" sz="1800" dirty="0"/>
              <a:t>activités purement transfrontalières.</a:t>
            </a:r>
          </a:p>
          <a:p>
            <a:pPr lvl="0">
              <a:lnSpc>
                <a:spcPts val="2000"/>
              </a:lnSpc>
              <a:spcBef>
                <a:spcPts val="1200"/>
              </a:spcBef>
            </a:pPr>
            <a:r>
              <a:rPr lang="fr-FR" sz="1800" dirty="0" smtClean="0"/>
              <a:t>Le nombre d’affiliés s’est accru de 15 %, s’établissant à </a:t>
            </a:r>
            <a:r>
              <a:rPr lang="fr-FR" sz="1800" dirty="0" smtClean="0">
                <a:solidFill>
                  <a:srgbClr val="002244"/>
                </a:solidFill>
              </a:rPr>
              <a:t>2.055.434</a:t>
            </a:r>
            <a:r>
              <a:rPr lang="fr-FR" sz="1800" dirty="0"/>
              <a:t>. Cet accroissement s’est essentiellement produit dans les fonds sectoriels ne comportant </a:t>
            </a:r>
            <a:r>
              <a:rPr lang="fr-FR" sz="1800" dirty="0" smtClean="0"/>
              <a:t>que des régimes DC, dont un nouveau</a:t>
            </a:r>
            <a:r>
              <a:rPr lang="fr-BE" sz="1800" dirty="0" smtClean="0"/>
              <a:t>.</a:t>
            </a:r>
            <a:endParaRPr lang="nl-BE" dirty="0"/>
          </a:p>
        </p:txBody>
      </p:sp>
      <p:sp>
        <p:nvSpPr>
          <p:cNvPr id="10" name="Tijdelijke aanduiding voor datum 9"/>
          <p:cNvSpPr>
            <a:spLocks noGrp="1"/>
          </p:cNvSpPr>
          <p:nvPr>
            <p:ph type="dt" sz="half" idx="10"/>
          </p:nvPr>
        </p:nvSpPr>
        <p:spPr/>
        <p:txBody>
          <a:bodyPr/>
          <a:lstStyle/>
          <a:p>
            <a:r>
              <a:rPr lang="nl-BE" smtClean="0"/>
              <a:t>17 novembre 2020</a:t>
            </a:r>
            <a:endParaRPr lang="nl-BE" dirty="0"/>
          </a:p>
        </p:txBody>
      </p:sp>
      <p:sp>
        <p:nvSpPr>
          <p:cNvPr id="5" name="Title 4"/>
          <p:cNvSpPr>
            <a:spLocks noGrp="1"/>
          </p:cNvSpPr>
          <p:nvPr>
            <p:ph type="title"/>
          </p:nvPr>
        </p:nvSpPr>
        <p:spPr/>
        <p:txBody>
          <a:bodyPr/>
          <a:lstStyle/>
          <a:p>
            <a:r>
              <a:rPr lang="nl-BE"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2019</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3</a:t>
            </a:fld>
            <a:endParaRPr lang="nl-BE" dirty="0"/>
          </a:p>
        </p:txBody>
      </p:sp>
    </p:spTree>
    <p:extLst>
      <p:ext uri="{BB962C8B-B14F-4D97-AF65-F5344CB8AC3E}">
        <p14:creationId xmlns:p14="http://schemas.microsoft.com/office/powerpoint/2010/main" val="3974315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30</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7" name="Chart 6"/>
          <p:cNvGraphicFramePr>
            <a:graphicFrameLocks/>
          </p:cNvGraphicFramePr>
          <p:nvPr>
            <p:extLst>
              <p:ext uri="{D42A27DB-BD31-4B8C-83A1-F6EECF244321}">
                <p14:modId xmlns:p14="http://schemas.microsoft.com/office/powerpoint/2010/main" val="2158613628"/>
              </p:ext>
            </p:extLst>
          </p:nvPr>
        </p:nvGraphicFramePr>
        <p:xfrm>
          <a:off x="791370" y="1412776"/>
          <a:ext cx="7920830" cy="43204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10"/>
          </p:nvPr>
        </p:nvSpPr>
        <p:spPr/>
        <p:txBody>
          <a:bodyPr/>
          <a:lstStyle/>
          <a:p>
            <a:r>
              <a:rPr lang="nl-BE" smtClean="0"/>
              <a:t>17 novembre 2020</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2019</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31</a:t>
            </a:fld>
            <a:endParaRPr lang="en-US"/>
          </a:p>
        </p:txBody>
      </p:sp>
      <p:sp>
        <p:nvSpPr>
          <p:cNvPr id="8" name="Content Placeholder 2"/>
          <p:cNvSpPr>
            <a:spLocks noGrp="1"/>
          </p:cNvSpPr>
          <p:nvPr>
            <p:ph idx="1"/>
          </p:nvPr>
        </p:nvSpPr>
        <p:spPr>
          <a:xfrm>
            <a:off x="791371" y="1484784"/>
            <a:ext cx="7920830" cy="4231024"/>
          </a:xfrm>
        </p:spPr>
        <p:txBody>
          <a:bodyPr/>
          <a:lstStyle/>
          <a:p>
            <a:r>
              <a:rPr lang="fr-FR" dirty="0" smtClean="0"/>
              <a:t>Peer groups en fonction du type d'engagement de pension</a:t>
            </a:r>
          </a:p>
          <a:p>
            <a:pPr lvl="1">
              <a:spcBef>
                <a:spcPts val="1200"/>
              </a:spcBef>
            </a:pPr>
            <a:r>
              <a:rPr lang="fr-FR" dirty="0" smtClean="0"/>
              <a:t>IRP avec au moins un plan comportant l'une ou l'autre forme de promesse de rendement</a:t>
            </a:r>
          </a:p>
          <a:p>
            <a:pPr lvl="1">
              <a:spcBef>
                <a:spcPts val="1200"/>
              </a:spcBef>
            </a:pPr>
            <a:r>
              <a:rPr lang="fr-FR" dirty="0" smtClean="0"/>
              <a:t>IRP avec uniquement des plans DC sans tarif</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nl-BE"/>
              <a:t>IRP avec au moins un plan comportant l'une ou l'autre forme de promesse de </a:t>
            </a:r>
            <a:r>
              <a:rPr lang="nl-BE" smtClean="0"/>
              <a:t>rendement</a:t>
            </a:r>
          </a:p>
          <a:p>
            <a:pPr marL="0" indent="0">
              <a:lnSpc>
                <a:spcPct val="100000"/>
              </a:lnSpc>
              <a:spcAft>
                <a:spcPts val="0"/>
              </a:spcAft>
              <a:buNone/>
            </a:pPr>
            <a:endParaRPr lang="fr-FR" sz="1600" smtClean="0"/>
          </a:p>
          <a:p>
            <a:r>
              <a:rPr lang="fr-FR" sz="2400" smtClean="0"/>
              <a:t>Nombre d'IRP rapporteuses </a:t>
            </a:r>
            <a:r>
              <a:rPr lang="nl-BE" sz="2400" smtClean="0"/>
              <a:t>: 165</a:t>
            </a:r>
          </a:p>
          <a:p>
            <a:r>
              <a:rPr lang="nl-BE" sz="2400" smtClean="0"/>
              <a:t>Total bilantaire : 38,2 Mrd €</a:t>
            </a:r>
          </a:p>
          <a:p>
            <a:r>
              <a:rPr lang="nl-BE" sz="2400" smtClean="0"/>
              <a:t>Provisions techniques : 30,9 Mrd €</a:t>
            </a:r>
          </a:p>
          <a:p>
            <a:r>
              <a:rPr lang="nl-BE" sz="2400" smtClean="0"/>
              <a:t>Nombre d'affiliés : 1,08 Mio </a:t>
            </a:r>
          </a:p>
          <a:p>
            <a:r>
              <a:rPr lang="nl-BE" sz="2400" smtClean="0"/>
              <a:t>Taux de couverture PCT + marge : 151 %</a:t>
            </a:r>
          </a:p>
          <a:p>
            <a:r>
              <a:rPr lang="nl-BE" sz="2400" smtClean="0"/>
              <a:t>Taux de couverture PLT + marge : 122 %</a:t>
            </a:r>
            <a:endParaRPr lang="nl-BE"/>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55576" y="332656"/>
            <a:ext cx="8136904" cy="843214"/>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32</a:t>
            </a:fld>
            <a:endParaRPr 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3" y="1412776"/>
            <a:ext cx="7884617" cy="4231024"/>
          </a:xfrm>
        </p:spPr>
        <p:txBody>
          <a:bodyPr/>
          <a:lstStyle/>
          <a:p>
            <a:pPr marL="0" indent="0">
              <a:buNone/>
            </a:pPr>
            <a:r>
              <a:rPr lang="fr-FR" dirty="0" smtClean="0"/>
              <a:t>IRP avec uniquement des plans DC sans tarif</a:t>
            </a:r>
          </a:p>
          <a:p>
            <a:r>
              <a:rPr lang="fr-FR" sz="2400" dirty="0" smtClean="0"/>
              <a:t>Nombre d'IRP rapporteuses </a:t>
            </a:r>
            <a:r>
              <a:rPr lang="nl-BE" sz="2400" smtClean="0"/>
              <a:t>: 27 </a:t>
            </a:r>
            <a:endParaRPr lang="nl-BE" sz="2400" dirty="0" smtClean="0"/>
          </a:p>
          <a:p>
            <a:r>
              <a:rPr lang="nl-BE" sz="2400" dirty="0" smtClean="0"/>
              <a:t>Total </a:t>
            </a:r>
            <a:r>
              <a:rPr lang="nl-BE" sz="2400" dirty="0" err="1" smtClean="0"/>
              <a:t>bilantaire</a:t>
            </a:r>
            <a:r>
              <a:rPr lang="nl-BE" sz="2400" dirty="0" smtClean="0"/>
              <a:t> </a:t>
            </a:r>
            <a:r>
              <a:rPr lang="nl-BE" sz="2400" smtClean="0"/>
              <a:t>: 2 </a:t>
            </a:r>
            <a:r>
              <a:rPr lang="nl-BE" sz="2400" dirty="0" err="1" smtClean="0"/>
              <a:t>Mrd</a:t>
            </a:r>
            <a:r>
              <a:rPr lang="nl-BE" sz="2400" dirty="0" smtClean="0"/>
              <a:t> €</a:t>
            </a:r>
          </a:p>
          <a:p>
            <a:r>
              <a:rPr lang="fr-FR" sz="2400" dirty="0" smtClean="0"/>
              <a:t>Provisions techniques </a:t>
            </a:r>
            <a:r>
              <a:rPr lang="fr-FR" sz="2400" smtClean="0"/>
              <a:t>: 1,8 </a:t>
            </a:r>
            <a:r>
              <a:rPr lang="fr-FR" sz="2400" dirty="0" smtClean="0"/>
              <a:t>Mrd €</a:t>
            </a:r>
          </a:p>
          <a:p>
            <a:r>
              <a:rPr lang="fr-FR" sz="2400" dirty="0" smtClean="0"/>
              <a:t>Nombre d'affiliés </a:t>
            </a:r>
            <a:r>
              <a:rPr lang="nl-BE" sz="2400" smtClean="0"/>
              <a:t>: 971.000 </a:t>
            </a:r>
            <a:endParaRPr lang="nl-BE" sz="2400" dirty="0" smtClean="0"/>
          </a:p>
          <a:p>
            <a:r>
              <a:rPr lang="fr-FR" sz="2400" dirty="0" smtClean="0"/>
              <a:t>Taux de couverture PCT + marge </a:t>
            </a:r>
            <a:r>
              <a:rPr lang="fr-FR" sz="2400" smtClean="0"/>
              <a:t>: 112 </a:t>
            </a:r>
            <a:r>
              <a:rPr lang="fr-FR" sz="2400" dirty="0" smtClean="0"/>
              <a:t>%</a:t>
            </a:r>
          </a:p>
          <a:p>
            <a:r>
              <a:rPr lang="fr-FR" sz="2400" dirty="0" smtClean="0"/>
              <a:t>Taux de couverture PLT </a:t>
            </a:r>
            <a:r>
              <a:rPr lang="nl-BE" sz="2400" dirty="0" smtClean="0"/>
              <a:t>+ marge </a:t>
            </a:r>
            <a:r>
              <a:rPr lang="nl-BE" sz="2400" smtClean="0"/>
              <a:t>: 111 </a:t>
            </a:r>
            <a:r>
              <a:rPr lang="nl-BE" sz="2400" dirty="0" smtClean="0"/>
              <a:t>%</a:t>
            </a:r>
            <a:endParaRPr lang="nl-BE" sz="2400"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827583" y="476672"/>
            <a:ext cx="7859219" cy="699198"/>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33</a:t>
            </a:fld>
            <a:endParaRPr lang="nl-B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34</a:t>
            </a:fld>
            <a:endParaRPr lang="nl-BE" dirty="0"/>
          </a:p>
        </p:txBody>
      </p:sp>
      <p:graphicFrame>
        <p:nvGraphicFramePr>
          <p:cNvPr id="8" name="Chart 7"/>
          <p:cNvGraphicFramePr>
            <a:graphicFrameLocks/>
          </p:cNvGraphicFramePr>
          <p:nvPr>
            <p:extLst>
              <p:ext uri="{D42A27DB-BD31-4B8C-83A1-F6EECF244321}">
                <p14:modId xmlns:p14="http://schemas.microsoft.com/office/powerpoint/2010/main" val="3735706932"/>
              </p:ext>
            </p:extLst>
          </p:nvPr>
        </p:nvGraphicFramePr>
        <p:xfrm>
          <a:off x="791370" y="1484784"/>
          <a:ext cx="7920830"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34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35</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2567295555"/>
              </p:ext>
            </p:extLst>
          </p:nvPr>
        </p:nvGraphicFramePr>
        <p:xfrm>
          <a:off x="791370" y="1484784"/>
          <a:ext cx="7920830"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833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36</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3912880628"/>
              </p:ext>
            </p:extLst>
          </p:nvPr>
        </p:nvGraphicFramePr>
        <p:xfrm>
          <a:off x="791370" y="1484784"/>
          <a:ext cx="7920830" cy="40324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460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387" y="1484784"/>
            <a:ext cx="7939813" cy="4231024"/>
          </a:xfrm>
        </p:spPr>
        <p:txBody>
          <a:bodyPr/>
          <a:lstStyle/>
          <a:p>
            <a:r>
              <a:rPr lang="fr-FR" dirty="0" smtClean="0"/>
              <a:t>Peer groups en fonction de l'exercice ou non d'activités transfrontalières</a:t>
            </a:r>
          </a:p>
          <a:p>
            <a:pPr lvl="1"/>
            <a:endParaRPr lang="fr-FR" dirty="0" smtClean="0"/>
          </a:p>
          <a:p>
            <a:pPr lvl="1"/>
            <a:r>
              <a:rPr lang="fr-FR" dirty="0" smtClean="0"/>
              <a:t>IRP exerçant uniquement des activités en Belgique</a:t>
            </a:r>
          </a:p>
          <a:p>
            <a:pPr lvl="1"/>
            <a:r>
              <a:rPr lang="fr-FR" dirty="0" smtClean="0"/>
              <a:t>IRP exerçant également des activités transfrontalières</a:t>
            </a:r>
          </a:p>
        </p:txBody>
      </p:sp>
      <p:sp>
        <p:nvSpPr>
          <p:cNvPr id="9" name="Date Placeholder 2"/>
          <p:cNvSpPr>
            <a:spLocks noGrp="1"/>
          </p:cNvSpPr>
          <p:nvPr>
            <p:ph type="dt" sz="half" idx="10"/>
          </p:nvPr>
        </p:nvSpPr>
        <p:spPr/>
        <p:txBody>
          <a:bodyPr/>
          <a:lstStyle/>
          <a:p>
            <a:r>
              <a:rPr lang="nl-BE" smtClean="0"/>
              <a:t>17 novembre 2020</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2019</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1872" y="1340768"/>
            <a:ext cx="7895433" cy="4555007"/>
          </a:xfrm>
        </p:spPr>
        <p:txBody>
          <a:bodyPr/>
          <a:lstStyle/>
          <a:p>
            <a:pPr marL="0" indent="0">
              <a:buNone/>
            </a:pPr>
            <a:r>
              <a:rPr lang="fr-FR" sz="2400" dirty="0" smtClean="0"/>
              <a:t>IRP exerçant également des activités transfrontalières</a:t>
            </a:r>
          </a:p>
          <a:p>
            <a:pPr>
              <a:lnSpc>
                <a:spcPct val="100000"/>
              </a:lnSpc>
              <a:spcBef>
                <a:spcPts val="600"/>
              </a:spcBef>
            </a:pPr>
            <a:r>
              <a:rPr lang="fr-FR" sz="1800" dirty="0" smtClean="0"/>
              <a:t>Nombre d'IRP rapporteuses</a:t>
            </a:r>
            <a:r>
              <a:rPr lang="nl-BE" sz="1800" dirty="0" smtClean="0"/>
              <a:t> </a:t>
            </a:r>
            <a:r>
              <a:rPr lang="nl-BE" sz="1800" smtClean="0"/>
              <a:t>: 17 </a:t>
            </a:r>
            <a:endParaRPr lang="nl-BE" sz="1800" dirty="0" smtClean="0"/>
          </a:p>
          <a:p>
            <a:pPr>
              <a:lnSpc>
                <a:spcPct val="100000"/>
              </a:lnSpc>
              <a:spcBef>
                <a:spcPts val="600"/>
              </a:spcBef>
            </a:pPr>
            <a:r>
              <a:rPr lang="nl-BE" sz="1800" dirty="0" smtClean="0"/>
              <a:t>Total </a:t>
            </a:r>
            <a:r>
              <a:rPr lang="nl-BE" sz="1800" dirty="0" err="1" smtClean="0"/>
              <a:t>bilantaire</a:t>
            </a:r>
            <a:r>
              <a:rPr lang="nl-BE" sz="1800" dirty="0" smtClean="0"/>
              <a:t> </a:t>
            </a:r>
            <a:r>
              <a:rPr lang="nl-BE" sz="1800" smtClean="0"/>
              <a:t>: 10,7 Mia € dont 8 Mia pour activités hors Belgique</a:t>
            </a:r>
            <a:endParaRPr lang="nl-BE" sz="1800" dirty="0" smtClean="0"/>
          </a:p>
          <a:p>
            <a:pPr>
              <a:lnSpc>
                <a:spcPct val="100000"/>
              </a:lnSpc>
              <a:spcBef>
                <a:spcPts val="600"/>
              </a:spcBef>
            </a:pPr>
            <a:r>
              <a:rPr lang="fr-FR" sz="1800" dirty="0" smtClean="0"/>
              <a:t>Provisions techniques </a:t>
            </a:r>
            <a:r>
              <a:rPr lang="fr-FR" sz="1800" smtClean="0"/>
              <a:t>: 9,7 </a:t>
            </a:r>
            <a:r>
              <a:rPr lang="fr-FR" sz="1800" dirty="0" smtClean="0"/>
              <a:t>Mia €</a:t>
            </a:r>
          </a:p>
          <a:p>
            <a:pPr>
              <a:lnSpc>
                <a:spcPct val="100000"/>
              </a:lnSpc>
              <a:spcBef>
                <a:spcPts val="600"/>
              </a:spcBef>
            </a:pPr>
            <a:r>
              <a:rPr lang="fr-FR" sz="1800" dirty="0" smtClean="0"/>
              <a:t>Nombre d'affiliés </a:t>
            </a:r>
            <a:r>
              <a:rPr lang="nl-BE" sz="1800" smtClean="0"/>
              <a:t>: 77.000 </a:t>
            </a:r>
            <a:endParaRPr lang="nl-BE" sz="1800" dirty="0" smtClean="0"/>
          </a:p>
          <a:p>
            <a:pPr>
              <a:lnSpc>
                <a:spcPct val="100000"/>
              </a:lnSpc>
              <a:spcBef>
                <a:spcPts val="600"/>
              </a:spcBef>
            </a:pPr>
            <a:r>
              <a:rPr lang="fr-FR" sz="1800" dirty="0" smtClean="0"/>
              <a:t>Taux de couverture </a:t>
            </a:r>
            <a:r>
              <a:rPr lang="nl-BE" sz="1800" dirty="0" smtClean="0"/>
              <a:t>PCT + marge </a:t>
            </a:r>
            <a:r>
              <a:rPr lang="nl-BE" sz="1800" smtClean="0"/>
              <a:t>: 125 </a:t>
            </a:r>
            <a:r>
              <a:rPr lang="nl-BE" sz="1800" dirty="0" smtClean="0"/>
              <a:t>%</a:t>
            </a:r>
          </a:p>
          <a:p>
            <a:pPr>
              <a:lnSpc>
                <a:spcPct val="100000"/>
              </a:lnSpc>
              <a:spcBef>
                <a:spcPts val="600"/>
              </a:spcBef>
            </a:pPr>
            <a:r>
              <a:rPr lang="fr-FR" sz="1800" dirty="0" smtClean="0"/>
              <a:t>Taux de couverture </a:t>
            </a:r>
            <a:r>
              <a:rPr lang="nl-BE" sz="1800" dirty="0" smtClean="0"/>
              <a:t>PLT + marge </a:t>
            </a:r>
            <a:r>
              <a:rPr lang="nl-BE" sz="1800" smtClean="0"/>
              <a:t>: 109 </a:t>
            </a:r>
            <a:r>
              <a:rPr lang="nl-BE" sz="1800" dirty="0" smtClean="0"/>
              <a:t>%</a:t>
            </a:r>
          </a:p>
          <a:p>
            <a:pPr>
              <a:lnSpc>
                <a:spcPct val="100000"/>
              </a:lnSpc>
              <a:spcBef>
                <a:spcPts val="600"/>
              </a:spcBef>
            </a:pPr>
            <a:r>
              <a:rPr lang="fr-FR" sz="1800"/>
              <a:t>Actives dans les pays suivants : Arabie Saoudite, Autriche, Bahreïn, Chypre, Danemark, Emirats Arabes Unis, Espagne, France, Grèce, Hongrie, Irlande, Italie, Jordanie, Koweït, Liban, Lituanie, Luxembourg, Malte, Oman, Palestina, Pays-Bas, Portugal, Qatar, Royaume-Uni, Suisse, Yémen</a:t>
            </a:r>
            <a:endParaRPr lang="nl-BE" sz="2400"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z="3200"/>
              <a:t>Peer groups en fonction de l'exercice ou non d'activités </a:t>
            </a:r>
            <a:r>
              <a:rPr lang="nl-BE" sz="3200" smtClean="0"/>
              <a:t>transfrontalières</a:t>
            </a:r>
            <a:endParaRPr lang="nl-BE" sz="320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38</a:t>
            </a:fld>
            <a:endParaRPr lang="nl-B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39</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8" name="Chart 7"/>
          <p:cNvGraphicFramePr>
            <a:graphicFrameLocks/>
          </p:cNvGraphicFramePr>
          <p:nvPr>
            <p:extLst>
              <p:ext uri="{D42A27DB-BD31-4B8C-83A1-F6EECF244321}">
                <p14:modId xmlns:p14="http://schemas.microsoft.com/office/powerpoint/2010/main" val="3634808507"/>
              </p:ext>
            </p:extLst>
          </p:nvPr>
        </p:nvGraphicFramePr>
        <p:xfrm>
          <a:off x="791370" y="1412776"/>
          <a:ext cx="7920830" cy="4464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951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000"/>
              </a:lnSpc>
              <a:spcBef>
                <a:spcPts val="1200"/>
              </a:spcBef>
            </a:pPr>
            <a:r>
              <a:rPr lang="fr-FR" sz="1800" dirty="0" smtClean="0"/>
              <a:t>Les IRP investissent toujours principalement dans des OPC (OPC en actions et OPC en obligations).</a:t>
            </a:r>
          </a:p>
          <a:p>
            <a:pPr>
              <a:lnSpc>
                <a:spcPts val="2000"/>
              </a:lnSpc>
              <a:spcBef>
                <a:spcPts val="1200"/>
              </a:spcBef>
            </a:pPr>
            <a:r>
              <a:rPr lang="fr-FR" sz="1800" dirty="0" smtClean="0"/>
              <a:t>L’exposition globale aux actions et obligations </a:t>
            </a:r>
            <a:r>
              <a:rPr lang="fr-BE" sz="1800" dirty="0"/>
              <a:t>continue </a:t>
            </a:r>
            <a:r>
              <a:rPr lang="fr-BE" sz="1800" dirty="0" smtClean="0"/>
              <a:t>à fluctuer autour du </a:t>
            </a:r>
            <a:r>
              <a:rPr lang="fr-BE" sz="1800" dirty="0"/>
              <a:t>même </a:t>
            </a:r>
            <a:r>
              <a:rPr lang="fr-BE" sz="1800" dirty="0" smtClean="0"/>
              <a:t>niveau </a:t>
            </a:r>
            <a:r>
              <a:rPr lang="fr-FR" sz="1800" dirty="0" smtClean="0"/>
              <a:t>que les années précédentes, </a:t>
            </a:r>
            <a:r>
              <a:rPr lang="fr-BE" sz="1800" dirty="0"/>
              <a:t>étant entendu que </a:t>
            </a:r>
            <a:r>
              <a:rPr lang="fr-BE" sz="1800" dirty="0" smtClean="0"/>
              <a:t>l’année 2019 a connu une augmentation de </a:t>
            </a:r>
            <a:r>
              <a:rPr lang="fr-FR" sz="1800" dirty="0" smtClean="0"/>
              <a:t>l’exposition totale aux actions, </a:t>
            </a:r>
            <a:r>
              <a:rPr lang="fr-FR" sz="1800" i="1" dirty="0" smtClean="0"/>
              <a:t>tant directe qu’indirecte</a:t>
            </a:r>
            <a:r>
              <a:rPr lang="fr-FR" sz="1800" dirty="0" smtClean="0"/>
              <a:t>. </a:t>
            </a:r>
            <a:r>
              <a:rPr lang="fr-FR" sz="1800" dirty="0"/>
              <a:t>Du côté des obligations, l’exposition </a:t>
            </a:r>
            <a:r>
              <a:rPr lang="fr-FR" sz="1800" i="1" dirty="0"/>
              <a:t>directe</a:t>
            </a:r>
            <a:r>
              <a:rPr lang="fr-FR" sz="1800" dirty="0"/>
              <a:t> a diminué, tandis que l’exposition </a:t>
            </a:r>
            <a:r>
              <a:rPr lang="fr-FR" sz="1800" i="1" dirty="0"/>
              <a:t>indirecte</a:t>
            </a:r>
            <a:r>
              <a:rPr lang="fr-FR" sz="1800" dirty="0"/>
              <a:t> a augmenté : </a:t>
            </a:r>
          </a:p>
          <a:p>
            <a:pPr lvl="1">
              <a:lnSpc>
                <a:spcPts val="2000"/>
              </a:lnSpc>
              <a:spcBef>
                <a:spcPts val="600"/>
              </a:spcBef>
              <a:spcAft>
                <a:spcPts val="0"/>
              </a:spcAft>
            </a:pPr>
            <a:r>
              <a:rPr lang="fr-FR" sz="1600" dirty="0" smtClean="0">
                <a:solidFill>
                  <a:srgbClr val="002244"/>
                </a:solidFill>
              </a:rPr>
              <a:t>Exposition directe </a:t>
            </a:r>
          </a:p>
          <a:p>
            <a:pPr lvl="2">
              <a:lnSpc>
                <a:spcPts val="2000"/>
              </a:lnSpc>
              <a:spcAft>
                <a:spcPts val="0"/>
              </a:spcAft>
              <a:buFont typeface="Wingdings" pitchFamily="2" charset="2"/>
              <a:buChar char="§"/>
            </a:pPr>
            <a:r>
              <a:rPr lang="fr-FR" sz="1600" dirty="0" smtClean="0">
                <a:solidFill>
                  <a:srgbClr val="002244"/>
                </a:solidFill>
              </a:rPr>
              <a:t>Obligations : 11,15 %</a:t>
            </a:r>
          </a:p>
          <a:p>
            <a:pPr lvl="2">
              <a:lnSpc>
                <a:spcPts val="2000"/>
              </a:lnSpc>
              <a:spcAft>
                <a:spcPts val="0"/>
              </a:spcAft>
              <a:buFont typeface="Wingdings" pitchFamily="2" charset="2"/>
              <a:buChar char="§"/>
            </a:pPr>
            <a:r>
              <a:rPr lang="fr-FR" sz="1600" dirty="0" smtClean="0">
                <a:solidFill>
                  <a:srgbClr val="002244"/>
                </a:solidFill>
              </a:rPr>
              <a:t>Actions : 8,61 %</a:t>
            </a:r>
          </a:p>
          <a:p>
            <a:pPr lvl="1">
              <a:lnSpc>
                <a:spcPts val="2000"/>
              </a:lnSpc>
              <a:spcBef>
                <a:spcPts val="600"/>
              </a:spcBef>
              <a:spcAft>
                <a:spcPts val="0"/>
              </a:spcAft>
            </a:pPr>
            <a:r>
              <a:rPr lang="fr-FR" sz="1600" dirty="0" smtClean="0">
                <a:solidFill>
                  <a:srgbClr val="002244"/>
                </a:solidFill>
              </a:rPr>
              <a:t>Exposition totale</a:t>
            </a:r>
          </a:p>
          <a:p>
            <a:pPr lvl="2">
              <a:lnSpc>
                <a:spcPts val="2000"/>
              </a:lnSpc>
              <a:spcAft>
                <a:spcPts val="0"/>
              </a:spcAft>
              <a:buFont typeface="Wingdings" pitchFamily="2" charset="2"/>
              <a:buChar char="§"/>
            </a:pPr>
            <a:r>
              <a:rPr lang="fr-FR" sz="1600" dirty="0" smtClean="0">
                <a:solidFill>
                  <a:srgbClr val="002244"/>
                </a:solidFill>
              </a:rPr>
              <a:t>Obligations : 49,92 % </a:t>
            </a:r>
          </a:p>
          <a:p>
            <a:pPr lvl="2">
              <a:lnSpc>
                <a:spcPts val="2000"/>
              </a:lnSpc>
              <a:spcAft>
                <a:spcPts val="0"/>
              </a:spcAft>
              <a:buFont typeface="Wingdings" pitchFamily="2" charset="2"/>
              <a:buChar char="§"/>
            </a:pPr>
            <a:r>
              <a:rPr lang="fr-FR" sz="1600" dirty="0" smtClean="0">
                <a:solidFill>
                  <a:srgbClr val="002244"/>
                </a:solidFill>
              </a:rPr>
              <a:t>Actions : 41,98 % </a:t>
            </a:r>
          </a:p>
          <a:p>
            <a:pPr>
              <a:lnSpc>
                <a:spcPts val="2000"/>
              </a:lnSpc>
              <a:spcBef>
                <a:spcPts val="1200"/>
              </a:spcBef>
            </a:pPr>
            <a:endParaRPr lang="nl-BE" sz="1800" dirty="0"/>
          </a:p>
        </p:txBody>
      </p:sp>
      <p:sp>
        <p:nvSpPr>
          <p:cNvPr id="10" name="Tijdelijke aanduiding voor datum 9"/>
          <p:cNvSpPr>
            <a:spLocks noGrp="1"/>
          </p:cNvSpPr>
          <p:nvPr>
            <p:ph type="dt" sz="half" idx="10"/>
          </p:nvPr>
        </p:nvSpPr>
        <p:spPr/>
        <p:txBody>
          <a:bodyPr/>
          <a:lstStyle/>
          <a:p>
            <a:r>
              <a:rPr lang="nl-BE" smtClean="0"/>
              <a:t>17 novembre 2020</a:t>
            </a:r>
            <a:endParaRPr lang="nl-BE" dirty="0"/>
          </a:p>
        </p:txBody>
      </p:sp>
      <p:sp>
        <p:nvSpPr>
          <p:cNvPr id="5" name="Title 4"/>
          <p:cNvSpPr>
            <a:spLocks noGrp="1"/>
          </p:cNvSpPr>
          <p:nvPr>
            <p:ph type="title"/>
          </p:nvPr>
        </p:nvSpPr>
        <p:spPr/>
        <p:txBody>
          <a:bodyPr/>
          <a:lstStyle/>
          <a:p>
            <a:r>
              <a:rPr lang="nl-BE" dirty="0"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2019</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4</a:t>
            </a:fld>
            <a:endParaRPr lang="nl-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40</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sp>
        <p:nvSpPr>
          <p:cNvPr id="8" name="Content Placeholder 1"/>
          <p:cNvSpPr>
            <a:spLocks noGrp="1"/>
          </p:cNvSpPr>
          <p:nvPr>
            <p:ph idx="1"/>
          </p:nvPr>
        </p:nvSpPr>
        <p:spPr>
          <a:xfrm>
            <a:off x="431800" y="1538289"/>
            <a:ext cx="8255001" cy="4231024"/>
          </a:xfrm>
        </p:spPr>
        <p:txBody>
          <a:bodyPr/>
          <a:lstStyle/>
          <a:p>
            <a:pPr marL="801688" indent="-438150" defTabSz="714375"/>
            <a:r>
              <a:rPr lang="nl-BE" smtClean="0"/>
              <a:t>Evolution du total bilantaire</a:t>
            </a:r>
            <a:endParaRPr lang="nl-BE"/>
          </a:p>
        </p:txBody>
      </p:sp>
      <p:graphicFrame>
        <p:nvGraphicFramePr>
          <p:cNvPr id="9" name="Chart 8"/>
          <p:cNvGraphicFramePr>
            <a:graphicFrameLocks/>
          </p:cNvGraphicFramePr>
          <p:nvPr>
            <p:extLst>
              <p:ext uri="{D42A27DB-BD31-4B8C-83A1-F6EECF244321}">
                <p14:modId xmlns:p14="http://schemas.microsoft.com/office/powerpoint/2010/main" val="4107303784"/>
              </p:ext>
            </p:extLst>
          </p:nvPr>
        </p:nvGraphicFramePr>
        <p:xfrm>
          <a:off x="788850" y="2132856"/>
          <a:ext cx="7923349" cy="3744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5549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41</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sp>
        <p:nvSpPr>
          <p:cNvPr id="2" name="TextBox 1"/>
          <p:cNvSpPr txBox="1"/>
          <p:nvPr/>
        </p:nvSpPr>
        <p:spPr>
          <a:xfrm>
            <a:off x="791370" y="5517232"/>
            <a:ext cx="8029102" cy="430887"/>
          </a:xfrm>
          <a:prstGeom prst="rect">
            <a:avLst/>
          </a:prstGeom>
          <a:noFill/>
        </p:spPr>
        <p:txBody>
          <a:bodyPr wrap="square" rtlCol="0">
            <a:spAutoFit/>
          </a:bodyPr>
          <a:lstStyle/>
          <a:p>
            <a:pPr marL="180975" indent="-180975"/>
            <a:r>
              <a:rPr lang="fr-FR" sz="1100" smtClean="0"/>
              <a:t>*	Le </a:t>
            </a:r>
            <a:r>
              <a:rPr lang="fr-FR" sz="1100" dirty="0" smtClean="0"/>
              <a:t>taux de couverture PCT des activités transfrontalières est nettement inférieur à celui des activités belges en raison de l’application, dans la plupart des pays, d’un taux d’actualisation bien moins élevé pour le calcul des réserves acquises (PCT)</a:t>
            </a:r>
            <a:endParaRPr lang="fr-FR" sz="1100" dirty="0"/>
          </a:p>
        </p:txBody>
      </p:sp>
      <p:sp>
        <p:nvSpPr>
          <p:cNvPr id="4" name="TextBox 3"/>
          <p:cNvSpPr txBox="1"/>
          <p:nvPr/>
        </p:nvSpPr>
        <p:spPr>
          <a:xfrm>
            <a:off x="4639897" y="4869160"/>
            <a:ext cx="72008" cy="246221"/>
          </a:xfrm>
          <a:prstGeom prst="rect">
            <a:avLst/>
          </a:prstGeom>
          <a:noFill/>
        </p:spPr>
        <p:txBody>
          <a:bodyPr wrap="square" rtlCol="0">
            <a:spAutoFit/>
          </a:bodyPr>
          <a:lstStyle/>
          <a:p>
            <a:r>
              <a:rPr lang="nl-BE" sz="1000" smtClean="0"/>
              <a:t>*</a:t>
            </a:r>
            <a:endParaRPr lang="nl-BE" sz="1000"/>
          </a:p>
        </p:txBody>
      </p:sp>
      <p:graphicFrame>
        <p:nvGraphicFramePr>
          <p:cNvPr id="10" name="Chart 9"/>
          <p:cNvGraphicFramePr>
            <a:graphicFrameLocks/>
          </p:cNvGraphicFramePr>
          <p:nvPr>
            <p:extLst>
              <p:ext uri="{D42A27DB-BD31-4B8C-83A1-F6EECF244321}">
                <p14:modId xmlns:p14="http://schemas.microsoft.com/office/powerpoint/2010/main" val="3801254226"/>
              </p:ext>
            </p:extLst>
          </p:nvPr>
        </p:nvGraphicFramePr>
        <p:xfrm>
          <a:off x="791370" y="1482425"/>
          <a:ext cx="7920830" cy="36747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18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42</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9" name="Chart 8"/>
          <p:cNvGraphicFramePr>
            <a:graphicFrameLocks/>
          </p:cNvGraphicFramePr>
          <p:nvPr>
            <p:extLst>
              <p:ext uri="{D42A27DB-BD31-4B8C-83A1-F6EECF244321}">
                <p14:modId xmlns:p14="http://schemas.microsoft.com/office/powerpoint/2010/main" val="973758298"/>
              </p:ext>
            </p:extLst>
          </p:nvPr>
        </p:nvGraphicFramePr>
        <p:xfrm>
          <a:off x="791370" y="1484784"/>
          <a:ext cx="7920830"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585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92167" y="185738"/>
            <a:ext cx="7894636" cy="650974"/>
          </a:xfrm>
        </p:spPr>
        <p:txBody>
          <a:bodyPr/>
          <a:lstStyle/>
          <a:p>
            <a:r>
              <a:rPr lang="nl-BE" smtClean="0"/>
              <a:t>Récapitulatif IRP</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43</a:t>
            </a:fld>
            <a:endParaRPr lang="nl-BE" dirty="0"/>
          </a:p>
        </p:txBody>
      </p:sp>
      <p:graphicFrame>
        <p:nvGraphicFramePr>
          <p:cNvPr id="9" name="Table 8"/>
          <p:cNvGraphicFramePr>
            <a:graphicFrameLocks noGrp="1"/>
          </p:cNvGraphicFramePr>
          <p:nvPr>
            <p:extLst>
              <p:ext uri="{D42A27DB-BD31-4B8C-83A1-F6EECF244321}">
                <p14:modId xmlns:p14="http://schemas.microsoft.com/office/powerpoint/2010/main" val="919825053"/>
              </p:ext>
            </p:extLst>
          </p:nvPr>
        </p:nvGraphicFramePr>
        <p:xfrm>
          <a:off x="179512" y="980728"/>
          <a:ext cx="8846276" cy="4457524"/>
        </p:xfrm>
        <a:graphic>
          <a:graphicData uri="http://schemas.openxmlformats.org/drawingml/2006/table">
            <a:tbl>
              <a:tblPr>
                <a:tableStyleId>{775DCB02-9BB8-47FD-8907-85C794F793BA}</a:tableStyleId>
              </a:tblPr>
              <a:tblGrid>
                <a:gridCol w="1501461">
                  <a:extLst>
                    <a:ext uri="{9D8B030D-6E8A-4147-A177-3AD203B41FA5}">
                      <a16:colId xmlns:a16="http://schemas.microsoft.com/office/drawing/2014/main" val="20000"/>
                    </a:ext>
                  </a:extLst>
                </a:gridCol>
                <a:gridCol w="492617">
                  <a:extLst>
                    <a:ext uri="{9D8B030D-6E8A-4147-A177-3AD203B41FA5}">
                      <a16:colId xmlns:a16="http://schemas.microsoft.com/office/drawing/2014/main" val="20001"/>
                    </a:ext>
                  </a:extLst>
                </a:gridCol>
                <a:gridCol w="625593">
                  <a:extLst>
                    <a:ext uri="{9D8B030D-6E8A-4147-A177-3AD203B41FA5}">
                      <a16:colId xmlns:a16="http://schemas.microsoft.com/office/drawing/2014/main" val="20002"/>
                    </a:ext>
                  </a:extLst>
                </a:gridCol>
                <a:gridCol w="625593">
                  <a:extLst>
                    <a:ext uri="{9D8B030D-6E8A-4147-A177-3AD203B41FA5}">
                      <a16:colId xmlns:a16="http://schemas.microsoft.com/office/drawing/2014/main" val="20003"/>
                    </a:ext>
                  </a:extLst>
                </a:gridCol>
                <a:gridCol w="625593">
                  <a:extLst>
                    <a:ext uri="{9D8B030D-6E8A-4147-A177-3AD203B41FA5}">
                      <a16:colId xmlns:a16="http://schemas.microsoft.com/office/drawing/2014/main" val="20004"/>
                    </a:ext>
                  </a:extLst>
                </a:gridCol>
                <a:gridCol w="625593">
                  <a:extLst>
                    <a:ext uri="{9D8B030D-6E8A-4147-A177-3AD203B41FA5}">
                      <a16:colId xmlns:a16="http://schemas.microsoft.com/office/drawing/2014/main" val="20005"/>
                    </a:ext>
                  </a:extLst>
                </a:gridCol>
                <a:gridCol w="625593">
                  <a:extLst>
                    <a:ext uri="{9D8B030D-6E8A-4147-A177-3AD203B41FA5}">
                      <a16:colId xmlns:a16="http://schemas.microsoft.com/office/drawing/2014/main" val="20006"/>
                    </a:ext>
                  </a:extLst>
                </a:gridCol>
                <a:gridCol w="596268">
                  <a:extLst>
                    <a:ext uri="{9D8B030D-6E8A-4147-A177-3AD203B41FA5}">
                      <a16:colId xmlns:a16="http://schemas.microsoft.com/office/drawing/2014/main" val="20007"/>
                    </a:ext>
                  </a:extLst>
                </a:gridCol>
                <a:gridCol w="654005">
                  <a:extLst>
                    <a:ext uri="{9D8B030D-6E8A-4147-A177-3AD203B41FA5}">
                      <a16:colId xmlns:a16="http://schemas.microsoft.com/office/drawing/2014/main" val="20008"/>
                    </a:ext>
                  </a:extLst>
                </a:gridCol>
                <a:gridCol w="597181">
                  <a:extLst>
                    <a:ext uri="{9D8B030D-6E8A-4147-A177-3AD203B41FA5}">
                      <a16:colId xmlns:a16="http://schemas.microsoft.com/office/drawing/2014/main" val="20009"/>
                    </a:ext>
                  </a:extLst>
                </a:gridCol>
                <a:gridCol w="625593">
                  <a:extLst>
                    <a:ext uri="{9D8B030D-6E8A-4147-A177-3AD203B41FA5}">
                      <a16:colId xmlns:a16="http://schemas.microsoft.com/office/drawing/2014/main" val="20010"/>
                    </a:ext>
                  </a:extLst>
                </a:gridCol>
                <a:gridCol w="625593">
                  <a:extLst>
                    <a:ext uri="{9D8B030D-6E8A-4147-A177-3AD203B41FA5}">
                      <a16:colId xmlns:a16="http://schemas.microsoft.com/office/drawing/2014/main" val="20011"/>
                    </a:ext>
                  </a:extLst>
                </a:gridCol>
                <a:gridCol w="625593">
                  <a:extLst>
                    <a:ext uri="{9D8B030D-6E8A-4147-A177-3AD203B41FA5}">
                      <a16:colId xmlns:a16="http://schemas.microsoft.com/office/drawing/2014/main" val="20012"/>
                    </a:ext>
                  </a:extLst>
                </a:gridCol>
              </a:tblGrid>
              <a:tr h="440733">
                <a:tc>
                  <a:txBody>
                    <a:bodyPr/>
                    <a:lstStyle/>
                    <a:p>
                      <a:pPr algn="l" fontAlgn="b"/>
                      <a:r>
                        <a:rPr lang="nl-BE" sz="900" u="none" strike="noStrike" dirty="0">
                          <a:latin typeface="+mn-lt"/>
                          <a:cs typeface="Arial" pitchFamily="34" charset="0"/>
                        </a:rPr>
                        <a:t> </a:t>
                      </a:r>
                      <a:endParaRPr lang="nl-BE" sz="900" b="0" i="0" u="none" strike="noStrike" dirty="0">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nl-BE" sz="900" b="1" u="none" strike="noStrike" smtClean="0">
                          <a:latin typeface="+mn-lt"/>
                          <a:cs typeface="Arial" pitchFamily="34" charset="0"/>
                        </a:rPr>
                        <a:t>Nombre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Total bilantaire</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PCT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PLT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Provisions techniques</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Nombre d'affiliés</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extLst>
                  <a:ext uri="{0D108BD9-81ED-4DB2-BD59-A6C34878D82A}">
                    <a16:rowId xmlns:a16="http://schemas.microsoft.com/office/drawing/2014/main" val="10000"/>
                  </a:ext>
                </a:extLst>
              </a:tr>
              <a:tr h="178392">
                <a:tc>
                  <a:txBody>
                    <a:bodyPr/>
                    <a:lstStyle/>
                    <a:p>
                      <a:pPr algn="l" fontAlgn="b"/>
                      <a:r>
                        <a:rPr lang="nl-BE" sz="900" u="none" strike="noStrike">
                          <a:latin typeface="+mn-lt"/>
                          <a:cs typeface="Arial" pitchFamily="34" charset="0"/>
                        </a:rPr>
                        <a:t> </a:t>
                      </a:r>
                      <a:endParaRPr lang="nl-BE" sz="900" b="0"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8392">
                <a:tc>
                  <a:txBody>
                    <a:bodyPr/>
                    <a:lstStyle/>
                    <a:p>
                      <a:pPr algn="l" fontAlgn="b"/>
                      <a:r>
                        <a:rPr lang="nl-BE" sz="900" b="1" u="none" strike="noStrike" smtClean="0">
                          <a:latin typeface="+mn-lt"/>
                          <a:cs typeface="Arial" pitchFamily="34" charset="0"/>
                        </a:rPr>
                        <a:t>Secteur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1.788.873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2.055.434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8392">
                <a:tc>
                  <a:txBody>
                    <a:bodyPr/>
                    <a:lstStyle/>
                    <a:p>
                      <a:pPr algn="l" fontAlgn="b"/>
                      <a:r>
                        <a:rPr lang="nl-BE" sz="900" b="1" u="none" strike="noStrike" smtClean="0">
                          <a:latin typeface="+mn-lt"/>
                          <a:cs typeface="Arial" pitchFamily="34" charset="0"/>
                        </a:rPr>
                        <a:t>Premier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15.426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8392">
                <a:tc>
                  <a:txBody>
                    <a:bodyPr/>
                    <a:lstStyle/>
                    <a:p>
                      <a:pPr algn="l" fontAlgn="b"/>
                      <a:r>
                        <a:rPr lang="nl-BE" sz="900" b="1" u="none" strike="noStrike" smtClean="0">
                          <a:latin typeface="+mn-lt"/>
                          <a:cs typeface="Arial" pitchFamily="34" charset="0"/>
                        </a:rPr>
                        <a:t>Deuxième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1.773.664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2.040.008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8392">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8392">
                <a:tc>
                  <a:txBody>
                    <a:bodyPr/>
                    <a:lstStyle/>
                    <a:p>
                      <a:pPr algn="l" fontAlgn="b"/>
                      <a:r>
                        <a:rPr lang="nl-BE" sz="900" b="1" u="none" strike="noStrike" smtClean="0">
                          <a:latin typeface="+mn-lt"/>
                          <a:cs typeface="Arial" pitchFamily="34" charset="0"/>
                        </a:rPr>
                        <a:t>Fonds sectoriels</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1.328.463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1.539.170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8392">
                <a:tc>
                  <a:txBody>
                    <a:bodyPr/>
                    <a:lstStyle/>
                    <a:p>
                      <a:pPr algn="l" fontAlgn="b"/>
                      <a:r>
                        <a:rPr lang="nl-BE" sz="900" b="1" u="none" strike="noStrike" smtClean="0">
                          <a:latin typeface="+mn-lt"/>
                          <a:cs typeface="Arial" pitchFamily="34" charset="0"/>
                        </a:rPr>
                        <a:t>Multi-ER avec</a:t>
                      </a:r>
                      <a:r>
                        <a:rPr lang="nl-BE" sz="900" b="1" u="none" strike="noStrike" baseline="0" smtClean="0">
                          <a:latin typeface="+mn-lt"/>
                          <a:cs typeface="Arial" pitchFamily="34" charset="0"/>
                        </a:rPr>
                        <a:t> lien</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332.910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392.050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900" b="1" u="none" strike="noStrike" smtClean="0">
                          <a:latin typeface="+mn-lt"/>
                          <a:cs typeface="Arial" pitchFamily="34" charset="0"/>
                        </a:rPr>
                        <a:t>Multi-ER sans</a:t>
                      </a:r>
                      <a:r>
                        <a:rPr lang="nl-BE" sz="900" b="1" u="none" strike="noStrike" baseline="0" smtClean="0">
                          <a:latin typeface="+mn-lt"/>
                          <a:cs typeface="Arial" pitchFamily="34" charset="0"/>
                        </a:rPr>
                        <a:t> lien</a:t>
                      </a:r>
                      <a:endParaRPr lang="nl-BE" sz="900" b="1" i="0" u="none" strike="noStrike" smtClean="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18.057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21.359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78392">
                <a:tc>
                  <a:txBody>
                    <a:bodyPr/>
                    <a:lstStyle/>
                    <a:p>
                      <a:pPr algn="l" fontAlgn="b"/>
                      <a:r>
                        <a:rPr lang="nl-BE" sz="900" b="1" u="none" strike="noStrike" smtClean="0">
                          <a:latin typeface="+mn-lt"/>
                          <a:cs typeface="Arial" pitchFamily="34" charset="0"/>
                        </a:rPr>
                        <a:t>Mono-employeur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60.715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54.137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78392">
                <a:tc>
                  <a:txBody>
                    <a:bodyPr/>
                    <a:lstStyle/>
                    <a:p>
                      <a:pPr algn="l" fontAlgn="b"/>
                      <a:r>
                        <a:rPr lang="fr-FR" sz="900" b="1" u="none" strike="noStrike" noProof="0" dirty="0" smtClean="0">
                          <a:latin typeface="+mn-lt"/>
                          <a:cs typeface="Arial" pitchFamily="34" charset="0"/>
                        </a:rPr>
                        <a:t>Indépendants</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33.481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33.292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Liquidation</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0,001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Au moins 1 DB, </a:t>
                      </a:r>
                      <a:r>
                        <a:rPr lang="fr-FR" sz="900" b="1" u="none" strike="noStrike" kern="1200" noProof="0" dirty="0" err="1" smtClean="0">
                          <a:solidFill>
                            <a:schemeClr val="dk1"/>
                          </a:solidFill>
                          <a:latin typeface="+mn-lt"/>
                          <a:ea typeface="+mn-ea"/>
                          <a:cs typeface="Arial" pitchFamily="34" charset="0"/>
                        </a:rPr>
                        <a:t>DC+tarif</a:t>
                      </a:r>
                      <a:r>
                        <a:rPr lang="fr-FR" sz="900" b="1" u="none" strike="noStrike" kern="1200" noProof="0" dirty="0" smtClean="0">
                          <a:solidFill>
                            <a:schemeClr val="dk1"/>
                          </a:solidFill>
                          <a:latin typeface="+mn-lt"/>
                          <a:ea typeface="+mn-ea"/>
                          <a:cs typeface="Arial" pitchFamily="34" charset="0"/>
                        </a:rPr>
                        <a:t> ou CB</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1.007.278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1.084.824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Uniquement DC </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781.595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970.610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Belgique</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1.720.318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1.978.592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Transfrontalier</a:t>
                      </a:r>
                      <a:r>
                        <a:rPr lang="fr-FR" sz="900" b="1" u="none" strike="noStrike" noProof="0" dirty="0" smtClean="0">
                          <a:latin typeface="+mn-lt"/>
                          <a:cs typeface="Arial" pitchFamily="34" charset="0"/>
                        </a:rPr>
                        <a:t> </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68.555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76.842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nl-BE" sz="900" b="1" i="0" u="none" strike="noStrike"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46290">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fr-FR" sz="900" b="1" i="0" u="none" strike="noStrike" noProof="0" dirty="0" smtClean="0">
                          <a:solidFill>
                            <a:srgbClr val="002244"/>
                          </a:solidFill>
                          <a:effectLst/>
                          <a:latin typeface="+mn-lt"/>
                        </a:rPr>
                        <a:t>% total</a:t>
                      </a:r>
                      <a:r>
                        <a:rPr lang="fr-FR" sz="900" b="1" i="0" u="none" strike="noStrike" baseline="0" noProof="0" dirty="0" smtClean="0">
                          <a:solidFill>
                            <a:srgbClr val="002244"/>
                          </a:solidFill>
                          <a:effectLst/>
                          <a:latin typeface="+mn-lt"/>
                        </a:rPr>
                        <a:t> bilantaire du secteu</a:t>
                      </a:r>
                      <a:r>
                        <a:rPr lang="fr-FR" sz="900" b="1" i="0" u="none" strike="noStrike" noProof="0" dirty="0" smtClean="0">
                          <a:solidFill>
                            <a:srgbClr val="002244"/>
                          </a:solidFill>
                          <a:effectLst/>
                          <a:latin typeface="+mn-lt"/>
                        </a:rPr>
                        <a:t>r</a:t>
                      </a:r>
                      <a:endParaRPr lang="fr-FR" sz="900" b="1" i="0" u="none" strike="noStrike" noProof="0"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78392">
                <a:tc>
                  <a:txBody>
                    <a:bodyPr/>
                    <a:lstStyle/>
                    <a:p>
                      <a:pPr algn="l" fontAlgn="b"/>
                      <a:r>
                        <a:rPr lang="nl-BE" sz="900" b="1" u="none" strike="noStrike" smtClean="0">
                          <a:latin typeface="+mn-lt"/>
                          <a:cs typeface="Arial" pitchFamily="34" charset="0"/>
                        </a:rPr>
                        <a:t>Top 10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430.718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475.216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78392">
                <a:tc>
                  <a:txBody>
                    <a:bodyPr/>
                    <a:lstStyle/>
                    <a:p>
                      <a:pPr algn="l" fontAlgn="b"/>
                      <a:r>
                        <a:rPr lang="nl-BE" sz="900" b="1" u="none" strike="noStrike" smtClean="0">
                          <a:latin typeface="+mn-lt"/>
                          <a:cs typeface="Arial" pitchFamily="34" charset="0"/>
                        </a:rPr>
                        <a:t>Top 50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1.473.239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1.718.762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792166" y="185738"/>
            <a:ext cx="8100313" cy="990132"/>
          </a:xfrm>
        </p:spPr>
        <p:txBody>
          <a:bodyPr/>
          <a:lstStyle/>
          <a:p>
            <a:r>
              <a:rPr lang="nl-BE" sz="2400" dirty="0" smtClean="0"/>
              <a:t>IRP par rapport aux </a:t>
            </a:r>
            <a:r>
              <a:rPr lang="nl-BE" sz="2400" dirty="0" err="1" smtClean="0"/>
              <a:t>assurances</a:t>
            </a:r>
            <a:r>
              <a:rPr lang="nl-BE" sz="2400" dirty="0" smtClean="0"/>
              <a:t> </a:t>
            </a:r>
            <a:r>
              <a:rPr lang="nl-BE" sz="2400" dirty="0" err="1" smtClean="0"/>
              <a:t>groupe</a:t>
            </a:r>
            <a:r>
              <a:rPr lang="nl-BE" sz="2400" dirty="0" smtClean="0"/>
              <a:t>, aux </a:t>
            </a:r>
            <a:r>
              <a:rPr lang="nl-BE" sz="2400" dirty="0" err="1" smtClean="0"/>
              <a:t>assurances</a:t>
            </a:r>
            <a:r>
              <a:rPr lang="nl-BE" sz="2400" dirty="0" smtClean="0"/>
              <a:t> </a:t>
            </a:r>
            <a:r>
              <a:rPr lang="nl-BE" sz="2400" dirty="0" err="1" smtClean="0"/>
              <a:t>dirigeants</a:t>
            </a:r>
            <a:r>
              <a:rPr lang="nl-BE" sz="2400" dirty="0" smtClean="0"/>
              <a:t> </a:t>
            </a:r>
            <a:r>
              <a:rPr lang="nl-BE" sz="2400" dirty="0" err="1" smtClean="0"/>
              <a:t>d'entreprise</a:t>
            </a:r>
            <a:r>
              <a:rPr lang="nl-BE" sz="2400" dirty="0" smtClean="0"/>
              <a:t> et au </a:t>
            </a:r>
            <a:r>
              <a:rPr lang="nl-BE" sz="2400" dirty="0" err="1" smtClean="0"/>
              <a:t>troisième</a:t>
            </a:r>
            <a:r>
              <a:rPr lang="nl-BE" sz="2400" dirty="0" smtClean="0"/>
              <a:t> </a:t>
            </a:r>
            <a:r>
              <a:rPr lang="nl-BE" sz="2400" dirty="0" err="1" smtClean="0"/>
              <a:t>pilier</a:t>
            </a:r>
            <a:r>
              <a:rPr lang="nl-BE" sz="2400" dirty="0" smtClean="0"/>
              <a:t>*</a:t>
            </a:r>
            <a:endParaRPr lang="nl-BE" sz="2400" dirty="0"/>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44</a:t>
            </a:fld>
            <a:endParaRPr lang="nl-BE" dirty="0"/>
          </a:p>
        </p:txBody>
      </p:sp>
      <p:graphicFrame>
        <p:nvGraphicFramePr>
          <p:cNvPr id="8" name="Table 7"/>
          <p:cNvGraphicFramePr>
            <a:graphicFrameLocks noGrp="1"/>
          </p:cNvGraphicFramePr>
          <p:nvPr>
            <p:extLst>
              <p:ext uri="{D42A27DB-BD31-4B8C-83A1-F6EECF244321}">
                <p14:modId xmlns:p14="http://schemas.microsoft.com/office/powerpoint/2010/main" val="577855945"/>
              </p:ext>
            </p:extLst>
          </p:nvPr>
        </p:nvGraphicFramePr>
        <p:xfrm>
          <a:off x="755576" y="1628800"/>
          <a:ext cx="7416821" cy="3456387"/>
        </p:xfrm>
        <a:graphic>
          <a:graphicData uri="http://schemas.openxmlformats.org/drawingml/2006/table">
            <a:tbl>
              <a:tblPr>
                <a:tableStyleId>{775DCB02-9BB8-47FD-8907-85C794F793BA}</a:tableStyleId>
              </a:tblPr>
              <a:tblGrid>
                <a:gridCol w="3130035">
                  <a:extLst>
                    <a:ext uri="{9D8B030D-6E8A-4147-A177-3AD203B41FA5}">
                      <a16:colId xmlns:a16="http://schemas.microsoft.com/office/drawing/2014/main" val="20000"/>
                    </a:ext>
                  </a:extLst>
                </a:gridCol>
                <a:gridCol w="612398">
                  <a:extLst>
                    <a:ext uri="{9D8B030D-6E8A-4147-A177-3AD203B41FA5}">
                      <a16:colId xmlns:a16="http://schemas.microsoft.com/office/drawing/2014/main" val="20001"/>
                    </a:ext>
                  </a:extLst>
                </a:gridCol>
                <a:gridCol w="612398">
                  <a:extLst>
                    <a:ext uri="{9D8B030D-6E8A-4147-A177-3AD203B41FA5}">
                      <a16:colId xmlns:a16="http://schemas.microsoft.com/office/drawing/2014/main" val="20002"/>
                    </a:ext>
                  </a:extLst>
                </a:gridCol>
                <a:gridCol w="612398">
                  <a:extLst>
                    <a:ext uri="{9D8B030D-6E8A-4147-A177-3AD203B41FA5}">
                      <a16:colId xmlns:a16="http://schemas.microsoft.com/office/drawing/2014/main" val="20003"/>
                    </a:ext>
                  </a:extLst>
                </a:gridCol>
                <a:gridCol w="612398">
                  <a:extLst>
                    <a:ext uri="{9D8B030D-6E8A-4147-A177-3AD203B41FA5}">
                      <a16:colId xmlns:a16="http://schemas.microsoft.com/office/drawing/2014/main" val="20004"/>
                    </a:ext>
                  </a:extLst>
                </a:gridCol>
                <a:gridCol w="612398">
                  <a:extLst>
                    <a:ext uri="{9D8B030D-6E8A-4147-A177-3AD203B41FA5}">
                      <a16:colId xmlns:a16="http://schemas.microsoft.com/office/drawing/2014/main" val="20005"/>
                    </a:ext>
                  </a:extLst>
                </a:gridCol>
                <a:gridCol w="612398">
                  <a:extLst>
                    <a:ext uri="{9D8B030D-6E8A-4147-A177-3AD203B41FA5}">
                      <a16:colId xmlns:a16="http://schemas.microsoft.com/office/drawing/2014/main" val="20006"/>
                    </a:ext>
                  </a:extLst>
                </a:gridCol>
                <a:gridCol w="612398">
                  <a:extLst>
                    <a:ext uri="{9D8B030D-6E8A-4147-A177-3AD203B41FA5}">
                      <a16:colId xmlns:a16="http://schemas.microsoft.com/office/drawing/2014/main" val="20007"/>
                    </a:ext>
                  </a:extLst>
                </a:gridCol>
              </a:tblGrid>
              <a:tr h="384043">
                <a:tc>
                  <a:txBody>
                    <a:bodyPr/>
                    <a:lstStyle/>
                    <a:p>
                      <a:pPr marL="88900" indent="0" algn="r" defTabSz="914400" rtl="0" eaLnBrk="1" fontAlgn="b" latinLnBrk="0" hangingPunct="1"/>
                      <a:r>
                        <a:rPr lang="nl-BE" sz="800" b="0" u="none" strike="noStrike" kern="1200" smtClean="0">
                          <a:solidFill>
                            <a:schemeClr val="dk1"/>
                          </a:solidFill>
                          <a:latin typeface="+mn-lt"/>
                          <a:ea typeface="+mn-ea"/>
                          <a:cs typeface="Arial" pitchFamily="34" charset="0"/>
                        </a:rPr>
                        <a:t>en</a:t>
                      </a:r>
                      <a:r>
                        <a:rPr lang="nl-BE" sz="800" b="0" u="none" strike="noStrike" kern="1200" baseline="0" smtClean="0">
                          <a:solidFill>
                            <a:schemeClr val="dk1"/>
                          </a:solidFill>
                          <a:latin typeface="+mn-lt"/>
                          <a:ea typeface="+mn-ea"/>
                          <a:cs typeface="Arial" pitchFamily="34" charset="0"/>
                        </a:rPr>
                        <a:t> milliar</a:t>
                      </a:r>
                      <a:r>
                        <a:rPr lang="nl-BE" sz="800" b="0" u="none" strike="noStrike" kern="1200" smtClean="0">
                          <a:solidFill>
                            <a:schemeClr val="dk1"/>
                          </a:solidFill>
                          <a:latin typeface="+mn-lt"/>
                          <a:ea typeface="+mn-ea"/>
                          <a:cs typeface="Arial" pitchFamily="34" charset="0"/>
                        </a:rPr>
                        <a:t>ds €</a:t>
                      </a:r>
                      <a:endParaRPr lang="nl-BE" sz="800" b="0"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2018</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043">
                <a:tc>
                  <a:txBody>
                    <a:bodyPr/>
                    <a:lstStyle/>
                    <a:p>
                      <a:pPr marL="88900" indent="0" algn="l" fontAlgn="b"/>
                      <a:r>
                        <a:rPr lang="nl-BE" sz="1200" b="1" u="none" strike="noStrike" smtClean="0">
                          <a:latin typeface="+mn-lt"/>
                          <a:cs typeface="Arial" pitchFamily="34" charset="0"/>
                        </a:rPr>
                        <a:t>Premier pilier géré par des 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4043">
                <a:tc>
                  <a:txBody>
                    <a:bodyPr/>
                    <a:lstStyle/>
                    <a:p>
                      <a:pPr marL="88900" indent="0" algn="l" fontAlgn="b"/>
                      <a:r>
                        <a:rPr lang="nl-BE" sz="1200" b="1" u="none" strike="noStrike" smtClean="0">
                          <a:latin typeface="+mn-lt"/>
                          <a:cs typeface="Arial" pitchFamily="34" charset="0"/>
                        </a:rPr>
                        <a:t>Deuxième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97,9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4043">
                <a:tc>
                  <a:txBody>
                    <a:bodyPr/>
                    <a:lstStyle/>
                    <a:p>
                      <a:pPr marL="447675" indent="0" algn="l" fontAlgn="b"/>
                      <a:r>
                        <a:rPr lang="nl-BE" sz="1200" b="1" u="none" strike="noStrike" smtClean="0">
                          <a:latin typeface="+mn-lt"/>
                          <a:cs typeface="Arial" pitchFamily="34" charset="0"/>
                        </a:rPr>
                        <a:t>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4043">
                <a:tc>
                  <a:txBody>
                    <a:bodyPr/>
                    <a:lstStyle/>
                    <a:p>
                      <a:pPr marL="447675" indent="0" algn="l" fontAlgn="b"/>
                      <a:r>
                        <a:rPr lang="nl-BE" sz="1200" b="1" u="none" strike="noStrike" smtClean="0">
                          <a:latin typeface="+mn-lt"/>
                          <a:cs typeface="Arial" pitchFamily="34" charset="0"/>
                        </a:rPr>
                        <a:t>Assurance groupe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62,1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4043">
                <a:tc>
                  <a:txBody>
                    <a:bodyPr/>
                    <a:lstStyle/>
                    <a:p>
                      <a:pPr marL="447675" indent="0" algn="l" fontAlgn="b"/>
                      <a:r>
                        <a:rPr lang="nl-BE" sz="1200" b="1" u="none" strike="noStrike" smtClean="0">
                          <a:latin typeface="+mn-lt"/>
                          <a:cs typeface="Arial" pitchFamily="34" charset="0"/>
                        </a:rPr>
                        <a:t>Assurance</a:t>
                      </a:r>
                      <a:r>
                        <a:rPr lang="nl-BE" sz="1200" b="1" u="none" strike="noStrike" baseline="0" smtClean="0">
                          <a:latin typeface="+mn-lt"/>
                          <a:cs typeface="Arial" pitchFamily="34" charset="0"/>
                        </a:rPr>
                        <a:t> dirigeants d'entreprise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4043">
                <a:tc>
                  <a:txBody>
                    <a:bodyPr/>
                    <a:lstStyle/>
                    <a:p>
                      <a:pPr marL="88900" indent="0" algn="l" fontAlgn="b"/>
                      <a:r>
                        <a:rPr lang="nl-BE" sz="1200" b="1" u="none" strike="noStrike" smtClean="0">
                          <a:latin typeface="+mn-lt"/>
                          <a:cs typeface="Arial" pitchFamily="34" charset="0"/>
                        </a:rPr>
                        <a:t>Troisième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32,2</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4043">
                <a:tc>
                  <a:txBody>
                    <a:bodyPr/>
                    <a:lstStyle/>
                    <a:p>
                      <a:pPr marL="447675" indent="0" algn="l" fontAlgn="b"/>
                      <a:r>
                        <a:rPr lang="nl-BE" sz="1200" b="1" u="none" strike="noStrike" smtClean="0">
                          <a:latin typeface="+mn-lt"/>
                          <a:cs typeface="Arial" pitchFamily="34" charset="0"/>
                        </a:rPr>
                        <a:t>Assurances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14,1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4043">
                <a:tc>
                  <a:txBody>
                    <a:bodyPr/>
                    <a:lstStyle/>
                    <a:p>
                      <a:pPr marL="447675" indent="0" algn="l" fontAlgn="b"/>
                      <a:r>
                        <a:rPr lang="nl-BE" sz="1200" b="1" u="none" strike="noStrike" smtClean="0">
                          <a:latin typeface="+mn-lt"/>
                          <a:cs typeface="Arial" pitchFamily="34" charset="0"/>
                        </a:rPr>
                        <a:t>Fonds d'épargne</a:t>
                      </a:r>
                      <a:r>
                        <a:rPr lang="nl-BE" sz="1200" b="1" u="none" strike="noStrike" baseline="0" smtClean="0">
                          <a:latin typeface="+mn-lt"/>
                          <a:cs typeface="Arial" pitchFamily="34" charset="0"/>
                        </a:rPr>
                        <a:t> pension</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18,1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extBox 1"/>
          <p:cNvSpPr txBox="1"/>
          <p:nvPr/>
        </p:nvSpPr>
        <p:spPr>
          <a:xfrm>
            <a:off x="755576" y="5517232"/>
            <a:ext cx="7416822" cy="261610"/>
          </a:xfrm>
          <a:prstGeom prst="rect">
            <a:avLst/>
          </a:prstGeom>
          <a:noFill/>
        </p:spPr>
        <p:txBody>
          <a:bodyPr wrap="square" rtlCol="0">
            <a:spAutoFit/>
          </a:bodyPr>
          <a:lstStyle/>
          <a:p>
            <a:r>
              <a:rPr lang="fr-FR" sz="1100" dirty="0" smtClean="0"/>
              <a:t>* IRP : provisions techniques - Assurances : provisions techniques vie - Fonds d’épargne pension : valeur d’inventaire</a:t>
            </a:r>
            <a:endParaRPr lang="fr-FR" sz="1100" dirty="0"/>
          </a:p>
        </p:txBody>
      </p:sp>
    </p:spTree>
    <p:extLst>
      <p:ext uri="{BB962C8B-B14F-4D97-AF65-F5344CB8AC3E}">
        <p14:creationId xmlns:p14="http://schemas.microsoft.com/office/powerpoint/2010/main" val="3451747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256" y="1412776"/>
            <a:ext cx="8255001" cy="4231024"/>
          </a:xfrm>
        </p:spPr>
        <p:txBody>
          <a:bodyPr/>
          <a:lstStyle/>
          <a:p>
            <a:pPr>
              <a:lnSpc>
                <a:spcPct val="100000"/>
              </a:lnSpc>
              <a:spcBef>
                <a:spcPts val="600"/>
              </a:spcBef>
            </a:pPr>
            <a:r>
              <a:rPr lang="fr-FR" sz="1600" b="1" dirty="0" smtClean="0"/>
              <a:t>IRP</a:t>
            </a:r>
            <a:r>
              <a:rPr lang="fr-FR" sz="1600" dirty="0" smtClean="0"/>
              <a:t> : institution de retraite professionnelle</a:t>
            </a:r>
          </a:p>
          <a:p>
            <a:pPr>
              <a:lnSpc>
                <a:spcPct val="100000"/>
              </a:lnSpc>
              <a:spcBef>
                <a:spcPts val="600"/>
              </a:spcBef>
            </a:pPr>
            <a:r>
              <a:rPr lang="fr-FR" sz="1600" b="1" dirty="0" smtClean="0"/>
              <a:t>OPC</a:t>
            </a:r>
            <a:r>
              <a:rPr lang="fr-FR" sz="1600" dirty="0" smtClean="0"/>
              <a:t> : organisme de placement collectif</a:t>
            </a:r>
          </a:p>
          <a:p>
            <a:pPr>
              <a:lnSpc>
                <a:spcPct val="100000"/>
              </a:lnSpc>
              <a:spcBef>
                <a:spcPts val="600"/>
              </a:spcBef>
            </a:pPr>
            <a:r>
              <a:rPr lang="nl-BE" sz="1600" b="1" dirty="0" smtClean="0"/>
              <a:t>PCT</a:t>
            </a:r>
            <a:r>
              <a:rPr lang="nl-BE" sz="1600" dirty="0" smtClean="0"/>
              <a:t> </a:t>
            </a:r>
            <a:r>
              <a:rPr lang="fr-FR" sz="1600" dirty="0" smtClean="0"/>
              <a:t>(provisions techniques à court terme) </a:t>
            </a:r>
            <a:r>
              <a:rPr lang="nl-BE" sz="1600" dirty="0" smtClean="0"/>
              <a:t>: </a:t>
            </a:r>
            <a:r>
              <a:rPr lang="fr-FR" sz="1600" dirty="0" smtClean="0"/>
              <a:t>provisions techniques qui correspondent aux droits de pension acquis par les affiliés</a:t>
            </a:r>
            <a:endParaRPr lang="nl-BE" sz="1600" dirty="0" smtClean="0"/>
          </a:p>
          <a:p>
            <a:pPr>
              <a:lnSpc>
                <a:spcPct val="100000"/>
              </a:lnSpc>
              <a:spcBef>
                <a:spcPts val="600"/>
              </a:spcBef>
            </a:pPr>
            <a:r>
              <a:rPr lang="nl-BE" sz="1600" b="1" dirty="0" smtClean="0"/>
              <a:t>PLT</a:t>
            </a:r>
            <a:r>
              <a:rPr lang="nl-BE" sz="1600" dirty="0" smtClean="0"/>
              <a:t> </a:t>
            </a:r>
            <a:r>
              <a:rPr lang="fr-FR" sz="1600" dirty="0" smtClean="0"/>
              <a:t>(provisions techniques à long terme) : provisions techniques incluant</a:t>
            </a:r>
            <a:r>
              <a:rPr lang="nl-BE" sz="1600" dirty="0" smtClean="0"/>
              <a:t>, </a:t>
            </a:r>
            <a:r>
              <a:rPr lang="fr-FR" sz="1600" dirty="0" smtClean="0"/>
              <a:t>en sus des droits de pension acquis, une marge de sécurité</a:t>
            </a:r>
            <a:endParaRPr lang="nl-BE" sz="1600" dirty="0" smtClean="0"/>
          </a:p>
          <a:p>
            <a:pPr>
              <a:lnSpc>
                <a:spcPct val="100000"/>
              </a:lnSpc>
              <a:spcBef>
                <a:spcPts val="600"/>
              </a:spcBef>
            </a:pPr>
            <a:r>
              <a:rPr lang="nl-BE" sz="1600" b="1" dirty="0" smtClean="0"/>
              <a:t>DB</a:t>
            </a:r>
            <a:r>
              <a:rPr lang="nl-BE" sz="1600" dirty="0" smtClean="0"/>
              <a:t> : </a:t>
            </a:r>
            <a:r>
              <a:rPr lang="fr-FR" sz="1600" dirty="0" err="1" smtClean="0"/>
              <a:t>defined</a:t>
            </a:r>
            <a:r>
              <a:rPr lang="fr-FR" sz="1600" dirty="0" smtClean="0"/>
              <a:t> </a:t>
            </a:r>
            <a:r>
              <a:rPr lang="fr-FR" sz="1600" dirty="0" err="1" smtClean="0"/>
              <a:t>benefits</a:t>
            </a:r>
            <a:r>
              <a:rPr lang="fr-FR" sz="1600" dirty="0" smtClean="0"/>
              <a:t> (but à atteindre)</a:t>
            </a:r>
          </a:p>
          <a:p>
            <a:pPr>
              <a:lnSpc>
                <a:spcPct val="100000"/>
              </a:lnSpc>
              <a:spcBef>
                <a:spcPts val="600"/>
              </a:spcBef>
            </a:pPr>
            <a:r>
              <a:rPr lang="nl-BE" sz="1600" b="1" dirty="0" smtClean="0"/>
              <a:t>DC</a:t>
            </a:r>
            <a:r>
              <a:rPr lang="nl-BE" sz="1600" dirty="0" smtClean="0"/>
              <a:t> : </a:t>
            </a:r>
            <a:r>
              <a:rPr lang="fr-FR" sz="1600" dirty="0" err="1" smtClean="0"/>
              <a:t>defined</a:t>
            </a:r>
            <a:r>
              <a:rPr lang="fr-FR" sz="1600" dirty="0" smtClean="0"/>
              <a:t> contributions (contributions définies)</a:t>
            </a:r>
          </a:p>
          <a:p>
            <a:pPr>
              <a:lnSpc>
                <a:spcPct val="100000"/>
              </a:lnSpc>
              <a:spcBef>
                <a:spcPts val="600"/>
              </a:spcBef>
            </a:pPr>
            <a:r>
              <a:rPr lang="nl-BE" sz="1600" b="1" dirty="0" smtClean="0"/>
              <a:t>XB</a:t>
            </a:r>
            <a:r>
              <a:rPr lang="nl-BE" sz="1600" dirty="0" smtClean="0"/>
              <a:t> </a:t>
            </a:r>
            <a:r>
              <a:rPr lang="fr-FR" sz="1600" dirty="0" smtClean="0"/>
              <a:t>: cross-border (transfrontalier)</a:t>
            </a:r>
          </a:p>
          <a:p>
            <a:pPr>
              <a:lnSpc>
                <a:spcPct val="100000"/>
              </a:lnSpc>
              <a:spcBef>
                <a:spcPts val="600"/>
              </a:spcBef>
            </a:pPr>
            <a:r>
              <a:rPr lang="fr-FR" sz="1600" b="1" dirty="0" smtClean="0"/>
              <a:t>LPCI</a:t>
            </a:r>
            <a:r>
              <a:rPr lang="fr-FR" sz="1600" dirty="0" smtClean="0"/>
              <a:t> : loi pensions complémentaires </a:t>
            </a:r>
            <a:r>
              <a:rPr lang="fr-FR" sz="1600" smtClean="0"/>
              <a:t>pour indépendants</a:t>
            </a:r>
            <a:endParaRPr lang="fr-FR" sz="1600" dirty="0" smtClean="0"/>
          </a:p>
          <a:p>
            <a:pPr>
              <a:lnSpc>
                <a:spcPct val="100000"/>
              </a:lnSpc>
              <a:spcBef>
                <a:spcPts val="600"/>
              </a:spcBef>
            </a:pPr>
            <a:r>
              <a:rPr lang="nl-BE" sz="1600" b="1" dirty="0" smtClean="0"/>
              <a:t>ER</a:t>
            </a:r>
            <a:r>
              <a:rPr lang="nl-BE" sz="1600" dirty="0" smtClean="0"/>
              <a:t> : </a:t>
            </a:r>
            <a:r>
              <a:rPr lang="fr-FR" sz="1600" dirty="0" smtClean="0"/>
              <a:t>employeur</a:t>
            </a:r>
          </a:p>
          <a:p>
            <a:endParaRPr lang="nl-BE" sz="2400"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Lexique</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45</a:t>
            </a:fld>
            <a:endParaRPr lang="nl-B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t>Le secteur des institutions de retraite professionnelle - Exercice 2019</a:t>
            </a:r>
            <a:endParaRPr lang="nl-BE"/>
          </a:p>
        </p:txBody>
      </p:sp>
      <p:sp>
        <p:nvSpPr>
          <p:cNvPr id="3" name="Text Placeholder 2"/>
          <p:cNvSpPr>
            <a:spLocks noGrp="1"/>
          </p:cNvSpPr>
          <p:nvPr>
            <p:ph type="body" idx="1"/>
          </p:nvPr>
        </p:nvSpPr>
        <p:spPr/>
        <p:txBody>
          <a:bodyPr/>
          <a:lstStyle/>
          <a:p>
            <a:pPr marL="457200" indent="-457200"/>
            <a:r>
              <a:rPr lang="nl-BE" smtClean="0"/>
              <a:t>Chiffres clés</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5</a:t>
            </a:fld>
            <a:endParaRPr lang="nl-BE" dirty="0"/>
          </a:p>
        </p:txBody>
      </p:sp>
      <p:sp>
        <p:nvSpPr>
          <p:cNvPr id="5" name="Date Placeholder 4"/>
          <p:cNvSpPr>
            <a:spLocks noGrp="1"/>
          </p:cNvSpPr>
          <p:nvPr>
            <p:ph type="dt" sz="half" idx="10"/>
          </p:nvPr>
        </p:nvSpPr>
        <p:spPr/>
        <p:txBody>
          <a:bodyPr/>
          <a:lstStyle/>
          <a:p>
            <a:r>
              <a:rPr lang="nl-BE" smtClean="0"/>
              <a:t>17 novembre 2020</a:t>
            </a:r>
            <a:endParaRPr lang="nl-BE" dirty="0"/>
          </a:p>
        </p:txBody>
      </p:sp>
      <p:sp>
        <p:nvSpPr>
          <p:cNvPr id="6" name="Footer Placeholder 5"/>
          <p:cNvSpPr>
            <a:spLocks noGrp="1"/>
          </p:cNvSpPr>
          <p:nvPr>
            <p:ph type="ftr" sz="quarter" idx="11"/>
          </p:nvPr>
        </p:nvSpPr>
        <p:spPr/>
        <p:txBody>
          <a:bodyPr/>
          <a:lstStyle/>
          <a:p>
            <a:r>
              <a:rPr lang="fr-BE" smtClean="0"/>
              <a:t>Reporting relatif à l'exercice 2019</a:t>
            </a:r>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8255001" cy="4231024"/>
          </a:xfrm>
        </p:spPr>
        <p:txBody>
          <a:bodyPr/>
          <a:lstStyle/>
          <a:p>
            <a:pPr>
              <a:spcBef>
                <a:spcPts val="600"/>
              </a:spcBef>
            </a:pPr>
            <a:r>
              <a:rPr lang="fr-FR" dirty="0" smtClean="0"/>
              <a:t>Nombre d'IRP rapporteuses </a:t>
            </a:r>
            <a:r>
              <a:rPr lang="fr-FR" smtClean="0"/>
              <a:t>: 192</a:t>
            </a:r>
            <a:endParaRPr lang="fr-FR" dirty="0" smtClean="0"/>
          </a:p>
          <a:p>
            <a:pPr>
              <a:spcBef>
                <a:spcPts val="600"/>
              </a:spcBef>
            </a:pPr>
            <a:r>
              <a:rPr lang="fr-FR" dirty="0" smtClean="0"/>
              <a:t>Total bilantaire </a:t>
            </a:r>
            <a:r>
              <a:rPr lang="fr-FR" smtClean="0"/>
              <a:t>: </a:t>
            </a:r>
            <a:r>
              <a:rPr lang="nl-BE" smtClean="0"/>
              <a:t>40,2</a:t>
            </a:r>
            <a:r>
              <a:rPr lang="fr-FR" smtClean="0"/>
              <a:t> </a:t>
            </a:r>
            <a:r>
              <a:rPr lang="fr-FR" dirty="0" smtClean="0"/>
              <a:t>Mrd €</a:t>
            </a:r>
          </a:p>
          <a:p>
            <a:pPr>
              <a:spcBef>
                <a:spcPts val="600"/>
              </a:spcBef>
            </a:pPr>
            <a:r>
              <a:rPr lang="fr-FR" dirty="0" smtClean="0"/>
              <a:t>Provisions techniques </a:t>
            </a:r>
            <a:r>
              <a:rPr lang="fr-FR" smtClean="0"/>
              <a:t>: </a:t>
            </a:r>
            <a:r>
              <a:rPr lang="nl-BE" smtClean="0"/>
              <a:t>32,6</a:t>
            </a:r>
            <a:r>
              <a:rPr lang="fr-FR" smtClean="0"/>
              <a:t> </a:t>
            </a:r>
            <a:r>
              <a:rPr lang="fr-FR" dirty="0" smtClean="0"/>
              <a:t>Mrd €</a:t>
            </a:r>
          </a:p>
          <a:p>
            <a:pPr>
              <a:spcBef>
                <a:spcPts val="600"/>
              </a:spcBef>
            </a:pPr>
            <a:r>
              <a:rPr lang="fr-FR" dirty="0" smtClean="0"/>
              <a:t>Nombre d'affiliés </a:t>
            </a:r>
            <a:r>
              <a:rPr lang="fr-FR" smtClean="0"/>
              <a:t>: 2,05 </a:t>
            </a:r>
            <a:r>
              <a:rPr lang="fr-FR" dirty="0" err="1" smtClean="0"/>
              <a:t>Mio</a:t>
            </a:r>
            <a:endParaRPr lang="fr-FR" dirty="0" smtClean="0"/>
          </a:p>
          <a:p>
            <a:pPr>
              <a:spcBef>
                <a:spcPts val="600"/>
              </a:spcBef>
            </a:pPr>
            <a:r>
              <a:rPr lang="fr-FR" dirty="0" smtClean="0"/>
              <a:t>Taux de couverture PCT + marge </a:t>
            </a:r>
            <a:r>
              <a:rPr lang="fr-FR" smtClean="0"/>
              <a:t>: 149 </a:t>
            </a:r>
            <a:r>
              <a:rPr lang="fr-FR" dirty="0" smtClean="0"/>
              <a:t>% </a:t>
            </a:r>
          </a:p>
          <a:p>
            <a:pPr>
              <a:spcBef>
                <a:spcPts val="600"/>
              </a:spcBef>
            </a:pPr>
            <a:r>
              <a:rPr lang="fr-FR" dirty="0" smtClean="0"/>
              <a:t>Taux de couverture PLT + marge </a:t>
            </a:r>
            <a:r>
              <a:rPr lang="fr-FR" smtClean="0"/>
              <a:t>: 121 </a:t>
            </a:r>
            <a:r>
              <a:rPr lang="fr-FR" dirty="0" smtClean="0"/>
              <a:t>%</a:t>
            </a:r>
            <a:endParaRPr lang="fr-FR"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6</a:t>
            </a:fld>
            <a:endParaRPr lang="nl-BE" dirty="0"/>
          </a:p>
        </p:txBody>
      </p:sp>
    </p:spTree>
    <p:extLst>
      <p:ext uri="{BB962C8B-B14F-4D97-AF65-F5344CB8AC3E}">
        <p14:creationId xmlns:p14="http://schemas.microsoft.com/office/powerpoint/2010/main" val="15207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7</a:t>
            </a:fld>
            <a:endParaRPr lang="nl-BE" dirty="0"/>
          </a:p>
        </p:txBody>
      </p:sp>
      <p:sp>
        <p:nvSpPr>
          <p:cNvPr id="8" name="TextBox 7"/>
          <p:cNvSpPr txBox="1"/>
          <p:nvPr/>
        </p:nvSpPr>
        <p:spPr>
          <a:xfrm>
            <a:off x="755576" y="1364877"/>
            <a:ext cx="3888432" cy="369332"/>
          </a:xfrm>
          <a:prstGeom prst="rect">
            <a:avLst/>
          </a:prstGeom>
          <a:noFill/>
        </p:spPr>
        <p:txBody>
          <a:bodyPr wrap="square" rtlCol="0">
            <a:spAutoFit/>
          </a:bodyPr>
          <a:lstStyle/>
          <a:p>
            <a:r>
              <a:rPr lang="fr-FR" dirty="0" smtClean="0"/>
              <a:t>Evolution du total bilantaire</a:t>
            </a:r>
            <a:endParaRPr lang="fr-FR" dirty="0"/>
          </a:p>
        </p:txBody>
      </p:sp>
      <p:graphicFrame>
        <p:nvGraphicFramePr>
          <p:cNvPr id="10" name="Chart 9"/>
          <p:cNvGraphicFramePr>
            <a:graphicFrameLocks/>
          </p:cNvGraphicFramePr>
          <p:nvPr>
            <p:extLst>
              <p:ext uri="{D42A27DB-BD31-4B8C-83A1-F6EECF244321}">
                <p14:modId xmlns:p14="http://schemas.microsoft.com/office/powerpoint/2010/main" val="106332258"/>
              </p:ext>
            </p:extLst>
          </p:nvPr>
        </p:nvGraphicFramePr>
        <p:xfrm>
          <a:off x="755576" y="1923215"/>
          <a:ext cx="7956624" cy="37382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5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a:xfrm>
            <a:off x="395536" y="313771"/>
            <a:ext cx="7894636" cy="990132"/>
          </a:xfrm>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8</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9" name="Table 8"/>
          <p:cNvGraphicFramePr>
            <a:graphicFrameLocks noGrp="1"/>
          </p:cNvGraphicFramePr>
          <p:nvPr>
            <p:extLst>
              <p:ext uri="{D42A27DB-BD31-4B8C-83A1-F6EECF244321}">
                <p14:modId xmlns:p14="http://schemas.microsoft.com/office/powerpoint/2010/main" val="1204995723"/>
              </p:ext>
            </p:extLst>
          </p:nvPr>
        </p:nvGraphicFramePr>
        <p:xfrm>
          <a:off x="395536" y="1894254"/>
          <a:ext cx="7992887" cy="3153126"/>
        </p:xfrm>
        <a:graphic>
          <a:graphicData uri="http://schemas.openxmlformats.org/drawingml/2006/table">
            <a:tbl>
              <a:tblPr>
                <a:tableStyleId>{775DCB02-9BB8-47FD-8907-85C794F793BA}</a:tableStyleId>
              </a:tblPr>
              <a:tblGrid>
                <a:gridCol w="1880679">
                  <a:extLst>
                    <a:ext uri="{9D8B030D-6E8A-4147-A177-3AD203B41FA5}">
                      <a16:colId xmlns:a16="http://schemas.microsoft.com/office/drawing/2014/main" val="20000"/>
                    </a:ext>
                  </a:extLst>
                </a:gridCol>
                <a:gridCol w="1319509">
                  <a:extLst>
                    <a:ext uri="{9D8B030D-6E8A-4147-A177-3AD203B41FA5}">
                      <a16:colId xmlns:a16="http://schemas.microsoft.com/office/drawing/2014/main" val="20001"/>
                    </a:ext>
                  </a:extLst>
                </a:gridCol>
                <a:gridCol w="1557122">
                  <a:extLst>
                    <a:ext uri="{9D8B030D-6E8A-4147-A177-3AD203B41FA5}">
                      <a16:colId xmlns:a16="http://schemas.microsoft.com/office/drawing/2014/main" val="20002"/>
                    </a:ext>
                  </a:extLst>
                </a:gridCol>
                <a:gridCol w="1557122">
                  <a:extLst>
                    <a:ext uri="{9D8B030D-6E8A-4147-A177-3AD203B41FA5}">
                      <a16:colId xmlns:a16="http://schemas.microsoft.com/office/drawing/2014/main" val="20003"/>
                    </a:ext>
                  </a:extLst>
                </a:gridCol>
                <a:gridCol w="1678455">
                  <a:extLst>
                    <a:ext uri="{9D8B030D-6E8A-4147-A177-3AD203B41FA5}">
                      <a16:colId xmlns:a16="http://schemas.microsoft.com/office/drawing/2014/main" val="20004"/>
                    </a:ext>
                  </a:extLst>
                </a:gridCol>
              </a:tblGrid>
              <a:tr h="627682">
                <a:tc>
                  <a:txBody>
                    <a:bodyPr/>
                    <a:lstStyle/>
                    <a:p>
                      <a:pPr algn="ctr" fontAlgn="ctr"/>
                      <a:r>
                        <a:rPr lang="nl-BE" sz="1200" b="1" u="none" strike="noStrike" smtClean="0">
                          <a:latin typeface="+mn-lt"/>
                          <a:cs typeface="Arial" pitchFamily="34" charset="0"/>
                        </a:rPr>
                        <a:t>Total bilantaire </a:t>
                      </a:r>
                    </a:p>
                    <a:p>
                      <a:pPr algn="ctr" fontAlgn="ctr"/>
                      <a:r>
                        <a:rPr lang="nl-BE" sz="1200" b="1" u="none" strike="noStrike" smtClean="0">
                          <a:latin typeface="+mn-lt"/>
                          <a:cs typeface="Arial" pitchFamily="34" charset="0"/>
                        </a:rPr>
                        <a:t>(en euros)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dirty="0" err="1" smtClean="0">
                          <a:latin typeface="+mn-lt"/>
                          <a:cs typeface="Arial" pitchFamily="34" charset="0"/>
                        </a:rPr>
                        <a:t>Nombre</a:t>
                      </a:r>
                      <a:r>
                        <a:rPr lang="nl-BE" sz="1200" b="1" u="none" strike="noStrike" dirty="0" smtClean="0">
                          <a:latin typeface="+mn-lt"/>
                          <a:cs typeface="Arial" pitchFamily="34" charset="0"/>
                        </a:rPr>
                        <a:t> </a:t>
                      </a:r>
                      <a:r>
                        <a:rPr lang="nl-BE" sz="1200" b="1" u="none" strike="noStrike" dirty="0" err="1" smtClean="0">
                          <a:latin typeface="+mn-lt"/>
                          <a:cs typeface="Arial" pitchFamily="34" charset="0"/>
                        </a:rPr>
                        <a:t>d'institutions</a:t>
                      </a:r>
                      <a:endParaRPr lang="nl-BE" sz="1200" b="1" i="0" u="none" strike="noStrike" dirty="0">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chemeClr val="dk1"/>
                          </a:solidFill>
                          <a:latin typeface="+mn-lt"/>
                          <a:ea typeface="+mn-ea"/>
                          <a:cs typeface="Arial" pitchFamily="34" charset="0"/>
                        </a:rPr>
                        <a:t>% i</a:t>
                      </a:r>
                      <a:r>
                        <a:rPr lang="nl-BE" sz="1200" b="1" u="none" strike="noStrike" smtClean="0">
                          <a:latin typeface="+mn-lt"/>
                          <a:cs typeface="Arial" pitchFamily="34" charset="0"/>
                        </a:rPr>
                        <a:t>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Valeur bilantaire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 total</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6821">
                <a:tc>
                  <a:txBody>
                    <a:bodyPr/>
                    <a:lstStyle/>
                    <a:p>
                      <a:pPr algn="ctr" fontAlgn="ctr"/>
                      <a:r>
                        <a:rPr lang="nl-BE" sz="1200" b="1" i="0" u="none" strike="noStrike" dirty="0">
                          <a:solidFill>
                            <a:srgbClr val="002244"/>
                          </a:solidFill>
                          <a:effectLst/>
                          <a:latin typeface="+mn-lt"/>
                        </a:rPr>
                        <a:t>&gt; 1 </a:t>
                      </a:r>
                      <a:r>
                        <a:rPr lang="nl-BE" sz="1200" b="1" i="0" u="none" strike="noStrike" dirty="0" err="1" smtClean="0">
                          <a:solidFill>
                            <a:srgbClr val="002244"/>
                          </a:solidFill>
                          <a:effectLst/>
                          <a:latin typeface="+mn-lt"/>
                        </a:rPr>
                        <a:t>Mrd</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18.505.603.862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6821">
                <a:tc>
                  <a:txBody>
                    <a:bodyPr/>
                    <a:lstStyle/>
                    <a:p>
                      <a:pPr algn="ctr" fontAlgn="b"/>
                      <a:r>
                        <a:rPr lang="nl-BE" sz="1200" b="1" i="0" u="none" strike="noStrike" dirty="0">
                          <a:solidFill>
                            <a:srgbClr val="002244"/>
                          </a:solidFill>
                          <a:effectLst/>
                          <a:latin typeface="+mn-lt"/>
                        </a:rPr>
                        <a:t>1 </a:t>
                      </a:r>
                      <a:r>
                        <a:rPr lang="nl-BE" sz="1200" b="1" i="0" u="none" strike="noStrike" dirty="0" err="1" smtClean="0">
                          <a:solidFill>
                            <a:srgbClr val="002244"/>
                          </a:solidFill>
                          <a:effectLst/>
                          <a:latin typeface="+mn-lt"/>
                        </a:rPr>
                        <a:t>Mrd</a:t>
                      </a:r>
                      <a:r>
                        <a:rPr lang="nl-BE" sz="1200" b="1" i="0" u="none" strike="noStrike" dirty="0" smtClean="0">
                          <a:solidFill>
                            <a:srgbClr val="002244"/>
                          </a:solidFill>
                          <a:effectLst/>
                          <a:latin typeface="+mn-lt"/>
                        </a:rPr>
                        <a:t> </a:t>
                      </a:r>
                      <a:r>
                        <a:rPr lang="nl-BE" sz="1200" b="1" i="0" u="none" strike="noStrike" dirty="0">
                          <a:solidFill>
                            <a:srgbClr val="002244"/>
                          </a:solidFill>
                          <a:effectLst/>
                          <a:latin typeface="+mn-lt"/>
                        </a:rPr>
                        <a:t>&lt;&gt; 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6.795.771.644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6821">
                <a:tc>
                  <a:txBody>
                    <a:bodyPr/>
                    <a:lstStyle/>
                    <a:p>
                      <a:pPr algn="ctr" fontAlgn="b"/>
                      <a:r>
                        <a:rPr lang="nl-BE" sz="1200" b="1" i="0" u="none" strike="noStrike" dirty="0">
                          <a:solidFill>
                            <a:srgbClr val="002244"/>
                          </a:solidFill>
                          <a:effectLst/>
                          <a:latin typeface="+mn-lt"/>
                        </a:rPr>
                        <a:t>100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&lt;&gt; 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10.849.690.684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6821">
                <a:tc>
                  <a:txBody>
                    <a:bodyPr/>
                    <a:lstStyle/>
                    <a:p>
                      <a:pPr algn="ctr" fontAlgn="b"/>
                      <a:r>
                        <a:rPr lang="nl-BE" sz="1200" b="1" i="0" u="none" strike="noStrike" dirty="0">
                          <a:solidFill>
                            <a:srgbClr val="002244"/>
                          </a:solidFill>
                          <a:effectLst/>
                          <a:latin typeface="+mn-lt"/>
                        </a:rPr>
                        <a:t>10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&lt;&gt; 100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3.909.792.173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6821">
                <a:tc>
                  <a:txBody>
                    <a:bodyPr/>
                    <a:lstStyle/>
                    <a:p>
                      <a:pPr algn="ctr" fontAlgn="b"/>
                      <a:r>
                        <a:rPr lang="nl-BE" sz="1200" b="1" i="0" u="none" strike="noStrike" dirty="0" smtClean="0">
                          <a:solidFill>
                            <a:srgbClr val="002244"/>
                          </a:solidFill>
                          <a:effectLst/>
                          <a:latin typeface="+mn-lt"/>
                        </a:rPr>
                        <a:t>&lt; 10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147.826.775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41339">
                <a:tc>
                  <a:txBody>
                    <a:bodyPr/>
                    <a:lstStyle/>
                    <a:p>
                      <a:pPr algn="ctr" fontAlgn="b"/>
                      <a:r>
                        <a:rPr lang="nl-BE" sz="1200" b="1" i="0" u="none" strike="noStrike" dirty="0">
                          <a:solidFill>
                            <a:srgbClr val="002244"/>
                          </a:solidFill>
                          <a:effectLst/>
                          <a:latin typeface="+mn-lt"/>
                        </a:rPr>
                        <a:t>Total</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40.208.685.138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0" name="TextBox 9"/>
          <p:cNvSpPr txBox="1"/>
          <p:nvPr/>
        </p:nvSpPr>
        <p:spPr>
          <a:xfrm>
            <a:off x="323527" y="5268399"/>
            <a:ext cx="8064896" cy="738664"/>
          </a:xfrm>
          <a:prstGeom prst="rect">
            <a:avLst/>
          </a:prstGeom>
          <a:noFill/>
        </p:spPr>
        <p:txBody>
          <a:bodyPr wrap="square" rtlCol="0">
            <a:spAutoFit/>
          </a:bodyPr>
          <a:lstStyle/>
          <a:p>
            <a:r>
              <a:rPr lang="fr-FR" sz="1400" smtClean="0"/>
              <a:t>63 </a:t>
            </a:r>
            <a:r>
              <a:rPr lang="fr-FR" sz="1400" dirty="0" smtClean="0"/>
              <a:t>% du total bilantaire du secteur sont détenus </a:t>
            </a:r>
            <a:r>
              <a:rPr lang="fr-FR" sz="1400" smtClean="0"/>
              <a:t>par 10 </a:t>
            </a:r>
            <a:r>
              <a:rPr lang="fr-FR" sz="1400" dirty="0" smtClean="0"/>
              <a:t>% seulement des IRP, tandis qu’un quart des IRP, à savoir celles qui affichent un total bilantaire inférieur à 10 </a:t>
            </a:r>
            <a:r>
              <a:rPr lang="fr-FR" sz="1400" dirty="0" err="1" smtClean="0"/>
              <a:t>Mio</a:t>
            </a:r>
            <a:r>
              <a:rPr lang="fr-FR" sz="1400" dirty="0" smtClean="0"/>
              <a:t> </a:t>
            </a:r>
            <a:r>
              <a:rPr lang="nl-BE" sz="1400" dirty="0" smtClean="0"/>
              <a:t>€</a:t>
            </a:r>
            <a:r>
              <a:rPr lang="fr-FR" sz="1400" dirty="0" smtClean="0"/>
              <a:t>, ne représentent </a:t>
            </a:r>
            <a:r>
              <a:rPr lang="fr-FR" sz="1400" smtClean="0"/>
              <a:t>que 0,4 </a:t>
            </a:r>
            <a:r>
              <a:rPr lang="fr-FR" sz="1400" dirty="0" smtClean="0"/>
              <a:t>% du total bilantaire du secteur.</a:t>
            </a:r>
            <a:endParaRPr lang="fr-FR" sz="1400" dirty="0"/>
          </a:p>
        </p:txBody>
      </p:sp>
    </p:spTree>
    <p:extLst>
      <p:ext uri="{BB962C8B-B14F-4D97-AF65-F5344CB8AC3E}">
        <p14:creationId xmlns:p14="http://schemas.microsoft.com/office/powerpoint/2010/main" val="34474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12776"/>
            <a:ext cx="7895433" cy="4231024"/>
          </a:xfrm>
        </p:spPr>
        <p:txBody>
          <a:bodyPr/>
          <a:lstStyle/>
          <a:p>
            <a:r>
              <a:rPr lang="nl-BE" dirty="0" smtClean="0"/>
              <a:t>T</a:t>
            </a:r>
            <a:r>
              <a:rPr lang="fr-FR" dirty="0" err="1" smtClean="0"/>
              <a:t>otal</a:t>
            </a:r>
            <a:r>
              <a:rPr lang="fr-FR" dirty="0" smtClean="0"/>
              <a:t> bilantaire </a:t>
            </a:r>
            <a:r>
              <a:rPr lang="fr-FR" smtClean="0"/>
              <a:t>: </a:t>
            </a:r>
            <a:r>
              <a:rPr lang="nl-BE" smtClean="0"/>
              <a:t>19,4</a:t>
            </a:r>
            <a:r>
              <a:rPr lang="fr-FR" smtClean="0"/>
              <a:t> </a:t>
            </a:r>
            <a:r>
              <a:rPr lang="fr-FR" dirty="0" smtClean="0"/>
              <a:t>Mrd €</a:t>
            </a:r>
          </a:p>
          <a:p>
            <a:pPr marL="0" indent="0">
              <a:buNone/>
            </a:pPr>
            <a:r>
              <a:rPr lang="fr-FR" dirty="0" smtClean="0"/>
              <a:t>	</a:t>
            </a:r>
            <a:r>
              <a:rPr lang="fr-FR" sz="2400" smtClean="0"/>
              <a:t>= 48 </a:t>
            </a:r>
            <a:r>
              <a:rPr lang="fr-FR" sz="2400" dirty="0" smtClean="0"/>
              <a:t>% du total bilantaire du secteur</a:t>
            </a:r>
          </a:p>
          <a:p>
            <a:r>
              <a:rPr lang="fr-FR" dirty="0" smtClean="0"/>
              <a:t>Provisions techniques </a:t>
            </a:r>
            <a:r>
              <a:rPr lang="fr-FR" smtClean="0"/>
              <a:t>: </a:t>
            </a:r>
            <a:r>
              <a:rPr lang="nl-BE" smtClean="0"/>
              <a:t>14,6</a:t>
            </a:r>
            <a:r>
              <a:rPr lang="fr-FR" smtClean="0"/>
              <a:t> </a:t>
            </a:r>
            <a:r>
              <a:rPr lang="fr-FR" dirty="0" smtClean="0"/>
              <a:t>Mrd €</a:t>
            </a:r>
          </a:p>
          <a:p>
            <a:pPr marL="360000" lvl="1" indent="0">
              <a:buNone/>
            </a:pPr>
            <a:r>
              <a:rPr lang="fr-FR" dirty="0" smtClean="0"/>
              <a:t>	</a:t>
            </a:r>
            <a:r>
              <a:rPr lang="fr-FR" smtClean="0"/>
              <a:t>= 45 </a:t>
            </a:r>
            <a:r>
              <a:rPr lang="fr-FR" dirty="0" smtClean="0"/>
              <a:t>% des provisions techniques du secteur</a:t>
            </a:r>
          </a:p>
          <a:p>
            <a:r>
              <a:rPr lang="fr-FR" dirty="0" smtClean="0"/>
              <a:t>Nombre d'affiliés </a:t>
            </a:r>
            <a:r>
              <a:rPr lang="fr-FR" smtClean="0"/>
              <a:t>: 475.000 </a:t>
            </a:r>
            <a:endParaRPr lang="fr-FR" dirty="0" smtClean="0"/>
          </a:p>
          <a:p>
            <a:pPr marL="360000" lvl="1" indent="0">
              <a:buClr>
                <a:srgbClr val="9DC2D7"/>
              </a:buClr>
              <a:buNone/>
            </a:pPr>
            <a:r>
              <a:rPr lang="fr-FR" dirty="0" smtClean="0"/>
              <a:t>	</a:t>
            </a:r>
            <a:r>
              <a:rPr lang="fr-FR" smtClean="0"/>
              <a:t>= 23 </a:t>
            </a:r>
            <a:r>
              <a:rPr lang="fr-FR" dirty="0" smtClean="0"/>
              <a:t>% du nombre d'affiliés du secteur </a:t>
            </a:r>
          </a:p>
          <a:p>
            <a:r>
              <a:rPr lang="fr-FR" dirty="0" smtClean="0"/>
              <a:t>Taux de couverture PCT + marge </a:t>
            </a:r>
            <a:r>
              <a:rPr lang="fr-FR" smtClean="0"/>
              <a:t>: 161 </a:t>
            </a:r>
            <a:r>
              <a:rPr lang="fr-FR" dirty="0" smtClean="0"/>
              <a:t>%</a:t>
            </a:r>
          </a:p>
          <a:p>
            <a:r>
              <a:rPr lang="fr-FR" dirty="0" smtClean="0"/>
              <a:t>Taux de couverture PLT + marge </a:t>
            </a:r>
            <a:r>
              <a:rPr lang="fr-FR" smtClean="0"/>
              <a:t>: 131 </a:t>
            </a:r>
            <a:r>
              <a:rPr lang="fr-FR" dirty="0" smtClean="0"/>
              <a:t>%</a:t>
            </a:r>
            <a:endParaRPr lang="fr-FR" dirty="0"/>
          </a:p>
        </p:txBody>
      </p:sp>
      <p:sp>
        <p:nvSpPr>
          <p:cNvPr id="3" name="Date Placeholder 2"/>
          <p:cNvSpPr>
            <a:spLocks noGrp="1"/>
          </p:cNvSpPr>
          <p:nvPr>
            <p:ph type="dt" sz="half" idx="10"/>
          </p:nvPr>
        </p:nvSpPr>
        <p:spPr/>
        <p:txBody>
          <a:bodyPr/>
          <a:lstStyle/>
          <a:p>
            <a:r>
              <a:rPr lang="nl-BE" smtClean="0"/>
              <a:t>17 novembre 2020</a:t>
            </a:r>
            <a:endParaRPr lang="nl-BE" dirty="0"/>
          </a:p>
        </p:txBody>
      </p:sp>
      <p:sp>
        <p:nvSpPr>
          <p:cNvPr id="4" name="Title 3"/>
          <p:cNvSpPr>
            <a:spLocks noGrp="1"/>
          </p:cNvSpPr>
          <p:nvPr>
            <p:ph type="title"/>
          </p:nvPr>
        </p:nvSpPr>
        <p:spPr/>
        <p:txBody>
          <a:bodyPr/>
          <a:lstStyle/>
          <a:p>
            <a:r>
              <a:rPr lang="nl-BE" smtClean="0"/>
              <a:t>Top 10 selon le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2019</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9</a:t>
            </a:fld>
            <a:endParaRPr lang="nl-BE" dirty="0"/>
          </a:p>
        </p:txBody>
      </p:sp>
    </p:spTree>
  </p:cSld>
  <p:clrMapOvr>
    <a:masterClrMapping/>
  </p:clrMapOvr>
</p:sld>
</file>

<file path=ppt/theme/theme1.xml><?xml version="1.0" encoding="utf-8"?>
<a:theme xmlns:a="http://schemas.openxmlformats.org/drawingml/2006/main" name="FSMA New">
  <a:themeElements>
    <a:clrScheme name="FSMA">
      <a:dk1>
        <a:srgbClr val="002244"/>
      </a:dk1>
      <a:lt1>
        <a:sysClr val="window" lastClr="FFFFFF"/>
      </a:lt1>
      <a:dk2>
        <a:srgbClr val="002244"/>
      </a:dk2>
      <a:lt2>
        <a:srgbClr val="FFFFFF"/>
      </a:lt2>
      <a:accent1>
        <a:srgbClr val="002244"/>
      </a:accent1>
      <a:accent2>
        <a:srgbClr val="668899"/>
      </a:accent2>
      <a:accent3>
        <a:srgbClr val="BBCC00"/>
      </a:accent3>
      <a:accent4>
        <a:srgbClr val="BBCCCC"/>
      </a:accent4>
      <a:accent5>
        <a:srgbClr val="333333"/>
      </a:accent5>
      <a:accent6>
        <a:srgbClr val="DDDDDD"/>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SMA New" id="{ADC49A3E-4504-45DC-9DE0-F886B1692A38}" vid="{A53F1B4A-5306-414E-B0AA-718F661574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tatistics" ma:contentTypeID="0x01010096B10D78A450B444BAE61FDEE383F84800ED16D919DA984EFDA9CE2E9A6546043B00EC984C9C24D3764BB474F58C29D9671B" ma:contentTypeVersion="4" ma:contentTypeDescription="Create a new document." ma:contentTypeScope="" ma:versionID="a3690eb1e1617db03496a683b879a6a5">
  <xsd:schema xmlns:xsd="http://www.w3.org/2001/XMLSchema" xmlns:xs="http://www.w3.org/2001/XMLSchema" xmlns:p="http://schemas.microsoft.com/office/2006/metadata/properties" xmlns:ns2="8d4186b9-ac47-408c-bc10-19817642aec4" targetNamespace="http://schemas.microsoft.com/office/2006/metadata/properties" ma:root="true" ma:fieldsID="b375d449272d1c4d0017069e389886a8" ns2:_="">
    <xsd:import namespace="8d4186b9-ac47-408c-bc10-19817642aec4"/>
    <xsd:element name="properties">
      <xsd:complexType>
        <xsd:sequence>
          <xsd:element name="documentManagement">
            <xsd:complexType>
              <xsd:all>
                <xsd:element ref="ns2:FSMADocumentDescription" minOccurs="0"/>
                <xsd:element ref="ns2:RelevantFor" minOccurs="0"/>
                <xsd:element ref="ns2:j57658f9111242c1ab0be9b95dacce65" minOccurs="0"/>
                <xsd:element ref="ns2:o3d75fc94b264abb977af7e04b885cd5" minOccurs="0"/>
                <xsd:element ref="ns2:b252f7a24a5b428398326c6f59ad01f1" minOccurs="0"/>
                <xsd:element ref="ns2:Date1" minOccurs="0"/>
                <xsd:element ref="ns2:ncff1c19e96f4f66a1ef6e7dc3ac23a0" minOccurs="0"/>
                <xsd:element ref="ns2:Case" minOccurs="0"/>
                <xsd:element ref="ns2:Dossier" minOccurs="0"/>
                <xsd:element ref="ns2:DossierFr" minOccurs="0"/>
                <xsd:element ref="ns2:DossierNl" minOccurs="0"/>
                <xsd:element ref="ns2:DossierOfficialName" minOccurs="0"/>
                <xsd:element ref="ns2:DossierOfficialNameFr" minOccurs="0"/>
                <xsd:element ref="ns2:DossierOfficialNameN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186b9-ac47-408c-bc10-19817642aec4" elementFormDefault="qualified">
    <xsd:import namespace="http://schemas.microsoft.com/office/2006/documentManagement/types"/>
    <xsd:import namespace="http://schemas.microsoft.com/office/infopath/2007/PartnerControls"/>
    <xsd:element name="FSMADocumentDescription" ma:index="8" nillable="true" ma:displayName="Description" ma:internalName="FSMADocumentDescription">
      <xsd:simpleType>
        <xsd:restriction base="dms:Note"/>
      </xsd:simpleType>
    </xsd:element>
    <xsd:element name="RelevantFor" ma:index="9" nillable="true" ma:displayName="Relevant for" ma:list="{7172ecf0-05aa-41d0-b1b6-206759b59e3e}" ma:internalName="RelevantFor" ma:showField="Combined" ma:web="b1173b43-7375-4aed-9a18-49710f4e4817">
      <xsd:simpleType>
        <xsd:restriction base="dms:Unknown"/>
      </xsd:simpleType>
    </xsd:element>
    <xsd:element name="j57658f9111242c1ab0be9b95dacce65" ma:index="10" nillable="true" ma:taxonomy="true" ma:internalName="j57658f9111242c1ab0be9b95dacce65" ma:taxonomyFieldName="FSMAKeywords" ma:displayName="Keywords" ma:default="" ma:fieldId="{357658f9-1112-42c1-ab0b-e9b95dacce65}" ma:taxonomyMulti="true" ma:sspId="733e9705-8999-4689-82cc-e4b589d7ceac" ma:termSetId="0c0cad7d-378f-43ed-928f-3cdc5e0a6410" ma:anchorId="00000000-0000-0000-0000-000000000000" ma:open="false" ma:isKeyword="false">
      <xsd:complexType>
        <xsd:sequence>
          <xsd:element ref="pc:Terms" minOccurs="0" maxOccurs="1"/>
        </xsd:sequence>
      </xsd:complexType>
    </xsd:element>
    <xsd:element name="o3d75fc94b264abb977af7e04b885cd5" ma:index="12" nillable="true" ma:taxonomy="true" ma:internalName="o3d75fc94b264abb977af7e04b885cd5" ma:taxonomyFieldName="FSMADocumentStatus" ma:displayName="Status" ma:default="" ma:fieldId="{83d75fc9-4b26-4abb-977a-f7e04b885cd5}" ma:sspId="733e9705-8999-4689-82cc-e4b589d7ceac" ma:termSetId="f70b2fdd-aab3-4f0c-90d0-dfa46d2b54cf" ma:anchorId="00000000-0000-0000-0000-000000000000" ma:open="false" ma:isKeyword="false">
      <xsd:complexType>
        <xsd:sequence>
          <xsd:element ref="pc:Terms" minOccurs="0" maxOccurs="1"/>
        </xsd:sequence>
      </xsd:complexType>
    </xsd:element>
    <xsd:element name="b252f7a24a5b428398326c6f59ad01f1" ma:index="14" nillable="true" ma:taxonomy="true" ma:internalName="b252f7a24a5b428398326c6f59ad01f1" ma:taxonomyFieldName="FSMALanguage" ma:displayName="Language" ma:default="" ma:fieldId="{b252f7a2-4a5b-4283-9832-6c6f59ad01f1}" ma:taxonomyMulti="true" ma:sspId="733e9705-8999-4689-82cc-e4b589d7ceac" ma:termSetId="aafeecad-3366-4f68-8bb2-095e8beb6c45" ma:anchorId="00000000-0000-0000-0000-000000000000" ma:open="false" ma:isKeyword="false">
      <xsd:complexType>
        <xsd:sequence>
          <xsd:element ref="pc:Terms" minOccurs="0" maxOccurs="1"/>
        </xsd:sequence>
      </xsd:complexType>
    </xsd:element>
    <xsd:element name="Date1" ma:index="16" nillable="true" ma:displayName="Date" ma:format="DateOnly" ma:internalName="Date1">
      <xsd:simpleType>
        <xsd:restriction base="dms:DateTime"/>
      </xsd:simpleType>
    </xsd:element>
    <xsd:element name="ncff1c19e96f4f66a1ef6e7dc3ac23a0" ma:index="17" nillable="true" ma:taxonomy="true" ma:internalName="ncff1c19e96f4f66a1ef6e7dc3ac23a0" ma:taxonomyFieldName="Importance" ma:displayName="Importance" ma:default="" ma:fieldId="{7cff1c19-e96f-4f66-a1ef-6e7dc3ac23a0}" ma:sspId="733e9705-8999-4689-82cc-e4b589d7ceac" ma:termSetId="94677fba-fc98-4aba-92d7-620adf123057" ma:anchorId="00000000-0000-0000-0000-000000000000" ma:open="false" ma:isKeyword="false">
      <xsd:complexType>
        <xsd:sequence>
          <xsd:element ref="pc:Terms" minOccurs="0" maxOccurs="1"/>
        </xsd:sequence>
      </xsd:complexType>
    </xsd:element>
    <xsd:element name="Case" ma:index="19" nillable="true" ma:displayName="Case" ma:format="Hyperlink" ma:internalName="Case">
      <xsd:complexType>
        <xsd:complexContent>
          <xsd:extension base="dms:URL">
            <xsd:sequence>
              <xsd:element name="Url" type="dms:ValidUrl" minOccurs="0" nillable="true"/>
              <xsd:element name="Description" type="xsd:string" nillable="true"/>
            </xsd:sequence>
          </xsd:extension>
        </xsd:complexContent>
      </xsd:complexType>
    </xsd:element>
    <xsd:element name="Dossier" ma:index="20" nillable="true" ma:displayName="Dossier" ma:default="" ma:internalName="Dossier">
      <xsd:simpleType>
        <xsd:restriction base="dms:Unknown"/>
      </xsd:simpleType>
    </xsd:element>
    <xsd:element name="DossierFr" ma:index="21" nillable="true" ma:displayName="Dossier" ma:default="" ma:internalName="DossierFr">
      <xsd:simpleType>
        <xsd:restriction base="dms:Unknown"/>
      </xsd:simpleType>
    </xsd:element>
    <xsd:element name="DossierNl" ma:index="22" nillable="true" ma:displayName="Dossier" ma:default="" ma:internalName="DossierNl">
      <xsd:simpleType>
        <xsd:restriction base="dms:Unknown"/>
      </xsd:simpleType>
    </xsd:element>
    <xsd:element name="DossierOfficialName" ma:index="23" nillable="true" ma:displayName="Official dossier name" ma:default="" ma:internalName="DossierOfficialName">
      <xsd:simpleType>
        <xsd:restriction base="dms:Unknown"/>
      </xsd:simpleType>
    </xsd:element>
    <xsd:element name="DossierOfficialNameFr" ma:index="24" nillable="true" ma:displayName="French official dossier name" ma:default="" ma:internalName="DossierOfficialNameFr">
      <xsd:simpleType>
        <xsd:restriction base="dms:Unknown"/>
      </xsd:simpleType>
    </xsd:element>
    <xsd:element name="DossierOfficialNameNl" ma:index="25" nillable="true" ma:displayName="Dutch official dossier name" ma:default="" ma:internalName="DossierOfficialNameNl">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3d75fc94b264abb977af7e04b885cd5 xmlns="8d4186b9-ac47-408c-bc10-19817642aec4">
      <Terms xmlns="http://schemas.microsoft.com/office/infopath/2007/PartnerControls"/>
    </o3d75fc94b264abb977af7e04b885cd5>
    <FSMADocumentDescription xmlns="8d4186b9-ac47-408c-bc10-19817642aec4">Sectoroverzicht FR: versie website</FSMADocumentDescription>
    <b252f7a24a5b428398326c6f59ad01f1 xmlns="8d4186b9-ac47-408c-bc10-19817642aec4">
      <Terms xmlns="http://schemas.microsoft.com/office/infopath/2007/PartnerControls"/>
    </b252f7a24a5b428398326c6f59ad01f1>
    <RelevantFor xmlns="8d4186b9-ac47-408c-bc10-19817642aec4">15;#string;;#Sector overview|Sector overview|Sector overview|fa202d77-4efa-4729-b9b8-9d41417b5f80#5a57aa7a-75ee-4abd-a806-a2e0ebbfd8fc#95dbd006-e78a-4490-b074-56888d825586</RelevantFor>
    <Case xmlns="8d4186b9-ac47-408c-bc10-19817642aec4">
      <Url>https://edossier2.fsmanet.be/sites/administration/_layouts/15/eDossier.Core/CaseRedirect.aspx?Id=cdcef385-1174-4ec6-9d91-6e4057299520</Url>
      <Description>STATS-2015-004871</Description>
    </Case>
    <Date1 xmlns="8d4186b9-ac47-408c-bc10-19817642aec4">2015-10-28T23:00:00+00:00</Date1>
    <ncff1c19e96f4f66a1ef6e7dc3ac23a0 xmlns="8d4186b9-ac47-408c-bc10-19817642aec4">
      <Terms xmlns="http://schemas.microsoft.com/office/infopath/2007/PartnerControls"/>
    </ncff1c19e96f4f66a1ef6e7dc3ac23a0>
    <j57658f9111242c1ab0be9b95dacce65 xmlns="8d4186b9-ac47-408c-bc10-19817642aec4">
      <Terms xmlns="http://schemas.microsoft.com/office/infopath/2007/PartnerControls"/>
    </j57658f9111242c1ab0be9b95dacce65>
    <DossierNl xmlns="8d4186b9-ac47-408c-bc10-19817642aec4">Instellingen voor bedrijfspensioenvoorziening</DossierNl>
    <DossierOfficialNameNl xmlns="8d4186b9-ac47-408c-bc10-19817642aec4">Instellingen voor bedrijfspensioenvoorziening</DossierOfficialNameNl>
    <DossierOfficialNameFr xmlns="8d4186b9-ac47-408c-bc10-19817642aec4">Institutions de retraite professionnelle</DossierOfficialNameFr>
    <DossierFr xmlns="8d4186b9-ac47-408c-bc10-19817642aec4">Institutions de retraite professionnelle</DossierFr>
    <DossierOfficialName xmlns="8d4186b9-ac47-408c-bc10-19817642aec4">Institutions for occupational retirement provision</DossierOfficialName>
    <Dossier xmlns="8d4186b9-ac47-408c-bc10-19817642aec4">Institutions for occupational retirement provision</Dossi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6C09D7-8149-40C5-998D-15BBF2D51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186b9-ac47-408c-bc10-19817642ae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2FCF28-6E43-45FC-96E4-34757F58CBF2}">
  <ds:schemaRefs>
    <ds:schemaRef ds:uri="http://schemas.microsoft.com/office/2006/documentManagement/types"/>
    <ds:schemaRef ds:uri="http://purl.org/dc/elements/1.1/"/>
    <ds:schemaRef ds:uri="http://schemas.openxmlformats.org/package/2006/metadata/core-properties"/>
    <ds:schemaRef ds:uri="8d4186b9-ac47-408c-bc10-19817642aec4"/>
    <ds:schemaRef ds:uri="http://purl.org/dc/terms/"/>
    <ds:schemaRef ds:uri="http://schemas.microsoft.com/office/2006/metadata/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5D8B41ED-241F-4A6F-ABE2-CC419D9A10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FSMA New</Template>
  <TotalTime>10007</TotalTime>
  <Words>3153</Words>
  <Application>Microsoft Office PowerPoint</Application>
  <PresentationFormat>On-screen Show (4:3)</PresentationFormat>
  <Paragraphs>932</Paragraphs>
  <Slides>45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Gotham Rounded Bold</vt:lpstr>
      <vt:lpstr>Wingdings</vt:lpstr>
      <vt:lpstr>FSMA New</vt:lpstr>
      <vt:lpstr>PowerPoint Presentation</vt:lpstr>
      <vt:lpstr>Le secteur des institutions de retraite professionnelle - Exercice 2019 </vt:lpstr>
      <vt:lpstr>Executive summary</vt:lpstr>
      <vt:lpstr>Executive summary</vt:lpstr>
      <vt:lpstr>Le secteur des institutions de retraite professionnelle - Exercice 2019</vt:lpstr>
      <vt:lpstr>Secteur</vt:lpstr>
      <vt:lpstr>Secteur – total bilantaire</vt:lpstr>
      <vt:lpstr>Secteur – total bilantaire</vt:lpstr>
      <vt:lpstr>Top 10 selon le total bilantaire</vt:lpstr>
      <vt:lpstr>Top 50 selon le total bilantaire</vt:lpstr>
      <vt:lpstr>Secteur - affiliés</vt:lpstr>
      <vt:lpstr>Secteur - affiliés</vt:lpstr>
      <vt:lpstr>Secteur - affiliés</vt:lpstr>
      <vt:lpstr>Secteur - affiliés</vt:lpstr>
      <vt:lpstr>Secteur – type d’engagement de pension</vt:lpstr>
      <vt:lpstr>Secteur</vt:lpstr>
      <vt:lpstr>Secteur</vt:lpstr>
      <vt:lpstr>Secteur</vt:lpstr>
      <vt:lpstr>Secteur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Secteur</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Secteur</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Récapitulatif IRP</vt:lpstr>
      <vt:lpstr>IRP par rapport aux assurances groupe, aux assurances dirigeants d'entreprise et au troisième pilier*</vt:lpstr>
      <vt:lpstr>Lexique</vt:lpstr>
    </vt:vector>
  </TitlesOfParts>
  <Company>National Bank of Belgium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Vandendriessche Diederik</dc:creator>
  <cp:keywords/>
  <dc:description/>
  <cp:lastModifiedBy>Vandendriessche, Diederik</cp:lastModifiedBy>
  <cp:revision>663</cp:revision>
  <cp:lastPrinted>2015-10-29T10:59:22Z</cp:lastPrinted>
  <dcterms:created xsi:type="dcterms:W3CDTF">2011-10-05T15:12:53Z</dcterms:created>
  <dcterms:modified xsi:type="dcterms:W3CDTF">2020-11-19T14:00:49Z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1224568296</vt:i4>
  </property>
  <property fmtid="{D5CDD505-2E9C-101B-9397-08002B2CF9AE}" pid="3" name="_NewReviewCycle">
    <vt:lpwstr/>
  </property>
  <property fmtid="{D5CDD505-2E9C-101B-9397-08002B2CF9AE}" pid="4" name="_EmailSubject">
    <vt:lpwstr>Vraag tot publicatie op FSMA-website - 'De tweede pensioenpijler in beeld'</vt:lpwstr>
  </property>
  <property fmtid="{D5CDD505-2E9C-101B-9397-08002B2CF9AE}" pid="5" name="_AuthorEmail">
    <vt:lpwstr>Diederik.Vandendriessche@fsma.be</vt:lpwstr>
  </property>
  <property fmtid="{D5CDD505-2E9C-101B-9397-08002B2CF9AE}" pid="6" name="_AuthorEmailDisplayName">
    <vt:lpwstr>Vandendriessche, Diederik</vt:lpwstr>
  </property>
  <property fmtid="{D5CDD505-2E9C-101B-9397-08002B2CF9AE}" pid="7" name="_PreviousAdHocReviewCycleID">
    <vt:i4>622197898</vt:i4>
  </property>
  <property fmtid="{D5CDD505-2E9C-101B-9397-08002B2CF9AE}" pid="8" name="ContentTypeId">
    <vt:lpwstr>0x01010096B10D78A450B444BAE61FDEE383F84800ED16D919DA984EFDA9CE2E9A6546043B00EC984C9C24D3764BB474F58C29D9671B</vt:lpwstr>
  </property>
  <property fmtid="{D5CDD505-2E9C-101B-9397-08002B2CF9AE}" pid="9" name="FSMALanguage">
    <vt:lpwstr/>
  </property>
  <property fmtid="{D5CDD505-2E9C-101B-9397-08002B2CF9AE}" pid="10" name="FSMAKeywords">
    <vt:lpwstr/>
  </property>
  <property fmtid="{D5CDD505-2E9C-101B-9397-08002B2CF9AE}" pid="11" name="TaxCatchAll">
    <vt:lpwstr/>
  </property>
  <property fmtid="{D5CDD505-2E9C-101B-9397-08002B2CF9AE}" pid="12" name="FSMADocumentStatus">
    <vt:lpwstr/>
  </property>
  <property fmtid="{D5CDD505-2E9C-101B-9397-08002B2CF9AE}" pid="13" name="Importance">
    <vt:lpwstr/>
  </property>
  <property fmtid="{D5CDD505-2E9C-101B-9397-08002B2CF9AE}" pid="14" name="Dossier">
    <vt:lpwstr/>
  </property>
  <property fmtid="{D5CDD505-2E9C-101B-9397-08002B2CF9AE}" pid="15" name="DossierFr">
    <vt:lpwstr/>
  </property>
  <property fmtid="{D5CDD505-2E9C-101B-9397-08002B2CF9AE}" pid="16" name="DossierOfficialNameFr">
    <vt:lpwstr/>
  </property>
  <property fmtid="{D5CDD505-2E9C-101B-9397-08002B2CF9AE}" pid="17" name="DossierOfficialName">
    <vt:lpwstr/>
  </property>
  <property fmtid="{D5CDD505-2E9C-101B-9397-08002B2CF9AE}" pid="18" name="DossierNl">
    <vt:lpwstr/>
  </property>
  <property fmtid="{D5CDD505-2E9C-101B-9397-08002B2CF9AE}" pid="19" name="DossierOfficialNameNl">
    <vt:lpwstr/>
  </property>
  <property fmtid="{D5CDD505-2E9C-101B-9397-08002B2CF9AE}" pid="20" name="Order">
    <vt:r8>3400</vt:r8>
  </property>
  <property fmtid="{D5CDD505-2E9C-101B-9397-08002B2CF9AE}" pid="21" name="Cc">
    <vt:lpwstr/>
  </property>
  <property fmtid="{D5CDD505-2E9C-101B-9397-08002B2CF9AE}" pid="22" name="From1">
    <vt:lpwstr/>
  </property>
  <property fmtid="{D5CDD505-2E9C-101B-9397-08002B2CF9AE}" pid="23" name="DocumentSetDescription">
    <vt:lpwstr/>
  </property>
  <property fmtid="{D5CDD505-2E9C-101B-9397-08002B2CF9AE}" pid="24" name="xd_ProgID">
    <vt:lpwstr/>
  </property>
  <property fmtid="{D5CDD505-2E9C-101B-9397-08002B2CF9AE}" pid="25" name="TemplateUrl">
    <vt:lpwstr/>
  </property>
  <property fmtid="{D5CDD505-2E9C-101B-9397-08002B2CF9AE}" pid="26" name="To">
    <vt:lpwstr/>
  </property>
</Properties>
</file>