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docProps/custom.xml" ContentType="application/vnd.openxmlformats-officedocument.custom-properties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6" r:id="rId2"/>
    <p:sldId id="340" r:id="rId3"/>
    <p:sldId id="264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37" r:id="rId14"/>
    <p:sldId id="288" r:id="rId15"/>
    <p:sldId id="289" r:id="rId16"/>
    <p:sldId id="33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36" r:id="rId28"/>
    <p:sldId id="335" r:id="rId29"/>
    <p:sldId id="334" r:id="rId30"/>
    <p:sldId id="333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41" r:id="rId42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A00"/>
    <a:srgbClr val="C9DE00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 showGuides="1">
      <p:cViewPr varScale="1">
        <p:scale>
          <a:sx n="96" d="100"/>
          <a:sy n="96" d="100"/>
        </p:scale>
        <p:origin x="-330" y="-90"/>
      </p:cViewPr>
      <p:guideLst>
        <p:guide orient="horz" pos="2160"/>
        <p:guide orient="horz" pos="969"/>
        <p:guide orient="horz" pos="3918"/>
        <p:guide orient="horz" pos="677"/>
        <p:guide orient="horz" pos="289"/>
        <p:guide pos="2880"/>
        <p:guide pos="5488"/>
        <p:guide pos="272"/>
        <p:guide pos="725"/>
        <p:guide pos="49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title>
      <c:tx>
        <c:rich>
          <a:bodyPr/>
          <a:lstStyle/>
          <a:p>
            <a:pPr>
              <a:defRPr/>
            </a:pPr>
            <a:r>
              <a:rPr lang="en-US" sz="800" smtClean="0"/>
              <a:t>(en milliards</a:t>
            </a:r>
            <a:r>
              <a:rPr lang="en-US" sz="800" baseline="0" smtClean="0"/>
              <a:t> d'euros)</a:t>
            </a:r>
            <a:endParaRPr lang="en-US" sz="800"/>
          </a:p>
        </c:rich>
      </c:tx>
      <c:layout>
        <c:manualLayout>
          <c:xMode val="edge"/>
          <c:yMode val="edge"/>
          <c:x val="0.44797686250757407"/>
          <c:y val="0.12307693762266039"/>
        </c:manualLayout>
      </c:layout>
    </c:title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Grafieken!$V$3</c:f>
              <c:strCache>
                <c:ptCount val="1"/>
                <c:pt idx="0">
                  <c:v>Balanstotaal</c:v>
                </c:pt>
              </c:strCache>
            </c:strRef>
          </c:tx>
          <c:spPr>
            <a:solidFill>
              <a:srgbClr val="C9DE00"/>
            </a:solidFill>
          </c:spPr>
          <c:dLbls>
            <c:showVal val="1"/>
          </c:dLbls>
          <c:cat>
            <c:numRef>
              <c:f>Grafieken!$U$4:$U$10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Grafieken!$V$4:$V$10</c:f>
              <c:numCache>
                <c:formatCode>#,##0.00_ ;[Red]\-#,##0.00\ </c:formatCode>
                <c:ptCount val="7"/>
                <c:pt idx="0">
                  <c:v>11.676775305</c:v>
                </c:pt>
                <c:pt idx="1">
                  <c:v>13.399766503000061</c:v>
                </c:pt>
                <c:pt idx="2">
                  <c:v>14.320905329</c:v>
                </c:pt>
                <c:pt idx="3">
                  <c:v>14.860266981000002</c:v>
                </c:pt>
                <c:pt idx="4">
                  <c:v>12.456990802800052</c:v>
                </c:pt>
                <c:pt idx="5">
                  <c:v>14.227887408320001</c:v>
                </c:pt>
                <c:pt idx="6" formatCode="#,##0.00">
                  <c:v>15.946731879370002</c:v>
                </c:pt>
              </c:numCache>
            </c:numRef>
          </c:val>
        </c:ser>
        <c:gapWidth val="61"/>
        <c:shape val="box"/>
        <c:axId val="52758784"/>
        <c:axId val="65433600"/>
        <c:axId val="0"/>
      </c:bar3DChart>
      <c:catAx>
        <c:axId val="52758784"/>
        <c:scaling>
          <c:orientation val="minMax"/>
        </c:scaling>
        <c:axPos val="b"/>
        <c:numFmt formatCode="General" sourceLinked="1"/>
        <c:tickLblPos val="nextTo"/>
        <c:crossAx val="65433600"/>
        <c:crosses val="autoZero"/>
        <c:auto val="1"/>
        <c:lblAlgn val="ctr"/>
        <c:lblOffset val="100"/>
      </c:catAx>
      <c:valAx>
        <c:axId val="65433600"/>
        <c:scaling>
          <c:orientation val="minMax"/>
          <c:min val="8"/>
        </c:scaling>
        <c:axPos val="l"/>
        <c:numFmt formatCode="#,##0.00_ ;[Red]\-#,##0.00\ " sourceLinked="1"/>
        <c:tickLblPos val="nextTo"/>
        <c:crossAx val="52758784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Tabellen!$I$2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(Tabellen!$I$5,Tabellen!$I$7:$I$11)</c:f>
              <c:numCache>
                <c:formatCode>0.00%</c:formatCode>
                <c:ptCount val="6"/>
                <c:pt idx="0">
                  <c:v>0.23055126276193352</c:v>
                </c:pt>
                <c:pt idx="1">
                  <c:v>3.3746723142665865E-2</c:v>
                </c:pt>
                <c:pt idx="2">
                  <c:v>4.0970583353420471E-2</c:v>
                </c:pt>
                <c:pt idx="3">
                  <c:v>0.22154632735986227</c:v>
                </c:pt>
                <c:pt idx="4">
                  <c:v>0.28804296440628946</c:v>
                </c:pt>
                <c:pt idx="5">
                  <c:v>2.7987143095945341E-2</c:v>
                </c:pt>
              </c:numCache>
            </c:numRef>
          </c:val>
        </c:ser>
        <c:ser>
          <c:idx val="1"/>
          <c:order val="1"/>
          <c:tx>
            <c:strRef>
              <c:f>Tabellen!$J$2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(Tabellen!$J$5,Tabellen!$J$7:$J$11)</c:f>
              <c:numCache>
                <c:formatCode>0.00%</c:formatCode>
                <c:ptCount val="6"/>
                <c:pt idx="0">
                  <c:v>2.0168033067573456E-2</c:v>
                </c:pt>
                <c:pt idx="1">
                  <c:v>5.5739194366139243E-2</c:v>
                </c:pt>
                <c:pt idx="2">
                  <c:v>0.19561477923693954</c:v>
                </c:pt>
                <c:pt idx="3">
                  <c:v>0.1466005298842091</c:v>
                </c:pt>
                <c:pt idx="4">
                  <c:v>4.9917512083060885E-3</c:v>
                </c:pt>
                <c:pt idx="5">
                  <c:v>3.6626850701933808E-4</c:v>
                </c:pt>
              </c:numCache>
            </c:numRef>
          </c:val>
        </c:ser>
        <c:ser>
          <c:idx val="2"/>
          <c:order val="2"/>
          <c:tx>
            <c:strRef>
              <c:f>Tabellen!$K$2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(Tabellen!$K$5,Tabellen!$K$7:$K$11)</c:f>
              <c:numCache>
                <c:formatCode>0.00%</c:formatCode>
                <c:ptCount val="6"/>
                <c:pt idx="0">
                  <c:v>0.43895622711026799</c:v>
                </c:pt>
                <c:pt idx="1">
                  <c:v>0.8493814174958737</c:v>
                </c:pt>
                <c:pt idx="2">
                  <c:v>0.68309635146498171</c:v>
                </c:pt>
                <c:pt idx="3">
                  <c:v>0.5613927077111901</c:v>
                </c:pt>
                <c:pt idx="4">
                  <c:v>0.58836363824241777</c:v>
                </c:pt>
                <c:pt idx="5">
                  <c:v>0.87169330961813729</c:v>
                </c:pt>
              </c:numCache>
            </c:numRef>
          </c:val>
        </c:ser>
        <c:ser>
          <c:idx val="3"/>
          <c:order val="3"/>
          <c:tx>
            <c:strRef>
              <c:f>Tabellen!$L$2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(Tabellen!$L$5,Tabellen!$L$7:$L$11)</c:f>
              <c:numCache>
                <c:formatCode>0.00%</c:formatCode>
                <c:ptCount val="6"/>
                <c:pt idx="0">
                  <c:v>4.9286859825777081E-2</c:v>
                </c:pt>
                <c:pt idx="1">
                  <c:v>1.3318903210754877E-3</c:v>
                </c:pt>
                <c:pt idx="2">
                  <c:v>3.2468356114363116E-4</c:v>
                </c:pt>
                <c:pt idx="3">
                  <c:v>0</c:v>
                </c:pt>
                <c:pt idx="4">
                  <c:v>3.6170883540370432E-6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Tabellen!$M$2</c:f>
              <c:strCache>
                <c:ptCount val="1"/>
                <c:pt idx="0">
                  <c:v>Immobilier</c:v>
                </c:pt>
              </c:strCache>
            </c:strRef>
          </c:tx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(Tabellen!$M$5,Tabellen!$M$7:$M$11)</c:f>
              <c:numCache>
                <c:formatCode>0.00%</c:formatCode>
                <c:ptCount val="6"/>
                <c:pt idx="0">
                  <c:v>6.953652267827958E-3</c:v>
                </c:pt>
                <c:pt idx="1">
                  <c:v>1.1424020621471992E-2</c:v>
                </c:pt>
                <c:pt idx="2">
                  <c:v>5.1104946430792055E-3</c:v>
                </c:pt>
                <c:pt idx="3">
                  <c:v>0</c:v>
                </c:pt>
                <c:pt idx="4">
                  <c:v>6.758142561064333E-3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Tabellen!$N$2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(Tabellen!$N$5,Tabellen!$N$7:$N$11)</c:f>
              <c:numCache>
                <c:formatCode>0.00%</c:formatCode>
                <c:ptCount val="6"/>
                <c:pt idx="0">
                  <c:v>9.8753320789144242E-2</c:v>
                </c:pt>
                <c:pt idx="1">
                  <c:v>1.9640268231499596E-2</c:v>
                </c:pt>
                <c:pt idx="2">
                  <c:v>4.8209166167177374E-2</c:v>
                </c:pt>
                <c:pt idx="3">
                  <c:v>1.9170076576066397E-2</c:v>
                </c:pt>
                <c:pt idx="4">
                  <c:v>6.1667990373909319E-2</c:v>
                </c:pt>
                <c:pt idx="5">
                  <c:v>9.0256022591731211E-2</c:v>
                </c:pt>
              </c:numCache>
            </c:numRef>
          </c:val>
        </c:ser>
        <c:ser>
          <c:idx val="6"/>
          <c:order val="6"/>
          <c:tx>
            <c:strRef>
              <c:f>Tabellen!$O$2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1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(Tabellen!$O$5,Tabellen!$O$7:$O$11)</c:f>
              <c:numCache>
                <c:formatCode>0.00%</c:formatCode>
                <c:ptCount val="6"/>
                <c:pt idx="0">
                  <c:v>0.15533064417747572</c:v>
                </c:pt>
                <c:pt idx="1">
                  <c:v>2.8736485821274083E-2</c:v>
                </c:pt>
                <c:pt idx="2">
                  <c:v>2.6673941185220873E-2</c:v>
                </c:pt>
                <c:pt idx="3">
                  <c:v>5.1290358468672095E-2</c:v>
                </c:pt>
                <c:pt idx="4">
                  <c:v>5.0171896119658943E-2</c:v>
                </c:pt>
                <c:pt idx="5">
                  <c:v>9.6972561871668285E-3</c:v>
                </c:pt>
              </c:numCache>
            </c:numRef>
          </c:val>
        </c:ser>
        <c:gapWidth val="82"/>
        <c:shape val="box"/>
        <c:axId val="108434560"/>
        <c:axId val="110819584"/>
        <c:axId val="0"/>
      </c:bar3DChart>
      <c:catAx>
        <c:axId val="108434560"/>
        <c:scaling>
          <c:orientation val="minMax"/>
        </c:scaling>
        <c:axPos val="b"/>
        <c:tickLblPos val="nextTo"/>
        <c:crossAx val="110819584"/>
        <c:crosses val="autoZero"/>
        <c:auto val="1"/>
        <c:lblAlgn val="ctr"/>
        <c:lblOffset val="100"/>
      </c:catAx>
      <c:valAx>
        <c:axId val="110819584"/>
        <c:scaling>
          <c:orientation val="minMax"/>
        </c:scaling>
        <c:delete val="1"/>
        <c:axPos val="l"/>
        <c:numFmt formatCode="0.00%" sourceLinked="1"/>
        <c:tickLblPos val="none"/>
        <c:crossAx val="10843456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Grafieken!$Y$3</c:f>
              <c:strCache>
                <c:ptCount val="1"/>
                <c:pt idx="0">
                  <c:v>Aantal deelnemers</c:v>
                </c:pt>
              </c:strCache>
            </c:strRef>
          </c:tx>
          <c:spPr>
            <a:solidFill>
              <a:srgbClr val="C5DA00"/>
            </a:solidFill>
          </c:spPr>
          <c:dLbls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851.191</a:t>
                    </a:r>
                    <a:endParaRPr lang="en-US"/>
                  </a:p>
                </c:rich>
              </c:tx>
              <c:showVal val="1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857.875</a:t>
                    </a:r>
                    <a:endParaRPr lang="en-US"/>
                  </a:p>
                </c:rich>
              </c:tx>
              <c:showVal val="1"/>
            </c:dLbl>
            <c:showVal val="1"/>
          </c:dLbls>
          <c:cat>
            <c:numRef>
              <c:f>Grafieken!$X$4:$X$10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Grafieken!$Y$4:$Y$10</c:f>
              <c:numCache>
                <c:formatCode>#,##0_ ;[Red]\-#,##0\ </c:formatCode>
                <c:ptCount val="7"/>
                <c:pt idx="0">
                  <c:v>367897</c:v>
                </c:pt>
                <c:pt idx="1">
                  <c:v>374355</c:v>
                </c:pt>
                <c:pt idx="2">
                  <c:v>403080.1</c:v>
                </c:pt>
                <c:pt idx="3">
                  <c:v>620300</c:v>
                </c:pt>
                <c:pt idx="4" formatCode="#,##0">
                  <c:v>860548</c:v>
                </c:pt>
                <c:pt idx="5" formatCode="General">
                  <c:v>851191</c:v>
                </c:pt>
                <c:pt idx="6" formatCode="General">
                  <c:v>857982</c:v>
                </c:pt>
              </c:numCache>
            </c:numRef>
          </c:val>
        </c:ser>
        <c:gapWidth val="61"/>
        <c:shape val="box"/>
        <c:axId val="65483136"/>
        <c:axId val="65484672"/>
        <c:axId val="0"/>
      </c:bar3DChart>
      <c:catAx>
        <c:axId val="65483136"/>
        <c:scaling>
          <c:orientation val="minMax"/>
        </c:scaling>
        <c:axPos val="b"/>
        <c:numFmt formatCode="General" sourceLinked="1"/>
        <c:tickLblPos val="nextTo"/>
        <c:crossAx val="65484672"/>
        <c:crosses val="autoZero"/>
        <c:auto val="1"/>
        <c:lblAlgn val="ctr"/>
        <c:lblOffset val="100"/>
      </c:catAx>
      <c:valAx>
        <c:axId val="65484672"/>
        <c:scaling>
          <c:orientation val="minMax"/>
          <c:min val="0"/>
        </c:scaling>
        <c:axPos val="l"/>
        <c:numFmt formatCode="#,##0_ ;[Red]\-#,##0\ " sourceLinked="1"/>
        <c:tickLblPos val="nextTo"/>
        <c:crossAx val="65483136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40"/>
      <c:rotY val="8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4"/>
            <c:spPr>
              <a:solidFill>
                <a:srgbClr val="002244">
                  <a:lumMod val="25000"/>
                  <a:lumOff val="75000"/>
                </a:srgbClr>
              </a:solidFill>
            </c:spPr>
          </c:dPt>
          <c:dLbls>
            <c:dLbl>
              <c:idx val="3"/>
              <c:layout>
                <c:manualLayout>
                  <c:x val="-3.9730619011680693E-2"/>
                  <c:y val="-8.8622228557414164E-3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-6.8276656999797019E-3"/>
                  <c:y val="-1.3310889984970233E-2"/>
                </c:manualLayout>
              </c:layout>
              <c:dLblPos val="bestFit"/>
              <c:showVal val="1"/>
            </c:dLbl>
            <c:dLbl>
              <c:idx val="5"/>
              <c:layout>
                <c:manualLayout>
                  <c:x val="-4.5612748008841981E-3"/>
                  <c:y val="0"/>
                </c:manualLayout>
              </c:layout>
              <c:dLblPos val="bestFit"/>
              <c:showVal val="1"/>
            </c:dLbl>
            <c:dLblPos val="outEnd"/>
            <c:showVal val="1"/>
            <c:showLeaderLines val="1"/>
          </c:dLbls>
          <c:cat>
            <c:strRef>
              <c:f>Tabellen!$I$1:$O$1</c:f>
              <c:strCache>
                <c:ptCount val="7"/>
                <c:pt idx="0">
                  <c:v>Obligations</c:v>
                </c:pt>
                <c:pt idx="1">
                  <c:v>Actions</c:v>
                </c:pt>
                <c:pt idx="2">
                  <c:v>OPC</c:v>
                </c:pt>
                <c:pt idx="3">
                  <c:v>Prêts</c:v>
                </c:pt>
                <c:pt idx="4">
                  <c:v>Immobilier</c:v>
                </c:pt>
                <c:pt idx="5">
                  <c:v>Valeurs disponibles</c:v>
                </c:pt>
                <c:pt idx="6">
                  <c:v>Autres</c:v>
                </c:pt>
              </c:strCache>
            </c:strRef>
          </c:cat>
          <c:val>
            <c:numRef>
              <c:f>Tabellen!$I$3:$O$3</c:f>
              <c:numCache>
                <c:formatCode>0.00%</c:formatCode>
                <c:ptCount val="7"/>
                <c:pt idx="0">
                  <c:v>0.1029297948205075</c:v>
                </c:pt>
                <c:pt idx="1">
                  <c:v>7.9426228873423835E-2</c:v>
                </c:pt>
                <c:pt idx="2">
                  <c:v>0.71508274644313274</c:v>
                </c:pt>
                <c:pt idx="3">
                  <c:v>7.0873044414291831E-3</c:v>
                </c:pt>
                <c:pt idx="4">
                  <c:v>8.1580047311519046E-3</c:v>
                </c:pt>
                <c:pt idx="5">
                  <c:v>3.8304424537306578E-2</c:v>
                </c:pt>
                <c:pt idx="6">
                  <c:v>4.9011496088945374E-2</c:v>
                </c:pt>
              </c:numCache>
            </c:numRef>
          </c:val>
        </c:ser>
        <c:dLbls>
          <c:showVal val="1"/>
        </c:dLbls>
      </c:pie3D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1.8024205040019756E-2"/>
          <c:y val="3.9975526223581997E-2"/>
          <c:w val="0.96395158991995888"/>
          <c:h val="0.83099607522241115"/>
        </c:manualLayout>
      </c:layout>
      <c:pie3DChart>
        <c:varyColors val="1"/>
        <c:dLbls>
          <c:showVal val="1"/>
        </c:dLbls>
      </c:pie3DChart>
    </c:plotArea>
    <c:legend>
      <c:legendPos val="b"/>
      <c:layout/>
      <c:txPr>
        <a:bodyPr/>
        <a:lstStyle/>
        <a:p>
          <a:pPr>
            <a:defRPr sz="1200"/>
          </a:pPr>
          <a:endParaRPr lang="nl-BE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Grafieken!$Z$76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BBCC00"/>
              </a:solidFill>
            </c:spPr>
          </c:dPt>
          <c:dPt>
            <c:idx val="3"/>
            <c:spPr>
              <a:solidFill>
                <a:srgbClr val="DDDDDD"/>
              </a:solidFill>
            </c:spPr>
          </c:dPt>
          <c:dPt>
            <c:idx val="4"/>
            <c:spPr>
              <a:solidFill>
                <a:srgbClr val="00B0F0"/>
              </a:solidFill>
            </c:spPr>
          </c:dPt>
          <c:dLbls>
            <c:dLbl>
              <c:idx val="2"/>
              <c:layout>
                <c:manualLayout>
                  <c:x val="1.0796221322537125E-2"/>
                  <c:y val="0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1.259445875061501E-2"/>
                  <c:y val="1.8579284841366832E-3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2.4511537408541964E-2"/>
                  <c:y val="0"/>
                </c:manualLayout>
              </c:layout>
              <c:dLblPos val="bestFit"/>
              <c:showVal val="1"/>
            </c:dLbl>
            <c:dLblPos val="outEnd"/>
            <c:showVal val="1"/>
            <c:showLeaderLines val="1"/>
          </c:dLbls>
          <c:cat>
            <c:strRef>
              <c:f>Grafieken!$V$77:$V$81</c:f>
              <c:strCache>
                <c:ptCount val="5"/>
                <c:pt idx="0">
                  <c:v>Obligations</c:v>
                </c:pt>
                <c:pt idx="1">
                  <c:v>Actions</c:v>
                </c:pt>
                <c:pt idx="2">
                  <c:v>Valeurs disponibles</c:v>
                </c:pt>
                <c:pt idx="3">
                  <c:v>Immobilier</c:v>
                </c:pt>
                <c:pt idx="4">
                  <c:v>Autres</c:v>
                </c:pt>
              </c:strCache>
            </c:strRef>
          </c:cat>
          <c:val>
            <c:numRef>
              <c:f>Grafieken!$Z$84:$Z$88</c:f>
              <c:numCache>
                <c:formatCode>0.00%</c:formatCode>
                <c:ptCount val="5"/>
                <c:pt idx="0">
                  <c:v>0.48859999999999998</c:v>
                </c:pt>
                <c:pt idx="1">
                  <c:v>0.44080000000000003</c:v>
                </c:pt>
                <c:pt idx="2">
                  <c:v>4.2700000000000002E-2</c:v>
                </c:pt>
                <c:pt idx="3">
                  <c:v>2.1600000000000001E-2</c:v>
                </c:pt>
                <c:pt idx="4">
                  <c:v>6.4000000000000003E-3</c:v>
                </c:pt>
              </c:numCache>
            </c:numRef>
          </c:val>
        </c:ser>
        <c:dLbls>
          <c:showVal val="1"/>
        </c:dLbls>
      </c:pie3DChart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rotY val="20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Grafieken!$AA$44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4"/>
            <c:spPr>
              <a:solidFill>
                <a:srgbClr val="002244">
                  <a:lumMod val="25000"/>
                  <a:lumOff val="75000"/>
                </a:srgbClr>
              </a:solidFill>
            </c:spPr>
          </c:dPt>
          <c:dLbls>
            <c:dLbl>
              <c:idx val="2"/>
              <c:layout>
                <c:manualLayout>
                  <c:x val="0"/>
                  <c:y val="-4.6296660834062524E-2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-3.333333333333334E-2"/>
                  <c:y val="9.2592592592592188E-3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-4.1666666666666664E-2"/>
                  <c:y val="1.851851851851857E-2"/>
                </c:manualLayout>
              </c:layout>
              <c:dLblPos val="bestFit"/>
              <c:showVal val="1"/>
            </c:dLbl>
            <c:dLblPos val="outEnd"/>
            <c:showVal val="1"/>
          </c:dLbls>
          <c:cat>
            <c:strRef>
              <c:f>Grafieken!$X$45:$X$50</c:f>
              <c:strCache>
                <c:ptCount val="6"/>
                <c:pt idx="0">
                  <c:v>Obligations</c:v>
                </c:pt>
                <c:pt idx="1">
                  <c:v>Actions</c:v>
                </c:pt>
                <c:pt idx="2">
                  <c:v>Prêts</c:v>
                </c:pt>
                <c:pt idx="3">
                  <c:v>Immobilier</c:v>
                </c:pt>
                <c:pt idx="4">
                  <c:v>Valeurs disponibles</c:v>
                </c:pt>
                <c:pt idx="5">
                  <c:v>Autres</c:v>
                </c:pt>
              </c:strCache>
            </c:strRef>
          </c:cat>
          <c:val>
            <c:numRef>
              <c:f>Grafieken!$AA$45:$AA$50</c:f>
              <c:numCache>
                <c:formatCode>0.00%</c:formatCode>
                <c:ptCount val="6"/>
                <c:pt idx="0">
                  <c:v>0.45231209966778846</c:v>
                </c:pt>
                <c:pt idx="1">
                  <c:v>0.39462922160288844</c:v>
                </c:pt>
                <c:pt idx="2">
                  <c:v>7.0873044423378131E-3</c:v>
                </c:pt>
                <c:pt idx="3">
                  <c:v>3.8661551264634997E-2</c:v>
                </c:pt>
                <c:pt idx="4">
                  <c:v>5.3733998374902912E-2</c:v>
                </c:pt>
                <c:pt idx="5">
                  <c:v>5.3575824647448304E-2</c:v>
                </c:pt>
              </c:numCache>
            </c:numRef>
          </c:val>
        </c:ser>
      </c:pie3DChart>
    </c:plotArea>
    <c:legend>
      <c:legendPos val="b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rotX val="0"/>
      <c:rotY val="30"/>
      <c:perspective val="30"/>
    </c:view3D>
    <c:plotArea>
      <c:layout/>
      <c:bar3DChart>
        <c:barDir val="col"/>
        <c:grouping val="clustered"/>
        <c:ser>
          <c:idx val="1"/>
          <c:order val="0"/>
          <c:tx>
            <c:strRef>
              <c:f>Grafieken!$Y$125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Grafieken!$Y$127:$Y$132</c:f>
              <c:numCache>
                <c:formatCode>0.00%</c:formatCode>
                <c:ptCount val="6"/>
                <c:pt idx="0">
                  <c:v>3.125E-2</c:v>
                </c:pt>
                <c:pt idx="1">
                  <c:v>3.125E-2</c:v>
                </c:pt>
                <c:pt idx="2">
                  <c:v>1.3392857142857142E-2</c:v>
                </c:pt>
                <c:pt idx="3">
                  <c:v>0.47767857142857145</c:v>
                </c:pt>
                <c:pt idx="4">
                  <c:v>0.39732142857142855</c:v>
                </c:pt>
                <c:pt idx="5">
                  <c:v>4.9107142857142856E-2</c:v>
                </c:pt>
              </c:numCache>
            </c:numRef>
          </c:val>
        </c:ser>
        <c:ser>
          <c:idx val="0"/>
          <c:order val="1"/>
          <c:tx>
            <c:strRef>
              <c:f>Grafieken!$AA$125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Grafieken!$AA$127:$AA$132</c:f>
              <c:numCache>
                <c:formatCode>0.00%</c:formatCode>
                <c:ptCount val="6"/>
                <c:pt idx="0">
                  <c:v>0.13103340496137766</c:v>
                </c:pt>
                <c:pt idx="1">
                  <c:v>0.10794809794268692</c:v>
                </c:pt>
                <c:pt idx="2">
                  <c:v>8.6757561149554963E-2</c:v>
                </c:pt>
                <c:pt idx="3">
                  <c:v>0.50078003246741054</c:v>
                </c:pt>
                <c:pt idx="4">
                  <c:v>0.17246763601061152</c:v>
                </c:pt>
                <c:pt idx="5">
                  <c:v>1.013267468358436E-3</c:v>
                </c:pt>
              </c:numCache>
            </c:numRef>
          </c:val>
        </c:ser>
        <c:ser>
          <c:idx val="2"/>
          <c:order val="2"/>
          <c:tx>
            <c:strRef>
              <c:f>Grafieken!$AC$125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Grafieken!$AC$127:$AC$132</c:f>
              <c:numCache>
                <c:formatCode>0.00%</c:formatCode>
                <c:ptCount val="6"/>
                <c:pt idx="0">
                  <c:v>1.5733061343435814E-2</c:v>
                </c:pt>
                <c:pt idx="1">
                  <c:v>0.57031851959784352</c:v>
                </c:pt>
                <c:pt idx="2">
                  <c:v>3.6638204866676384E-2</c:v>
                </c:pt>
                <c:pt idx="3">
                  <c:v>0.27626519015008016</c:v>
                </c:pt>
                <c:pt idx="4">
                  <c:v>9.9772111321579482E-2</c:v>
                </c:pt>
                <c:pt idx="5">
                  <c:v>1.2729127203846714E-3</c:v>
                </c:pt>
              </c:numCache>
            </c:numRef>
          </c:val>
        </c:ser>
        <c:shape val="box"/>
        <c:axId val="41820160"/>
        <c:axId val="41821696"/>
        <c:axId val="0"/>
      </c:bar3DChart>
      <c:catAx>
        <c:axId val="41820160"/>
        <c:scaling>
          <c:orientation val="minMax"/>
        </c:scaling>
        <c:axPos val="b"/>
        <c:numFmt formatCode="General" sourceLinked="1"/>
        <c:tickLblPos val="nextTo"/>
        <c:crossAx val="41821696"/>
        <c:crosses val="autoZero"/>
        <c:auto val="1"/>
        <c:lblAlgn val="ctr"/>
        <c:lblOffset val="100"/>
      </c:catAx>
      <c:valAx>
        <c:axId val="41821696"/>
        <c:scaling>
          <c:orientation val="minMax"/>
        </c:scaling>
        <c:axPos val="l"/>
        <c:majorGridlines/>
        <c:numFmt formatCode="0.00%" sourceLinked="1"/>
        <c:tickLblPos val="nextTo"/>
        <c:crossAx val="4182016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style val="15"/>
  <c:chart>
    <c:autoTitleDeleted val="1"/>
    <c:view3D>
      <c:rotX val="0"/>
      <c:rotY val="30"/>
      <c:perspective val="30"/>
    </c:view3D>
    <c:plotArea>
      <c:layout>
        <c:manualLayout>
          <c:layoutTarget val="inner"/>
          <c:xMode val="edge"/>
          <c:yMode val="edge"/>
          <c:x val="9.5707689399033638E-2"/>
          <c:y val="3.2349228221953831E-2"/>
          <c:w val="0.87465293817256173"/>
          <c:h val="0.65075184298518807"/>
        </c:manualLayout>
      </c:layout>
      <c:bar3DChart>
        <c:barDir val="col"/>
        <c:grouping val="clustered"/>
        <c:ser>
          <c:idx val="0"/>
          <c:order val="0"/>
          <c:tx>
            <c:strRef>
              <c:f>Tabellen!$E$2</c:f>
              <c:strCache>
                <c:ptCount val="1"/>
                <c:pt idx="0">
                  <c:v>Taux de couverture PCT + marge</c:v>
                </c:pt>
              </c:strCache>
            </c:strRef>
          </c:tx>
          <c:spPr>
            <a:solidFill>
              <a:srgbClr val="002244"/>
            </a:solidFill>
            <a:ln>
              <a:noFill/>
            </a:ln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(Tabellen!$E$5,Tabellen!$E$7:$E$11)</c:f>
              <c:numCache>
                <c:formatCode>0.00%</c:formatCode>
                <c:ptCount val="6"/>
                <c:pt idx="0">
                  <c:v>1.4571070352447646</c:v>
                </c:pt>
                <c:pt idx="1">
                  <c:v>1.1910811078632357</c:v>
                </c:pt>
                <c:pt idx="2">
                  <c:v>1.7855099865097499</c:v>
                </c:pt>
                <c:pt idx="3">
                  <c:v>1.3333406737076483</c:v>
                </c:pt>
                <c:pt idx="4">
                  <c:v>1.840889167375219</c:v>
                </c:pt>
                <c:pt idx="5">
                  <c:v>1.2208978765352942</c:v>
                </c:pt>
              </c:numCache>
            </c:numRef>
          </c:val>
        </c:ser>
        <c:ser>
          <c:idx val="1"/>
          <c:order val="1"/>
          <c:tx>
            <c:strRef>
              <c:f>Tabellen!$F$2</c:f>
              <c:strCache>
                <c:ptCount val="1"/>
                <c:pt idx="0">
                  <c:v>Taux de couverture PLT + marge</c:v>
                </c:pt>
              </c:strCache>
            </c:strRef>
          </c:tx>
          <c:spPr>
            <a:solidFill>
              <a:srgbClr val="BBCC00"/>
            </a:solidFill>
            <a:ln>
              <a:noFill/>
            </a:ln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(Tabellen!$F$5,Tabellen!$F$7:$F$11)</c:f>
              <c:numCache>
                <c:formatCode>0.00%</c:formatCode>
                <c:ptCount val="6"/>
                <c:pt idx="0">
                  <c:v>1.0965547676601757</c:v>
                </c:pt>
                <c:pt idx="1">
                  <c:v>1.1467879214311421</c:v>
                </c:pt>
                <c:pt idx="2">
                  <c:v>1.1293273751306785</c:v>
                </c:pt>
                <c:pt idx="3">
                  <c:v>1.1544141642841879</c:v>
                </c:pt>
                <c:pt idx="4">
                  <c:v>1.6053308862843245</c:v>
                </c:pt>
                <c:pt idx="5">
                  <c:v>1.0919176590377617</c:v>
                </c:pt>
              </c:numCache>
            </c:numRef>
          </c:val>
        </c:ser>
        <c:shape val="box"/>
        <c:axId val="110567808"/>
        <c:axId val="124326272"/>
        <c:axId val="0"/>
      </c:bar3DChart>
      <c:catAx>
        <c:axId val="110567808"/>
        <c:scaling>
          <c:orientation val="minMax"/>
        </c:scaling>
        <c:axPos val="b"/>
        <c:numFmt formatCode="General" sourceLinked="1"/>
        <c:tickLblPos val="nextTo"/>
        <c:txPr>
          <a:bodyPr rot="2280000" vert="horz"/>
          <a:lstStyle/>
          <a:p>
            <a:pPr>
              <a:defRPr/>
            </a:pPr>
            <a:endParaRPr lang="nl-BE"/>
          </a:p>
        </c:txPr>
        <c:crossAx val="124326272"/>
        <c:crosses val="autoZero"/>
        <c:auto val="1"/>
        <c:lblAlgn val="ctr"/>
        <c:lblOffset val="100"/>
      </c:catAx>
      <c:valAx>
        <c:axId val="124326272"/>
        <c:scaling>
          <c:orientation val="minMax"/>
        </c:scaling>
        <c:axPos val="l"/>
        <c:majorGridlines/>
        <c:numFmt formatCode="0.00%" sourceLinked="1"/>
        <c:tickLblPos val="nextTo"/>
        <c:crossAx val="11056780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Tabellen!$I$1</c:f>
              <c:strCache>
                <c:ptCount val="1"/>
                <c:pt idx="0">
                  <c:v>Obligations</c:v>
                </c:pt>
              </c:strCache>
            </c:strRef>
          </c:tx>
          <c:cat>
            <c:strRef>
              <c:f>Tabellen!$A$3:$A$5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Tabellen!$I$3:$I$5</c:f>
              <c:numCache>
                <c:formatCode>0.00%</c:formatCode>
                <c:ptCount val="3"/>
                <c:pt idx="0">
                  <c:v>0.1029297948205075</c:v>
                </c:pt>
                <c:pt idx="1">
                  <c:v>0.23055126276193363</c:v>
                </c:pt>
                <c:pt idx="2">
                  <c:v>8.4038565160502662E-2</c:v>
                </c:pt>
              </c:numCache>
            </c:numRef>
          </c:val>
        </c:ser>
        <c:ser>
          <c:idx val="1"/>
          <c:order val="1"/>
          <c:tx>
            <c:strRef>
              <c:f>Tabellen!$J$1</c:f>
              <c:strCache>
                <c:ptCount val="1"/>
                <c:pt idx="0">
                  <c:v>Actions</c:v>
                </c:pt>
              </c:strCache>
            </c:strRef>
          </c:tx>
          <c:cat>
            <c:strRef>
              <c:f>Tabellen!$A$3:$A$5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Tabellen!$J$3:$J$5</c:f>
              <c:numCache>
                <c:formatCode>0.00%</c:formatCode>
                <c:ptCount val="3"/>
                <c:pt idx="0">
                  <c:v>7.9426228873423821E-2</c:v>
                </c:pt>
                <c:pt idx="1">
                  <c:v>2.0168033067573456E-2</c:v>
                </c:pt>
                <c:pt idx="2">
                  <c:v>8.819795203460587E-2</c:v>
                </c:pt>
              </c:numCache>
            </c:numRef>
          </c:val>
        </c:ser>
        <c:ser>
          <c:idx val="2"/>
          <c:order val="2"/>
          <c:tx>
            <c:strRef>
              <c:f>Tabellen!$K$1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rgbClr val="C9DE00"/>
            </a:solidFill>
          </c:spPr>
          <c:cat>
            <c:strRef>
              <c:f>Tabellen!$A$3:$A$5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Tabellen!$K$3:$K$5</c:f>
              <c:numCache>
                <c:formatCode>0.00%</c:formatCode>
                <c:ptCount val="3"/>
                <c:pt idx="0">
                  <c:v>0.71508274644313274</c:v>
                </c:pt>
                <c:pt idx="1">
                  <c:v>0.43895622711026844</c:v>
                </c:pt>
                <c:pt idx="2">
                  <c:v>0.7559565083272155</c:v>
                </c:pt>
              </c:numCache>
            </c:numRef>
          </c:val>
        </c:ser>
        <c:ser>
          <c:idx val="3"/>
          <c:order val="3"/>
          <c:tx>
            <c:strRef>
              <c:f>Tabellen!$L$1</c:f>
              <c:strCache>
                <c:ptCount val="1"/>
                <c:pt idx="0">
                  <c:v>Prêts</c:v>
                </c:pt>
              </c:strCache>
            </c:strRef>
          </c:tx>
          <c:cat>
            <c:strRef>
              <c:f>Tabellen!$A$3:$A$5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Tabellen!$L$3:$L$5</c:f>
              <c:numCache>
                <c:formatCode>0.00%</c:formatCode>
                <c:ptCount val="3"/>
                <c:pt idx="0">
                  <c:v>7.0873044414291823E-3</c:v>
                </c:pt>
                <c:pt idx="1">
                  <c:v>4.9286859825777081E-2</c:v>
                </c:pt>
                <c:pt idx="2">
                  <c:v>8.4069479827960617E-4</c:v>
                </c:pt>
              </c:numCache>
            </c:numRef>
          </c:val>
        </c:ser>
        <c:ser>
          <c:idx val="4"/>
          <c:order val="4"/>
          <c:tx>
            <c:strRef>
              <c:f>Tabellen!$M$1</c:f>
              <c:strCache>
                <c:ptCount val="1"/>
                <c:pt idx="0">
                  <c:v>Immobilier</c:v>
                </c:pt>
              </c:strCache>
            </c:strRef>
          </c:tx>
          <c:cat>
            <c:strRef>
              <c:f>Tabellen!$A$3:$A$5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Tabellen!$M$3:$M$5</c:f>
              <c:numCache>
                <c:formatCode>0.00%</c:formatCode>
                <c:ptCount val="3"/>
                <c:pt idx="0">
                  <c:v>8.1580047311519046E-3</c:v>
                </c:pt>
                <c:pt idx="1">
                  <c:v>6.953652267827958E-3</c:v>
                </c:pt>
                <c:pt idx="2">
                  <c:v>8.3362795883780202E-3</c:v>
                </c:pt>
              </c:numCache>
            </c:numRef>
          </c:val>
        </c:ser>
        <c:ser>
          <c:idx val="5"/>
          <c:order val="5"/>
          <c:tx>
            <c:strRef>
              <c:f>Tabellen!$N$1</c:f>
              <c:strCache>
                <c:ptCount val="1"/>
                <c:pt idx="0">
                  <c:v>Valeurs disponibles</c:v>
                </c:pt>
              </c:strCache>
            </c:strRef>
          </c:tx>
          <c:cat>
            <c:strRef>
              <c:f>Tabellen!$A$3:$A$5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Tabellen!$N$3:$N$5</c:f>
              <c:numCache>
                <c:formatCode>0.00%</c:formatCode>
                <c:ptCount val="3"/>
                <c:pt idx="0">
                  <c:v>3.8304424537306585E-2</c:v>
                </c:pt>
                <c:pt idx="1">
                  <c:v>9.8753320789144353E-2</c:v>
                </c:pt>
                <c:pt idx="2">
                  <c:v>2.9356447365382867E-2</c:v>
                </c:pt>
              </c:numCache>
            </c:numRef>
          </c:val>
        </c:ser>
        <c:ser>
          <c:idx val="6"/>
          <c:order val="6"/>
          <c:tx>
            <c:strRef>
              <c:f>Tabellen!$O$1</c:f>
              <c:strCache>
                <c:ptCount val="1"/>
                <c:pt idx="0">
                  <c:v>Autres</c:v>
                </c:pt>
              </c:strCache>
            </c:strRef>
          </c:tx>
          <c:cat>
            <c:strRef>
              <c:f>Tabellen!$A$3:$A$5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Tabellen!$O$3:$O$5</c:f>
              <c:numCache>
                <c:formatCode>0.00%</c:formatCode>
                <c:ptCount val="3"/>
                <c:pt idx="0">
                  <c:v>4.9011496088945346E-2</c:v>
                </c:pt>
                <c:pt idx="1">
                  <c:v>0.15533064417747594</c:v>
                </c:pt>
                <c:pt idx="2">
                  <c:v>3.3273552652043743E-2</c:v>
                </c:pt>
              </c:numCache>
            </c:numRef>
          </c:val>
        </c:ser>
        <c:shape val="box"/>
        <c:axId val="66241280"/>
        <c:axId val="66242816"/>
        <c:axId val="0"/>
      </c:bar3DChart>
      <c:catAx>
        <c:axId val="66241280"/>
        <c:scaling>
          <c:orientation val="minMax"/>
        </c:scaling>
        <c:axPos val="b"/>
        <c:tickLblPos val="nextTo"/>
        <c:crossAx val="66242816"/>
        <c:crosses val="autoZero"/>
        <c:auto val="1"/>
        <c:lblAlgn val="ctr"/>
        <c:lblOffset val="100"/>
      </c:catAx>
      <c:valAx>
        <c:axId val="66242816"/>
        <c:scaling>
          <c:orientation val="minMax"/>
        </c:scaling>
        <c:delete val="1"/>
        <c:axPos val="l"/>
        <c:numFmt formatCode="0.00%" sourceLinked="1"/>
        <c:tickLblPos val="none"/>
        <c:crossAx val="6624128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86FCF-EDB4-4BD6-A01A-AEEAEBD0A732}" type="datetimeFigureOut">
              <a:rPr lang="nl-BE" smtClean="0"/>
              <a:pPr/>
              <a:t>14/03/2012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1ED6E-4AB3-48AA-BD12-6BCACCEB99F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FA9E-B9E1-48A3-9FA2-8D7576A5357F}" type="datetimeFigureOut">
              <a:rPr lang="nl-BE" smtClean="0"/>
              <a:pPr/>
              <a:t>14/03/2012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EE4A-0F1D-497E-983F-5B61215D8C2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39" y="728640"/>
            <a:ext cx="7561263" cy="2520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9" y="3429000"/>
            <a:ext cx="7561263" cy="2209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898797"/>
            <a:ext cx="7561263" cy="136207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939" y="3429003"/>
            <a:ext cx="7561263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0" name="Afbeelding 19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538289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25" y="1538288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538290"/>
            <a:ext cx="3599813" cy="45052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1" y="2078820"/>
            <a:ext cx="3960176" cy="369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073" y="1535116"/>
            <a:ext cx="3574729" cy="453695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24" y="2078820"/>
            <a:ext cx="3934777" cy="369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56" y="1538288"/>
            <a:ext cx="5220344" cy="4231024"/>
          </a:xfrm>
        </p:spPr>
        <p:txBody>
          <a:bodyPr/>
          <a:lstStyle>
            <a:lvl1pPr marL="360000" marR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60000" marR="0" lvl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3" y="188700"/>
            <a:ext cx="7920037" cy="990000"/>
          </a:xfrm>
        </p:spPr>
        <p:txBody>
          <a:bodyPr anchor="b"/>
          <a:lstStyle>
            <a:lvl1pPr algn="l">
              <a:lnSpc>
                <a:spcPts val="32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163" y="1538288"/>
            <a:ext cx="2339645" cy="4231024"/>
          </a:xfrm>
        </p:spPr>
        <p:txBody>
          <a:bodyPr/>
          <a:lstStyle>
            <a:lvl1pPr marL="0" indent="0">
              <a:lnSpc>
                <a:spcPts val="2000"/>
              </a:lnSpc>
              <a:spcAft>
                <a:spcPts val="12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4" y="368592"/>
            <a:ext cx="7920038" cy="360048"/>
          </a:xfrm>
        </p:spPr>
        <p:txBody>
          <a:bodyPr anchor="b" anchorCtr="0"/>
          <a:lstStyle>
            <a:lvl1pPr algn="l">
              <a:lnSpc>
                <a:spcPts val="22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163" y="818652"/>
            <a:ext cx="7920038" cy="49506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824" y="818652"/>
            <a:ext cx="323176" cy="4951274"/>
          </a:xfrm>
        </p:spPr>
        <p:txBody>
          <a:bodyPr vert="vert270"/>
          <a:lstStyle>
            <a:lvl1pPr marL="0" indent="0" algn="l">
              <a:lnSpc>
                <a:spcPts val="1540"/>
              </a:lnSpc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81" y="728640"/>
            <a:ext cx="810108" cy="4860648"/>
          </a:xfrm>
        </p:spPr>
        <p:txBody>
          <a:bodyPr vert="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728640"/>
            <a:ext cx="7020585" cy="48606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8" name="Afbeelding 17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9175"/>
            <a:ext cx="9144000" cy="2279649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38290"/>
            <a:ext cx="8255001" cy="2070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370" y="6219824"/>
            <a:ext cx="63021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582" y="6219824"/>
            <a:ext cx="6660886" cy="63817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1000" b="0" cap="none" spc="100" baseline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ts val="308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52000" algn="l" defTabSz="914400" rtl="0" eaLnBrk="1" latinLnBrk="0" hangingPunct="1">
        <a:lnSpc>
          <a:spcPts val="26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5200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0" hangingPunct="1">
        <a:lnSpc>
          <a:spcPts val="198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180000" algn="l" defTabSz="914400" rtl="0" eaLnBrk="1" latinLnBrk="0" hangingPunct="1">
        <a:lnSpc>
          <a:spcPts val="15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nl-BE" sz="2400" smtClean="0"/>
              <a:t>Le secteur des institutions de retraite professionnelle</a:t>
            </a:r>
            <a:endParaRPr lang="nl-NL" sz="24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>
          <a:xfrm>
            <a:off x="2627784" y="5733256"/>
            <a:ext cx="6120816" cy="630084"/>
          </a:xfrm>
        </p:spPr>
        <p:txBody>
          <a:bodyPr/>
          <a:lstStyle/>
          <a:p>
            <a:r>
              <a:rPr lang="nl-BE" smtClean="0"/>
              <a:t>Reporting sur l'exercice 2010</a:t>
            </a:r>
          </a:p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2132856"/>
          <a:ext cx="8352929" cy="237626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  <a:gridCol w="1584176"/>
                <a:gridCol w="1368152"/>
                <a:gridCol w="1512168"/>
                <a:gridCol w="1296145"/>
              </a:tblGrid>
              <a:tr h="473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Nombre d'affiliés par IRP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Nombre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d'institutions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% </a:t>
                      </a:r>
                      <a:endParaRPr lang="nl-BE" sz="1400" b="1" u="none" strike="noStrike" kern="1200" smtClean="0"/>
                    </a:p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institutions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Nombre d'affliés actifs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% </a:t>
                      </a:r>
                      <a:endParaRPr lang="nl-BE" sz="1400" b="1" u="none" strike="noStrike" kern="1200" smtClean="0"/>
                    </a:p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affiliés actifs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Plus de 5.000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17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7,52%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664.385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77,45%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Entre </a:t>
                      </a:r>
                      <a:r>
                        <a:rPr lang="nl-BE" sz="1400" u="none" strike="noStrike" kern="1200"/>
                        <a:t>1.000 </a:t>
                      </a:r>
                      <a:r>
                        <a:rPr lang="nl-BE" sz="1400" u="none" strike="noStrike" kern="1200" smtClean="0"/>
                        <a:t>et </a:t>
                      </a:r>
                      <a:r>
                        <a:rPr lang="nl-BE" sz="1400" u="none" strike="noStrike" kern="1200"/>
                        <a:t>5.000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63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27,88%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147.604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17,21%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Entre </a:t>
                      </a:r>
                      <a:r>
                        <a:rPr lang="nl-BE" sz="1400" u="none" strike="noStrike" kern="1200"/>
                        <a:t>500 </a:t>
                      </a:r>
                      <a:r>
                        <a:rPr lang="nl-BE" sz="1400" u="none" strike="noStrike" kern="1200" smtClean="0"/>
                        <a:t>et </a:t>
                      </a:r>
                      <a:r>
                        <a:rPr lang="nl-BE" sz="1400" u="none" strike="noStrike" kern="1200"/>
                        <a:t>1.000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39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17,26%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28.377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3,31%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Entre </a:t>
                      </a:r>
                      <a:r>
                        <a:rPr lang="nl-BE" sz="1400" u="none" strike="noStrike" kern="1200"/>
                        <a:t>100 </a:t>
                      </a:r>
                      <a:r>
                        <a:rPr lang="nl-BE" sz="1400" u="none" strike="noStrike" kern="1200" smtClean="0"/>
                        <a:t>et </a:t>
                      </a:r>
                      <a:r>
                        <a:rPr lang="nl-BE" sz="1400" u="none" strike="noStrike" kern="1200"/>
                        <a:t>500 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60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26,55%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16.307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1,90%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Entre </a:t>
                      </a:r>
                      <a:r>
                        <a:rPr lang="nl-BE" sz="1400" u="none" strike="noStrike" kern="1200"/>
                        <a:t>0 </a:t>
                      </a:r>
                      <a:r>
                        <a:rPr lang="nl-BE" sz="1400" u="none" strike="noStrike" kern="1200" smtClean="0"/>
                        <a:t>et </a:t>
                      </a:r>
                      <a:r>
                        <a:rPr lang="nl-BE" sz="1400" u="none" strike="noStrike" kern="1200"/>
                        <a:t>100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45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20,80%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1.202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0,14%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603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Total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224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857.875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7971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77,45 % des affiliés actifs sont concentrés dans 7,52 % des IRP et     20,8 % des IRP représentent à peine 0,14 % des affiliés actifs</a:t>
            </a:r>
            <a:endParaRPr lang="nl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du portefeuille</a:t>
            </a:r>
            <a:endParaRPr lang="nl-BE"/>
          </a:p>
        </p:txBody>
      </p:sp>
      <p:graphicFrame>
        <p:nvGraphicFramePr>
          <p:cNvPr id="11" name="Chart 10"/>
          <p:cNvGraphicFramePr/>
          <p:nvPr/>
        </p:nvGraphicFramePr>
        <p:xfrm>
          <a:off x="395536" y="1916832"/>
          <a:ext cx="8352928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OPC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916832"/>
          <a:ext cx="82809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95536" y="1844824"/>
          <a:ext cx="80648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smtClean="0"/>
              <a:t>Composition du portefeuille (actifs sous-jacents des OPC ventilés)</a:t>
            </a:r>
            <a:endParaRPr lang="nl-BE" sz="1600"/>
          </a:p>
        </p:txBody>
      </p:sp>
      <p:graphicFrame>
        <p:nvGraphicFramePr>
          <p:cNvPr id="9" name="Chart 8"/>
          <p:cNvGraphicFramePr/>
          <p:nvPr/>
        </p:nvGraphicFramePr>
        <p:xfrm>
          <a:off x="467544" y="1988840"/>
          <a:ext cx="813690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Total bilantaire : 7,32 Mrd €</a:t>
            </a:r>
          </a:p>
          <a:p>
            <a:pPr lvl="1"/>
            <a:r>
              <a:rPr lang="nl-BE" smtClean="0"/>
              <a:t>45,91 % du total bilantaire du secteur</a:t>
            </a:r>
          </a:p>
          <a:p>
            <a:r>
              <a:rPr lang="nl-BE" smtClean="0"/>
              <a:t>Provisions techniques : 5,50 Mrd €</a:t>
            </a:r>
          </a:p>
          <a:p>
            <a:pPr lvl="1"/>
            <a:r>
              <a:rPr lang="nl-BE" smtClean="0"/>
              <a:t>42,48 % des provisions techniques du secteur</a:t>
            </a:r>
          </a:p>
          <a:p>
            <a:r>
              <a:rPr lang="nl-BE" smtClean="0"/>
              <a:t>Nombre d'affiliés : 313.426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36,53 % </a:t>
            </a:r>
            <a:r>
              <a:rPr lang="nl-BE" smtClean="0">
                <a:solidFill>
                  <a:srgbClr val="000000"/>
                </a:solidFill>
              </a:rPr>
              <a:t>du nombre d'affiliés du secteur</a:t>
            </a:r>
          </a:p>
          <a:p>
            <a:r>
              <a:rPr lang="nl-BE" smtClean="0"/>
              <a:t>Taux de couverture PCT + marge : 162,39 %</a:t>
            </a:r>
          </a:p>
          <a:p>
            <a:r>
              <a:rPr lang="nl-BE" smtClean="0"/>
              <a:t>Taux de couverture PLT + marge : 129,83 %</a:t>
            </a:r>
          </a:p>
          <a:p>
            <a:r>
              <a:rPr lang="nl-BE" smtClean="0"/>
              <a:t>Rapport PLT/PCT : 125,46 %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10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14</a:t>
            </a:fld>
            <a:endParaRPr lang="nl-B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Total bilantaire : 11,31 Mrd €</a:t>
            </a:r>
          </a:p>
          <a:p>
            <a:pPr lvl="1"/>
            <a:r>
              <a:rPr lang="nl-BE" smtClean="0"/>
              <a:t>80,21 % du total bilantaire du secteur</a:t>
            </a:r>
          </a:p>
          <a:p>
            <a:r>
              <a:rPr lang="nl-BE" smtClean="0"/>
              <a:t>Provisions techniques : 10,25 Mrd €</a:t>
            </a:r>
          </a:p>
          <a:p>
            <a:pPr lvl="1"/>
            <a:r>
              <a:rPr lang="nl-BE" smtClean="0"/>
              <a:t>79,10 % des provisions techniques du secteur</a:t>
            </a:r>
          </a:p>
          <a:p>
            <a:r>
              <a:rPr lang="nl-BE" smtClean="0"/>
              <a:t>Nombre d'affiliés : 680.091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79,27 % </a:t>
            </a:r>
            <a:r>
              <a:rPr lang="nl-BE" smtClean="0">
                <a:solidFill>
                  <a:srgbClr val="000000"/>
                </a:solidFill>
              </a:rPr>
              <a:t>du nombre d'affiliés du secteur</a:t>
            </a:r>
          </a:p>
          <a:p>
            <a:r>
              <a:rPr lang="nl-BE" smtClean="0"/>
              <a:t>Taux de couverture PCT + marge : 145,15 % </a:t>
            </a:r>
          </a:p>
          <a:p>
            <a:r>
              <a:rPr lang="nl-BE" smtClean="0"/>
              <a:t>Taux de couverture PLT + marge : 121,86 %</a:t>
            </a:r>
          </a:p>
          <a:p>
            <a:r>
              <a:rPr lang="nl-BE" smtClean="0"/>
              <a:t>Rapport PLT/PCT : 119,44 %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50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15</a:t>
            </a:fld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16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2132856"/>
          <a:ext cx="7992885" cy="266429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90199"/>
                <a:gridCol w="1083781"/>
                <a:gridCol w="1083781"/>
                <a:gridCol w="1083781"/>
                <a:gridCol w="1083781"/>
                <a:gridCol w="1083781"/>
                <a:gridCol w="1083781"/>
              </a:tblGrid>
              <a:tr h="380614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 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 smtClean="0"/>
                        <a:t>Provisions techniques*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 smtClean="0"/>
                        <a:t>Nombre d'affiliés**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380614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2008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2009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2010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2008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2009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2010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DB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83,07%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80,09%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76,89%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34,84%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31,69%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DC avec tarif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12,14%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12,58%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12,44%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28,24%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Cash Balance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2,22%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3,23%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25,52%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26,78%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28,07%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DC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2,56%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4,04%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7,44%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11,21%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Total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type d'engagements de pension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*  Provisions techniques "</a:t>
            </a:r>
            <a:r>
              <a:rPr lang="fr-FR" sz="1200" smtClean="0"/>
              <a:t>retraite et décès après la retraite</a:t>
            </a:r>
            <a:r>
              <a:rPr lang="nl-BE" sz="1200" smtClean="0"/>
              <a:t>"</a:t>
            </a:r>
          </a:p>
          <a:p>
            <a:r>
              <a:rPr lang="nl-BE" sz="1200" smtClean="0"/>
              <a:t>** Certains affiliés appartiennent à plusieurs régimes (éventuellement de types différents)</a:t>
            </a:r>
            <a:endParaRPr lang="nl-BE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l'organisateur</a:t>
            </a:r>
          </a:p>
          <a:p>
            <a:pPr lvl="1"/>
            <a:r>
              <a:rPr lang="nl-BE" smtClean="0"/>
              <a:t>Premier pilier</a:t>
            </a:r>
          </a:p>
          <a:p>
            <a:pPr lvl="1"/>
            <a:r>
              <a:rPr lang="nl-BE" smtClean="0"/>
              <a:t>Deuxième pilier</a:t>
            </a:r>
          </a:p>
          <a:p>
            <a:pPr lvl="2"/>
            <a:r>
              <a:rPr lang="nl-BE" smtClean="0"/>
              <a:t>Fonds sectoriels</a:t>
            </a:r>
          </a:p>
          <a:p>
            <a:pPr lvl="2"/>
            <a:r>
              <a:rPr lang="nl-BE" smtClean="0"/>
              <a:t>Fonds multi-employeurs</a:t>
            </a:r>
          </a:p>
          <a:p>
            <a:pPr lvl="2"/>
            <a:r>
              <a:rPr lang="nl-BE" smtClean="0"/>
              <a:t>Fonds mono-employeur</a:t>
            </a:r>
          </a:p>
          <a:p>
            <a:pPr lvl="2"/>
            <a:r>
              <a:rPr lang="nl-BE" smtClean="0"/>
              <a:t>Indépendants</a:t>
            </a:r>
          </a:p>
          <a:p>
            <a:pPr lvl="2"/>
            <a:r>
              <a:rPr lang="nl-BE" smtClean="0"/>
              <a:t>Liquidation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17</a:t>
            </a:fld>
            <a:endParaRPr lang="nl-B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7</a:t>
            </a:r>
          </a:p>
          <a:p>
            <a:r>
              <a:rPr lang="nl-BE" smtClean="0"/>
              <a:t>Total bilantaire : 2,09 Mrd €</a:t>
            </a:r>
          </a:p>
          <a:p>
            <a:r>
              <a:rPr lang="nl-BE" smtClean="0"/>
              <a:t>Provisions techniques : 1,85 Mrd €</a:t>
            </a:r>
          </a:p>
          <a:p>
            <a:r>
              <a:rPr lang="nl-BE" smtClean="0"/>
              <a:t>Nombre d'affiliés : 13.497 </a:t>
            </a:r>
          </a:p>
          <a:p>
            <a:r>
              <a:rPr lang="nl-BE" smtClean="0"/>
              <a:t>Taux de couverture PLT + marge : 109,66 %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Premier pilier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18</a:t>
            </a:fld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219 </a:t>
            </a:r>
          </a:p>
          <a:p>
            <a:r>
              <a:rPr lang="nl-BE" smtClean="0"/>
              <a:t>Total bilantaire : 13,86 Mrd €</a:t>
            </a:r>
          </a:p>
          <a:p>
            <a:r>
              <a:rPr lang="nl-BE" smtClean="0"/>
              <a:t>Provisions techniques : 11,11 Mrd €</a:t>
            </a:r>
          </a:p>
          <a:p>
            <a:r>
              <a:rPr lang="nl-BE" smtClean="0"/>
              <a:t>Nombre d'affiliés : 844.378 </a:t>
            </a:r>
          </a:p>
          <a:p>
            <a:r>
              <a:rPr lang="nl-BE" smtClean="0"/>
              <a:t>Taux de couverture PCT + marge : 142,52 %</a:t>
            </a:r>
          </a:p>
          <a:p>
            <a:r>
              <a:rPr lang="nl-BE" smtClean="0"/>
              <a:t>Taux de couverture PLT + marge : 121,89 %</a:t>
            </a:r>
          </a:p>
          <a:p>
            <a:r>
              <a:rPr lang="nl-BE" smtClean="0"/>
              <a:t>Rapport PLT/PCT : 117,35 %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(total)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19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Le secteur des institutions de retraite professionnelle - Exercice 2010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Executive summary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7 </a:t>
            </a:r>
          </a:p>
          <a:p>
            <a:r>
              <a:rPr lang="nl-BE" smtClean="0"/>
              <a:t>Total bilantaire : 1,72 Mrd €</a:t>
            </a:r>
          </a:p>
          <a:p>
            <a:r>
              <a:rPr lang="nl-BE" smtClean="0"/>
              <a:t>Provisions techniques : 1,48 Mrd €</a:t>
            </a:r>
          </a:p>
          <a:p>
            <a:r>
              <a:rPr lang="nl-BE" smtClean="0"/>
              <a:t>Nombre d'affiliés : 489.262 </a:t>
            </a:r>
          </a:p>
          <a:p>
            <a:r>
              <a:rPr lang="nl-BE" smtClean="0"/>
              <a:t>Taux de couverture PCT + marge : 119,11 %</a:t>
            </a:r>
          </a:p>
          <a:p>
            <a:r>
              <a:rPr lang="nl-BE" smtClean="0"/>
              <a:t>Taux de couverture PLT + marge : 114,68 %</a:t>
            </a:r>
          </a:p>
          <a:p>
            <a:r>
              <a:rPr lang="nl-BE" smtClean="0"/>
              <a:t>Rapport PLT/PCT : 103,86 %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fonds sectoriels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20</a:t>
            </a:fld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109 </a:t>
            </a:r>
          </a:p>
          <a:p>
            <a:r>
              <a:rPr lang="nl-BE" smtClean="0"/>
              <a:t>Total bilantaire : 7,99 Mrd €</a:t>
            </a:r>
          </a:p>
          <a:p>
            <a:r>
              <a:rPr lang="nl-BE" smtClean="0"/>
              <a:t>Provisions techniques : 6,79 Mrd €</a:t>
            </a:r>
          </a:p>
          <a:p>
            <a:r>
              <a:rPr lang="nl-BE" smtClean="0"/>
              <a:t>Nombre d'affiliés : 237.001 </a:t>
            </a:r>
          </a:p>
          <a:p>
            <a:r>
              <a:rPr lang="nl-BE" smtClean="0"/>
              <a:t>Taux de couverture PCT + marge : 133,11 %</a:t>
            </a:r>
          </a:p>
          <a:p>
            <a:r>
              <a:rPr lang="nl-BE" smtClean="0"/>
              <a:t>Taux de couverture PLT + marge : 115,44 %</a:t>
            </a:r>
          </a:p>
          <a:p>
            <a:r>
              <a:rPr lang="nl-BE" smtClean="0"/>
              <a:t>Rapport PLT/PCT : 115,70 %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72322" cy="990132"/>
          </a:xfrm>
        </p:spPr>
        <p:txBody>
          <a:bodyPr/>
          <a:lstStyle/>
          <a:p>
            <a:r>
              <a:rPr lang="nl-BE" smtClean="0"/>
              <a:t>Deuxième pilier : multi-employeurs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21</a:t>
            </a:fld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89 </a:t>
            </a:r>
          </a:p>
          <a:p>
            <a:r>
              <a:rPr lang="nl-BE" smtClean="0"/>
              <a:t>Total bilantaire : 2,75 Mrd €</a:t>
            </a:r>
          </a:p>
          <a:p>
            <a:r>
              <a:rPr lang="nl-BE" smtClean="0"/>
              <a:t>Provisions techniques : 1,66 Mrd €</a:t>
            </a:r>
          </a:p>
          <a:p>
            <a:r>
              <a:rPr lang="nl-BE" smtClean="0"/>
              <a:t>Nombre d'affiliés : 85.592 </a:t>
            </a:r>
          </a:p>
          <a:p>
            <a:r>
              <a:rPr lang="nl-BE" smtClean="0"/>
              <a:t>Taux de couverture PCT + marge : 184,09 %</a:t>
            </a:r>
          </a:p>
          <a:p>
            <a:r>
              <a:rPr lang="nl-BE" smtClean="0"/>
              <a:t>Taux de couverture PLT + marge : 160,53 %</a:t>
            </a:r>
          </a:p>
          <a:p>
            <a:r>
              <a:rPr lang="nl-BE" smtClean="0"/>
              <a:t>Rapport PLT/PCT : 115,14 %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00313" cy="990132"/>
          </a:xfrm>
        </p:spPr>
        <p:txBody>
          <a:bodyPr/>
          <a:lstStyle/>
          <a:p>
            <a:r>
              <a:rPr lang="nl-BE" smtClean="0"/>
              <a:t>Deuxième pilier : mono-employeur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22</a:t>
            </a:fld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3 </a:t>
            </a:r>
          </a:p>
          <a:p>
            <a:r>
              <a:rPr lang="nl-BE" smtClean="0"/>
              <a:t>Total bilantaire : 1,38 Mrd €</a:t>
            </a:r>
          </a:p>
          <a:p>
            <a:r>
              <a:rPr lang="nl-BE" smtClean="0"/>
              <a:t>Provisions techniques : 1,17 Mrd €</a:t>
            </a:r>
          </a:p>
          <a:p>
            <a:r>
              <a:rPr lang="nl-BE" smtClean="0"/>
              <a:t>Nombre d'affiliés : 31.431 </a:t>
            </a:r>
          </a:p>
          <a:p>
            <a:r>
              <a:rPr lang="nl-BE" smtClean="0"/>
              <a:t>Taux de couverture PCT + marge : 178,55 %</a:t>
            </a:r>
          </a:p>
          <a:p>
            <a:r>
              <a:rPr lang="nl-BE" smtClean="0"/>
              <a:t>Taux de couverture PLT + marge : 112,93 %</a:t>
            </a:r>
          </a:p>
          <a:p>
            <a:r>
              <a:rPr lang="nl-BE" smtClean="0"/>
              <a:t>Rapport PLT/PCT : 161,81 %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indépendants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23</a:t>
            </a:fld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11 </a:t>
            </a:r>
          </a:p>
          <a:p>
            <a:r>
              <a:rPr lang="nl-BE" smtClean="0"/>
              <a:t>Total bilantaire : 16,16 Mio €</a:t>
            </a:r>
          </a:p>
          <a:p>
            <a:r>
              <a:rPr lang="nl-BE" smtClean="0"/>
              <a:t>Provisions techniques : 14,55 Mio €</a:t>
            </a:r>
          </a:p>
          <a:p>
            <a:r>
              <a:rPr lang="nl-BE" smtClean="0"/>
              <a:t>Nombre d'affiliés : 1.092 </a:t>
            </a:r>
          </a:p>
          <a:p>
            <a:r>
              <a:rPr lang="nl-BE" smtClean="0"/>
              <a:t>Taux de couverture PCT + marge : 122,09 %</a:t>
            </a:r>
          </a:p>
          <a:p>
            <a:r>
              <a:rPr lang="nl-BE" smtClean="0"/>
              <a:t>Taux de couverture PLT + marge : 109,19 %</a:t>
            </a:r>
          </a:p>
          <a:p>
            <a:r>
              <a:rPr lang="nl-BE" smtClean="0"/>
              <a:t>Rapport PLT/PCT : 111,81 %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liquidation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24</a:t>
            </a:fld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la nature de l'engagement de pension</a:t>
            </a:r>
          </a:p>
          <a:p>
            <a:endParaRPr lang="nl-BE" sz="2000" smtClean="0"/>
          </a:p>
          <a:p>
            <a:pPr lvl="1"/>
            <a:r>
              <a:rPr lang="nl-BE" smtClean="0"/>
              <a:t>IRP avec au moins un plan comportant l'une ou l'autre forme de promesse de rendement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DB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DC + tarif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Cash Balance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Mixte</a:t>
            </a:r>
            <a:r>
              <a:rPr lang="nl-BE" sz="1200" smtClean="0"/>
              <a:t> (éventuellement avec aussi un ou plusieurs plans DC)</a:t>
            </a:r>
            <a:endParaRPr lang="nl-BE" smtClean="0"/>
          </a:p>
          <a:p>
            <a:pPr lvl="1"/>
            <a:r>
              <a:rPr lang="nl-BE" smtClean="0"/>
              <a:t>IRP avec uniquement des plans DC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194 </a:t>
            </a:r>
          </a:p>
          <a:p>
            <a:r>
              <a:rPr lang="nl-BE" smtClean="0"/>
              <a:t>Total bilantaire : 15,46 Mrd €</a:t>
            </a:r>
          </a:p>
          <a:p>
            <a:r>
              <a:rPr lang="nl-BE" smtClean="0"/>
              <a:t>Provisions techniques : 12,48 Mrd €</a:t>
            </a:r>
          </a:p>
          <a:p>
            <a:r>
              <a:rPr lang="nl-BE" smtClean="0"/>
              <a:t>Nombre d'affiliés : 788.037 </a:t>
            </a:r>
          </a:p>
          <a:p>
            <a:r>
              <a:rPr lang="nl-BE" smtClean="0"/>
              <a:t>Taux de couverture PCT + marge : 144,84 %</a:t>
            </a:r>
          </a:p>
          <a:p>
            <a:r>
              <a:rPr lang="nl-BE" smtClean="0"/>
              <a:t>Taux de couverture PLT + marge : 120,89 %</a:t>
            </a:r>
          </a:p>
          <a:p>
            <a:r>
              <a:rPr lang="nl-BE" smtClean="0"/>
              <a:t>Rapport PLT/PCT : 120,26 %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332656"/>
            <a:ext cx="8136904" cy="843214"/>
          </a:xfrm>
        </p:spPr>
        <p:txBody>
          <a:bodyPr/>
          <a:lstStyle/>
          <a:p>
            <a:r>
              <a:rPr lang="nl-BE" sz="2800" smtClean="0"/>
              <a:t>IRP avec au moins un plan comportant l'une ou l'autre forme de promesse de rendement</a:t>
            </a:r>
            <a:endParaRPr lang="nl-BE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26</a:t>
            </a:fld>
            <a:endParaRPr lang="nl-B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121 </a:t>
            </a:r>
          </a:p>
          <a:p>
            <a:r>
              <a:rPr lang="nl-BE" smtClean="0"/>
              <a:t>Total bilantaire : 7,83 Mrd €</a:t>
            </a:r>
          </a:p>
          <a:p>
            <a:r>
              <a:rPr lang="nl-BE" smtClean="0"/>
              <a:t>Provisions techniques : 6,42 Mrd €</a:t>
            </a:r>
          </a:p>
          <a:p>
            <a:r>
              <a:rPr lang="nl-BE" smtClean="0"/>
              <a:t>Nombre d'affiliés : 198.776 </a:t>
            </a:r>
          </a:p>
          <a:p>
            <a:r>
              <a:rPr lang="nl-BE" smtClean="0"/>
              <a:t>Taux de couverture PCT + marge : 141,80 %</a:t>
            </a:r>
          </a:p>
          <a:p>
            <a:r>
              <a:rPr lang="nl-BE" smtClean="0"/>
              <a:t>Taux de couverture PLT + marge : 118,68 %</a:t>
            </a:r>
          </a:p>
          <a:p>
            <a:r>
              <a:rPr lang="nl-BE" smtClean="0"/>
              <a:t>Rapport PLT/PCT : 119,80 %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DB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27</a:t>
            </a:fld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6 </a:t>
            </a:r>
          </a:p>
          <a:p>
            <a:r>
              <a:rPr lang="nl-BE" smtClean="0"/>
              <a:t>Total bilantaire : 1,87 Mrd €</a:t>
            </a:r>
          </a:p>
          <a:p>
            <a:r>
              <a:rPr lang="nl-BE" smtClean="0"/>
              <a:t>Provisions techniques : 1,65 Mrd €</a:t>
            </a:r>
          </a:p>
          <a:p>
            <a:r>
              <a:rPr lang="nl-BE" smtClean="0"/>
              <a:t>Nombre d'affiliés : 251.609 </a:t>
            </a:r>
          </a:p>
          <a:p>
            <a:r>
              <a:rPr lang="nl-BE" smtClean="0"/>
              <a:t>Taux de couverture PCT + marge : 139,33 %</a:t>
            </a:r>
          </a:p>
          <a:p>
            <a:r>
              <a:rPr lang="nl-BE" smtClean="0"/>
              <a:t>Taux de couverture PLT + marge : 108,96 %</a:t>
            </a:r>
          </a:p>
          <a:p>
            <a:r>
              <a:rPr lang="nl-BE" smtClean="0"/>
              <a:t>Rapport PLT/PCT : 128,77 %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DC + tarif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28</a:t>
            </a:fld>
            <a:endParaRPr lang="nl-B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5 </a:t>
            </a:r>
          </a:p>
          <a:p>
            <a:r>
              <a:rPr lang="nl-BE" smtClean="0"/>
              <a:t>Total bilantaire : 252,03 Mio €</a:t>
            </a:r>
          </a:p>
          <a:p>
            <a:r>
              <a:rPr lang="nl-BE" smtClean="0"/>
              <a:t>Provisions techniques : 214,92 Mio €</a:t>
            </a:r>
          </a:p>
          <a:p>
            <a:r>
              <a:rPr lang="nl-BE" smtClean="0"/>
              <a:t>Nombre d'affiliés : 236.474 </a:t>
            </a:r>
          </a:p>
          <a:p>
            <a:r>
              <a:rPr lang="nl-BE" smtClean="0"/>
              <a:t>Taux de couverture PCT + marge : 118,46 %</a:t>
            </a:r>
          </a:p>
          <a:p>
            <a:r>
              <a:rPr lang="nl-BE" smtClean="0"/>
              <a:t>Taux de couverture PLT + marge : 116,75 %</a:t>
            </a:r>
          </a:p>
          <a:p>
            <a:r>
              <a:rPr lang="nl-BE" smtClean="0"/>
              <a:t>Rapport PLT/PCT : 101,47 %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Cash Balance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29</a:t>
            </a:fld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nl-BE" sz="2400" smtClean="0"/>
              <a:t>Le secteur des IRP reste un secteur très hétérogène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Le total bilantaire (15,9 Mrd €) atteint pour la première fois un niveau plus élevé qu'avant la crise de 2008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Les dernières années, le nombre d'affiliés se stabilise autour de 860.000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Les IRP investissent toujours principalement dans des OPC (OPC en actions et OPC en obligations)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La grande majorité des régimes sont des régimes présentant l'une ou l'autre forme de promesse de rendement </a:t>
            </a:r>
            <a:endParaRPr lang="nl-BE" smtClean="0"/>
          </a:p>
          <a:p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62 </a:t>
            </a:r>
          </a:p>
          <a:p>
            <a:r>
              <a:rPr lang="nl-BE" smtClean="0"/>
              <a:t>Total bilantaire : 5,50 Mrd €</a:t>
            </a:r>
          </a:p>
          <a:p>
            <a:r>
              <a:rPr lang="nl-BE" smtClean="0"/>
              <a:t>Provisions techniques : 4,19 Mrd €</a:t>
            </a:r>
          </a:p>
          <a:p>
            <a:r>
              <a:rPr lang="nl-BE" smtClean="0"/>
              <a:t>Nombre d'affiliés : 101.178 </a:t>
            </a:r>
          </a:p>
          <a:p>
            <a:r>
              <a:rPr lang="nl-BE" smtClean="0"/>
              <a:t>Taux de couverture PCT + marge : 153,48 %</a:t>
            </a:r>
          </a:p>
          <a:p>
            <a:r>
              <a:rPr lang="nl-BE" smtClean="0"/>
              <a:t>Taux de couverture PLT + marge : 129,28 %</a:t>
            </a:r>
          </a:p>
          <a:p>
            <a:r>
              <a:rPr lang="nl-BE" smtClean="0"/>
              <a:t>Rapport PLT/PCT : 119,00 %</a:t>
            </a:r>
          </a:p>
          <a:p>
            <a:endParaRPr lang="nl-BE" smtClean="0"/>
          </a:p>
          <a:p>
            <a:endParaRPr lang="nl-BE" smtClean="0"/>
          </a:p>
          <a:p>
            <a:pPr>
              <a:buNone/>
            </a:pPr>
            <a:r>
              <a:rPr lang="nl-BE" sz="1200" smtClean="0"/>
              <a:t>* Eventuellement avec aussi un ou plusieurs plans DC</a:t>
            </a:r>
            <a:endParaRPr lang="nl-BE" sz="1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596258" cy="990132"/>
          </a:xfrm>
        </p:spPr>
        <p:txBody>
          <a:bodyPr/>
          <a:lstStyle/>
          <a:p>
            <a:r>
              <a:rPr lang="nl-BE" sz="3200" smtClean="0"/>
              <a:t>IRP avec promesse de rendement : mixte*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30</a:t>
            </a:fld>
            <a:endParaRPr lang="nl-B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30 </a:t>
            </a:r>
          </a:p>
          <a:p>
            <a:r>
              <a:rPr lang="nl-BE" smtClean="0"/>
              <a:t>Total bilantaire : 482,87 Mio €</a:t>
            </a:r>
          </a:p>
          <a:p>
            <a:r>
              <a:rPr lang="nl-BE" smtClean="0"/>
              <a:t>Provisions techniques : 478,45 Mio €</a:t>
            </a:r>
          </a:p>
          <a:p>
            <a:r>
              <a:rPr lang="nl-BE" smtClean="0"/>
              <a:t>Nombre d'affiliés : 69.838 </a:t>
            </a:r>
          </a:p>
          <a:p>
            <a:r>
              <a:rPr lang="nl-BE" smtClean="0"/>
              <a:t>Taux de couverture PCT + marge : 100,63 %</a:t>
            </a:r>
          </a:p>
          <a:p>
            <a:r>
              <a:rPr lang="nl-BE" smtClean="0"/>
              <a:t>Taux de couverture PLT + marge : 100,62 %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583" y="476672"/>
            <a:ext cx="7859219" cy="699198"/>
          </a:xfrm>
        </p:spPr>
        <p:txBody>
          <a:bodyPr/>
          <a:lstStyle/>
          <a:p>
            <a:r>
              <a:rPr lang="nl-BE" sz="3200" smtClean="0"/>
              <a:t>IRP avec uniquement des plans DC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31</a:t>
            </a:fld>
            <a:endParaRPr lang="nl-B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l'exercice ou non d'activités transfrontalières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IRP avec uniquement des activités en Belgique</a:t>
            </a:r>
          </a:p>
          <a:p>
            <a:pPr lvl="1"/>
            <a:r>
              <a:rPr lang="nl-BE" smtClean="0"/>
              <a:t>IRP avec également des activités transfrontalières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7 </a:t>
            </a:r>
          </a:p>
          <a:p>
            <a:r>
              <a:rPr lang="nl-BE" smtClean="0"/>
              <a:t>Total bilantaire : 312,70 Mio €</a:t>
            </a:r>
          </a:p>
          <a:p>
            <a:r>
              <a:rPr lang="nl-BE" smtClean="0"/>
              <a:t>Provisions techniques : 277,64 Mio €</a:t>
            </a:r>
          </a:p>
          <a:p>
            <a:r>
              <a:rPr lang="nl-BE" smtClean="0"/>
              <a:t>Nombre d'affiliés : 8.168 </a:t>
            </a:r>
          </a:p>
          <a:p>
            <a:r>
              <a:rPr lang="nl-BE" smtClean="0"/>
              <a:t>Taux de couverture PCT + marge : 126,29 %</a:t>
            </a:r>
          </a:p>
          <a:p>
            <a:r>
              <a:rPr lang="nl-BE" smtClean="0"/>
              <a:t>Taux de couverture PLT + marge : 109,91 %</a:t>
            </a:r>
          </a:p>
          <a:p>
            <a:r>
              <a:rPr lang="nl-BE" smtClean="0"/>
              <a:t>Rapport PLT/PCT : 119,47 %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IRP avec également des activités transfrontalières 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33</a:t>
            </a:fld>
            <a:endParaRPr lang="nl-B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Rapport entre nombre d'IRP - total bilantaire - nombre d'affiliés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34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539552" y="1700808"/>
          <a:ext cx="806489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taux de couverture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35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395536" y="1484784"/>
          <a:ext cx="8208912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Evaluation prudente des PLT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36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1844824"/>
          <a:ext cx="8064895" cy="3240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05107"/>
                <a:gridCol w="857872"/>
                <a:gridCol w="1300214"/>
                <a:gridCol w="1192979"/>
                <a:gridCol w="1192979"/>
                <a:gridCol w="857872"/>
                <a:gridCol w="857872"/>
              </a:tblGrid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 smtClean="0"/>
                        <a:t>Rapport PLT/PCT 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 smtClean="0"/>
                        <a:t>Pourcentage des IRP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 smtClean="0"/>
                        <a:t>Pourcentage du total bilantaire 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2008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2009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2010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2008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2009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2010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&gt;150%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9,04%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&gt;125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150%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9,76%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15,50%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10,98%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&gt;120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125%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7,65%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20,13%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&gt;115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&lt;=120%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4,25%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&gt;110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115%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10,87%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&gt;105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110%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18,58%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25,92%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20,94%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&gt;100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105%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100%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24,88%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11,82%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composition du portefeuille (1)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37</a:t>
            </a:fld>
            <a:endParaRPr lang="nl-BE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467544" y="1484784"/>
          <a:ext cx="8280920" cy="4248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composition du portefeuille (2)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38</a:t>
            </a:fld>
            <a:endParaRPr lang="nl-BE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395536" y="1484784"/>
          <a:ext cx="835292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Récapitulatif IRP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39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528" y="1196752"/>
          <a:ext cx="8496946" cy="489003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14445"/>
                <a:gridCol w="600889"/>
                <a:gridCol w="600889"/>
                <a:gridCol w="600889"/>
                <a:gridCol w="600889"/>
                <a:gridCol w="600889"/>
                <a:gridCol w="600889"/>
                <a:gridCol w="572722"/>
                <a:gridCol w="628179"/>
                <a:gridCol w="573599"/>
                <a:gridCol w="600889"/>
                <a:gridCol w="600889"/>
                <a:gridCol w="600889"/>
              </a:tblGrid>
              <a:tr h="440733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Nombre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Total bilantaire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Taux de couverture </a:t>
                      </a:r>
                      <a:r>
                        <a:rPr lang="nl-BE" sz="900" b="1" u="none" strike="noStrike" baseline="0" smtClean="0"/>
                        <a:t> </a:t>
                      </a:r>
                      <a:r>
                        <a:rPr lang="nl-BE" sz="900" b="1" u="none" strike="noStrike" smtClean="0"/>
                        <a:t> PCT </a:t>
                      </a:r>
                      <a:r>
                        <a:rPr lang="nl-BE" sz="900" b="1" u="none" strike="noStrike"/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Taux de couverture PLT </a:t>
                      </a:r>
                      <a:r>
                        <a:rPr lang="nl-BE" sz="900" b="1" u="none" strike="noStrike"/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Provisions techniques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Nombre d'affiliés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2009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2010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Secteur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232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224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14,23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15,95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135,17%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143,05%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115,00%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120,15%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12,07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12,96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851.191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857.982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Premier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2,09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159,77%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107,35%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109,66%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1,36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1,85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9.751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13.497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Deuxième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226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217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13,86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132,80%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115,96%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121,89%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9,30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11,11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356.665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844.485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Fonds sectoriels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1,52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1,72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109,39%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105,39%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114,68%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1,41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484.775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489.262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Multi-employeurs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107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7,47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7,99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124,83%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133,33%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112,50%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115,44%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6,50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6,79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234.636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237.001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Mono-employeur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2,50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2,75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171,94%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184,09%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148,16%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160,53%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1,63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1,66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90.250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85.592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Indépendants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1,21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1,38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165,09%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178,55%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102,31%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112,93%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1,13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1,17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30.774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31.431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Liquidation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0,05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0,02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110,63%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122,09%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110,57%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109,19%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0,04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0,01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1.005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1.199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DB, DC +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CB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199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194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13,72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15,46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136,65%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144,97%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115,64%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120,89%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11,56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782.541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788.144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7,83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141,80%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118,68%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6,42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198.776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 +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1,87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139,33%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108,96%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1,65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251.609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Cash Balance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118,46%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116,75%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0,21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236.474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Mixte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5,50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153,48%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129,28%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4,19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9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101.178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30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0,51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103,57%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100,00%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100,62%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0,48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68.650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69.838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Belgique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228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217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14,03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15,63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135,29%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115,22%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120,38%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11,88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12,68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845.039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849.707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Transfrontalier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 smtClean="0"/>
                        <a:t>7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0,20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0,31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127,41%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126,29%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101,19%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109,91%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0,19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0,28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6.152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8.168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290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% </a:t>
                      </a:r>
                      <a:r>
                        <a:rPr lang="nl-BE" sz="900" b="1" u="none" strike="noStrike" smtClean="0"/>
                        <a:t>total bilantaire du secteur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Top 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46,04%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45,91%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6,55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7,32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150,49%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162,39%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126,65%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129,83%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5,06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5,50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312.725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313.426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Top 50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79,47%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80,21%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11,31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12,79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138,07%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9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145,15%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116,90%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121,86%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9,45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10,25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668.919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u="none" strike="noStrike"/>
                        <a:t>680.091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Le secteur des institutions de retraite professionnelle - Exercice 2010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Chiffres clés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000" smtClean="0"/>
              <a:t>Total bilantaire des IRP par rapport aux assurances groupe, aux assurances dirigeants d'entreprise et au troisième pilier</a:t>
            </a:r>
            <a:endParaRPr lang="nl-BE" sz="2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40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1628800"/>
          <a:ext cx="8496944" cy="229318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312368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</a:tblGrid>
              <a:tr h="254798">
                <a:tc>
                  <a:txBody>
                    <a:bodyPr/>
                    <a:lstStyle/>
                    <a:p>
                      <a:pPr marL="88900" indent="0" algn="r" defTabSz="914400" rtl="0" eaLnBrk="1" fontAlgn="b" latinLnBrk="0" hangingPunct="1"/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nl-BE" sz="800" b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milliar</a:t>
                      </a:r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 €</a:t>
                      </a:r>
                      <a:endParaRPr lang="nl-BE" sz="800" b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2003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2008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2010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 smtClean="0"/>
                        <a:t>Premier pilier géré par des IRP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1,37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2,09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 smtClean="0"/>
                        <a:t>Deuxième pilier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44,31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44,58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49,20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52,12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56,05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54,08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56,39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62,01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IRP (jusque </a:t>
                      </a:r>
                      <a:r>
                        <a:rPr lang="nl-BE" sz="1000" b="1" u="none" strike="noStrike"/>
                        <a:t>2007 </a:t>
                      </a:r>
                      <a:r>
                        <a:rPr lang="nl-BE" sz="1000" b="1" u="none" strike="noStrike" smtClean="0"/>
                        <a:t>premier pilier inclus)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10,91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11,68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13,40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14,32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14,85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11,09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11,23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13,86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Assurance groupe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31,5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33,6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38,1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40,12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42,16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44,95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Assurance</a:t>
                      </a:r>
                      <a:r>
                        <a:rPr lang="nl-BE" sz="1000" b="1" u="none" strike="noStrike" baseline="0" smtClean="0"/>
                        <a:t> dirigeants d'entreprise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2,87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 smtClean="0"/>
                        <a:t>Troisième pilier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12,05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13,61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15,82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17,68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18,79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16,59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19,79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21,52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Assurances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5,5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6,2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8,6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9,54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Fonds d'épargne</a:t>
                      </a:r>
                      <a:r>
                        <a:rPr lang="nl-BE" sz="1000" b="1" u="none" strike="noStrike" baseline="0" smtClean="0"/>
                        <a:t> pension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7,45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8,71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10,32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9,00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11,19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11,98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b="1" smtClean="0"/>
              <a:t>IRP</a:t>
            </a:r>
            <a:r>
              <a:rPr lang="nl-BE" sz="1600" smtClean="0"/>
              <a:t> : institution de retraite professionnelle</a:t>
            </a:r>
          </a:p>
          <a:p>
            <a:r>
              <a:rPr lang="nl-BE" sz="1600" b="1" smtClean="0"/>
              <a:t>OPC</a:t>
            </a:r>
            <a:r>
              <a:rPr lang="nl-BE" sz="1600" smtClean="0"/>
              <a:t> : organisme de placement collectif</a:t>
            </a:r>
          </a:p>
          <a:p>
            <a:r>
              <a:rPr lang="nl-BE" sz="1600" b="1" smtClean="0"/>
              <a:t>PCT</a:t>
            </a:r>
            <a:r>
              <a:rPr lang="nl-BE" sz="1600" smtClean="0"/>
              <a:t> (provisions techniques à court terme) : </a:t>
            </a:r>
            <a:r>
              <a:rPr lang="fr-FR" sz="1600" smtClean="0"/>
              <a:t>provisions techniques qui correspondent aux droits de pension acquis par les affiliés au moment considéré</a:t>
            </a:r>
            <a:endParaRPr lang="nl-BE" sz="1600" smtClean="0"/>
          </a:p>
          <a:p>
            <a:r>
              <a:rPr lang="nl-BE" sz="1600" b="1" smtClean="0"/>
              <a:t>PLT</a:t>
            </a:r>
            <a:r>
              <a:rPr lang="nl-BE" sz="1600" smtClean="0"/>
              <a:t> (provisions techniques à long terme) : provisions techniques incluant, </a:t>
            </a:r>
            <a:r>
              <a:rPr lang="fr-FR" sz="1600" smtClean="0"/>
              <a:t>en sus des droits de pension acquis, une marge de sécurité</a:t>
            </a:r>
            <a:endParaRPr lang="nl-BE" sz="1600" smtClean="0"/>
          </a:p>
          <a:p>
            <a:r>
              <a:rPr lang="nl-BE" sz="1600" b="1" smtClean="0"/>
              <a:t>DB</a:t>
            </a:r>
            <a:r>
              <a:rPr lang="nl-BE" sz="1600" smtClean="0"/>
              <a:t> : defined benefits (but à atteindre)</a:t>
            </a:r>
          </a:p>
          <a:p>
            <a:r>
              <a:rPr lang="nl-BE" sz="1600" b="1" smtClean="0"/>
              <a:t>DC</a:t>
            </a:r>
            <a:r>
              <a:rPr lang="nl-BE" sz="1600" smtClean="0"/>
              <a:t> : defined contributions (contributions définies)</a:t>
            </a:r>
          </a:p>
          <a:p>
            <a:endParaRPr lang="nl-BE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Lexique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41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nl-BE" smtClean="0"/>
              <a:t>Nombre d'IRP rapporteuses : 224</a:t>
            </a:r>
          </a:p>
          <a:p>
            <a:pPr>
              <a:spcBef>
                <a:spcPts val="600"/>
              </a:spcBef>
            </a:pPr>
            <a:r>
              <a:rPr lang="nl-BE" smtClean="0"/>
              <a:t>Total bilantaire : 15,95 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Provisions techniques : 12,96 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Nombre d'affiliés : 857.875 </a:t>
            </a:r>
          </a:p>
          <a:p>
            <a:pPr>
              <a:spcBef>
                <a:spcPts val="600"/>
              </a:spcBef>
            </a:pPr>
            <a:r>
              <a:rPr lang="nl-BE" smtClean="0"/>
              <a:t>Taux de couverture PCT + marge : 142,92 % </a:t>
            </a:r>
          </a:p>
          <a:p>
            <a:pPr>
              <a:spcBef>
                <a:spcPts val="600"/>
              </a:spcBef>
            </a:pPr>
            <a:r>
              <a:rPr lang="nl-BE" smtClean="0"/>
              <a:t>Taux de couverture PLT + marge : 120,15 %</a:t>
            </a:r>
          </a:p>
          <a:p>
            <a:pPr>
              <a:spcBef>
                <a:spcPts val="600"/>
              </a:spcBef>
            </a:pPr>
            <a:r>
              <a:rPr lang="nl-BE" smtClean="0"/>
              <a:t>Rapport PLT/PCT : 119,37 %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</a:t>
            </a:fld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6</a:t>
            </a:fld>
            <a:endParaRPr lang="nl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31800" y="1538288"/>
          <a:ext cx="8255000" cy="423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4127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total bilantaire</a:t>
            </a:r>
            <a:endParaRPr lang="nl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5536" y="2348880"/>
          <a:ext cx="7992887" cy="27363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80679"/>
                <a:gridCol w="1319509"/>
                <a:gridCol w="1557122"/>
                <a:gridCol w="1557122"/>
                <a:gridCol w="1678455"/>
              </a:tblGrid>
              <a:tr h="627682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 smtClean="0"/>
                        <a:t>Total bilantaire </a:t>
                      </a:r>
                    </a:p>
                    <a:p>
                      <a:pPr algn="ctr" fontAlgn="ctr"/>
                      <a:r>
                        <a:rPr lang="nl-BE" sz="1400" b="1" u="none" strike="noStrike" smtClean="0"/>
                        <a:t>(en euros)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 smtClean="0"/>
                        <a:t>Nombre d'institutions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i</a:t>
                      </a:r>
                      <a:r>
                        <a:rPr lang="nl-BE" sz="1400" b="1" u="none" strike="noStrike" smtClean="0"/>
                        <a:t>nstitutions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 smtClean="0"/>
                        <a:t>Valeur absolue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% </a:t>
                      </a:r>
                      <a:r>
                        <a:rPr lang="nl-BE" sz="1400" b="1" u="none" strike="noStrike" smtClean="0"/>
                        <a:t>total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&gt;500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8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3,57%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6.479.685.239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40,63%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r>
                        <a:rPr lang="nl-BE" sz="1400" u="none" strike="noStrike" smtClean="0"/>
                        <a:t> </a:t>
                      </a:r>
                      <a:r>
                        <a:rPr lang="nl-BE" sz="1400" u="none" strike="noStrike"/>
                        <a:t>&lt;&gt;500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21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9,38%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4.657.262.555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29,21%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r>
                        <a:rPr lang="nl-BE" sz="1400" u="none" strike="noStrike" smtClean="0"/>
                        <a:t> </a:t>
                      </a:r>
                      <a:r>
                        <a:rPr lang="nl-BE" sz="1400" u="none" strike="noStrike"/>
                        <a:t>&lt;&gt;100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109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4.493.835.244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28,18%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&lt;10 </a:t>
                      </a:r>
                      <a:r>
                        <a:rPr lang="nl-BE" sz="1600" u="none" strike="noStrike" smtClean="0"/>
                        <a:t>Mio</a:t>
                      </a:r>
                      <a:endParaRPr lang="nl-BE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smtClean="0"/>
                        <a:t>86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38,39%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315.948.841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1,98%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3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smtClean="0"/>
                        <a:t>Total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smtClean="0"/>
                        <a:t>224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/>
                        <a:t>15.946.731.879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100,00%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1370" y="6219824"/>
            <a:ext cx="7957094" cy="638177"/>
          </a:xfrm>
        </p:spPr>
        <p:txBody>
          <a:bodyPr/>
          <a:lstStyle/>
          <a:p>
            <a:fld id="{77898CD9-BA95-4A68-8F64-76B0F86913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12776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mtClean="0"/>
              <a:t>Evolution du nombre d'affiliés</a:t>
            </a:r>
            <a:endParaRPr lang="nl-BE"/>
          </a:p>
        </p:txBody>
      </p:sp>
      <p:graphicFrame>
        <p:nvGraphicFramePr>
          <p:cNvPr id="6" name="Chart 5"/>
          <p:cNvGraphicFramePr/>
          <p:nvPr/>
        </p:nvGraphicFramePr>
        <p:xfrm>
          <a:off x="467544" y="1844824"/>
          <a:ext cx="8136904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260350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31840" y="6219824"/>
            <a:ext cx="4950628" cy="638177"/>
          </a:xfrm>
        </p:spPr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14 novembre 2011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2010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affiliés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1916835"/>
          <a:ext cx="8352929" cy="38885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320480"/>
                <a:gridCol w="1008112"/>
                <a:gridCol w="1008112"/>
                <a:gridCol w="1080120"/>
                <a:gridCol w="936105"/>
              </a:tblGrid>
              <a:tr h="203409">
                <a:tc>
                  <a:txBody>
                    <a:bodyPr/>
                    <a:lstStyle/>
                    <a:p>
                      <a:pPr algn="ctr" fontAlgn="ctr"/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2007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2008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2009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2010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945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200" b="1" u="none" strike="noStrike" smtClean="0"/>
                        <a:t>1.	Affiliés actifs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430.136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607.966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577.737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560.835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309.042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482.567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464.882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451.339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121.094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125.399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112.855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109.496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953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1.1.	Ouvriers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203.049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372.597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368.953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356.150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180.748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349.196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346.098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335.267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22.301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23.401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22.855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u="none" strike="noStrike"/>
                        <a:t>20.883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255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200" u="none" strike="noStrike" smtClean="0"/>
                        <a:t>1.2.	Employés et cadres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227.087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235.369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208.784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204.685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128.294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133.371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118.784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116.072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98.793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101.998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90.000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88.613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616">
                <a:tc>
                  <a:txBody>
                    <a:bodyPr/>
                    <a:lstStyle/>
                    <a:p>
                      <a:pPr marL="268288" indent="-179388" algn="l" fontAlgn="t">
                        <a:tabLst/>
                      </a:pPr>
                      <a:r>
                        <a:rPr lang="nl-BE" sz="1200" b="1" u="none" strike="noStrike" smtClean="0"/>
                        <a:t>2.	</a:t>
                      </a:r>
                      <a:r>
                        <a:rPr lang="fr-FR" sz="1200" b="1" u="none" strike="noStrike" smtClean="0"/>
                        <a:t>Affiliés ayant quitté la société avec des droits différés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136.872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199.717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233.264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255.746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95.308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151.497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180.590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197.769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41.564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48.220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52.674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57.977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176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200" b="1" u="none" strike="noStrike" smtClean="0"/>
                        <a:t>3.	</a:t>
                      </a:r>
                      <a:r>
                        <a:rPr lang="fr-FR" sz="1200" b="1" u="none" strike="noStrike" smtClean="0"/>
                        <a:t>Rentiers (rentes de retraite, de survie, d'orphelin et d'invalidité)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 smtClean="0"/>
                        <a:t>53.177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52.865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40.190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u="none" strike="noStrike"/>
                        <a:t>41.294  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27.660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31.032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23.230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26.272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25.517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21.833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16.960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u="none" strike="noStrike"/>
                        <a:t>15.022  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2136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0415_FSMA_sjabloon_v1-1">
  <a:themeElements>
    <a:clrScheme name="FSMA">
      <a:dk1>
        <a:srgbClr val="002244"/>
      </a:dk1>
      <a:lt1>
        <a:sysClr val="window" lastClr="FFFFFF"/>
      </a:lt1>
      <a:dk2>
        <a:srgbClr val="002244"/>
      </a:dk2>
      <a:lt2>
        <a:srgbClr val="FFFFFF"/>
      </a:lt2>
      <a:accent1>
        <a:srgbClr val="002244"/>
      </a:accent1>
      <a:accent2>
        <a:srgbClr val="668899"/>
      </a:accent2>
      <a:accent3>
        <a:srgbClr val="BBCC00"/>
      </a:accent3>
      <a:accent4>
        <a:srgbClr val="BBCCCC"/>
      </a:accent4>
      <a:accent5>
        <a:srgbClr val="333333"/>
      </a:accent5>
      <a:accent6>
        <a:srgbClr val="DDDDDD"/>
      </a:accent6>
      <a:hlink>
        <a:srgbClr val="0000FF"/>
      </a:hlink>
      <a:folHlink>
        <a:srgbClr val="800080"/>
      </a:folHlink>
    </a:clrScheme>
    <a:fontScheme name="FSMA">
      <a:majorFont>
        <a:latin typeface="Gotham Rounded Bold"/>
        <a:ea typeface=""/>
        <a:cs typeface=""/>
      </a:majorFont>
      <a:minorFont>
        <a:latin typeface="Gotham Rounde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</TotalTime>
  <Words>2531</Words>
  <Application>Microsoft Office PowerPoint</Application>
  <PresentationFormat>On-screen Show (4:3)</PresentationFormat>
  <Paragraphs>968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20110415_FSMA_sjabloon_v1-1</vt:lpstr>
      <vt:lpstr>Slide 1</vt:lpstr>
      <vt:lpstr>Le secteur des institutions de retraite professionnelle - Exercice 2010</vt:lpstr>
      <vt:lpstr>Executive summary</vt:lpstr>
      <vt:lpstr>Le secteur des institutions de retraite professionnelle - Exercice 2010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Top 10 selon le total bilantaire</vt:lpstr>
      <vt:lpstr>Top 50 selon le total bilantaire</vt:lpstr>
      <vt:lpstr>Secteur</vt:lpstr>
      <vt:lpstr>Secteur</vt:lpstr>
      <vt:lpstr>Premier pilier</vt:lpstr>
      <vt:lpstr>Deuxième pilier (total)</vt:lpstr>
      <vt:lpstr>Deuxième pilier : fonds sectoriels</vt:lpstr>
      <vt:lpstr>Deuxième pilier : multi-employeurs</vt:lpstr>
      <vt:lpstr>Deuxième pilier : mono-employeur</vt:lpstr>
      <vt:lpstr>Deuxième pilier : indépendants</vt:lpstr>
      <vt:lpstr>Deuxième pilier : liquidation</vt:lpstr>
      <vt:lpstr>Secteur</vt:lpstr>
      <vt:lpstr>IRP avec au moins un plan comportant l'une ou l'autre forme de promesse de rendement</vt:lpstr>
      <vt:lpstr>IRP avec promesse de rendement : uniquement DB</vt:lpstr>
      <vt:lpstr>IRP avec promesse de rendement : uniquement DC + tarif</vt:lpstr>
      <vt:lpstr>IRP avec promesse de rendement : uniquement Cash Balance</vt:lpstr>
      <vt:lpstr>IRP avec promesse de rendement : mixte*</vt:lpstr>
      <vt:lpstr>IRP avec uniquement des plans DC</vt:lpstr>
      <vt:lpstr>Secteur</vt:lpstr>
      <vt:lpstr>IRP avec également des activités transfrontalières </vt:lpstr>
      <vt:lpstr>Rapport entre nombre d'IRP - total bilantaire - nombre d'affiliés</vt:lpstr>
      <vt:lpstr>Peer groups : taux de couverture</vt:lpstr>
      <vt:lpstr>Evaluation prudente des PLT</vt:lpstr>
      <vt:lpstr>Peer groups : composition du portefeuille (1)</vt:lpstr>
      <vt:lpstr>Peer groups : composition du portefeuille (2)</vt:lpstr>
      <vt:lpstr>Récapitulatif IRP</vt:lpstr>
      <vt:lpstr>Total bilantaire des IRP par rapport aux assurances groupe, aux assurances dirigeants d'entreprise et au troisième pilier</vt:lpstr>
      <vt:lpstr>Lexique</vt:lpstr>
    </vt:vector>
  </TitlesOfParts>
  <Company>National Bank of Belgium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Vandendriessche Diederik</dc:creator>
  <cp:lastModifiedBy>Vandendriessche Diederik</cp:lastModifiedBy>
  <cp:revision>337</cp:revision>
  <dcterms:created xsi:type="dcterms:W3CDTF">2011-10-05T15:12:53Z</dcterms:created>
  <dcterms:modified xsi:type="dcterms:W3CDTF">2012-03-14T08:53:54Z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-211720899</vt:i4>
  </property>
  <property fmtid="{D5CDD505-2E9C-101B-9397-08002B2CF9AE}" pid="3" name="_NewReviewCycle">
    <vt:lpwstr/>
  </property>
  <property fmtid="{D5CDD505-2E9C-101B-9397-08002B2CF9AE}" pid="4" name="_EmailSubject">
    <vt:lpwstr>Contact us form</vt:lpwstr>
  </property>
  <property fmtid="{D5CDD505-2E9C-101B-9397-08002B2CF9AE}" pid="5" name="_AuthorEmail">
    <vt:lpwstr>Diederik.Vandendriessche@fsma.be</vt:lpwstr>
  </property>
  <property fmtid="{D5CDD505-2E9C-101B-9397-08002B2CF9AE}" pid="6" name="_AuthorEmailDisplayName">
    <vt:lpwstr>Vandendriessche, Diederik</vt:lpwstr>
  </property>
  <property fmtid="{D5CDD505-2E9C-101B-9397-08002B2CF9AE}" pid="7" name="_PreviousAdHocReviewCycleID">
    <vt:i4>-533315182</vt:i4>
  </property>
</Properties>
</file>