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harts/chart9.xml" ContentType="application/vnd.openxmlformats-officedocument.drawingml.chart+xml"/>
  <Override PartName="/docProps/custom.xml" ContentType="application/vnd.openxmlformats-officedocument.custom-properties+xml"/>
  <Override PartName="/ppt/charts/chart7.xml" ContentType="application/vnd.openxmlformats-officedocument.drawingml.chart+xml"/>
  <Override PartName="/ppt/charts/chart3.xml" ContentType="application/vnd.openxmlformats-officedocument.drawingml.chart+xml"/>
  <Override PartName="/ppt/charts/chart5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charts/chart8.xml" ContentType="application/vnd.openxmlformats-officedocument.drawingml.chart+xml"/>
  <Override PartName="/ppt/slideLayouts/slideLayout10.xml" ContentType="application/vnd.openxmlformats-officedocument.presentationml.slideLayout+xml"/>
  <Override PartName="/ppt/charts/chart6.xml" ContentType="application/vnd.openxmlformats-officedocument.drawingml.chart+xml"/>
  <Override PartName="/ppt/charts/chart10.xml" ContentType="application/vnd.openxmlformats-officedocument.drawingml.chart+xml"/>
  <Override PartName="/ppt/charts/chart4.xml" ContentType="application/vnd.openxmlformats-officedocument.drawingml.char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276" r:id="rId2"/>
    <p:sldId id="340" r:id="rId3"/>
    <p:sldId id="264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337" r:id="rId14"/>
    <p:sldId id="288" r:id="rId15"/>
    <p:sldId id="289" r:id="rId16"/>
    <p:sldId id="339" r:id="rId17"/>
    <p:sldId id="342" r:id="rId18"/>
    <p:sldId id="291" r:id="rId19"/>
    <p:sldId id="292" r:id="rId20"/>
    <p:sldId id="293" r:id="rId21"/>
    <p:sldId id="294" r:id="rId22"/>
    <p:sldId id="295" r:id="rId23"/>
    <p:sldId id="296" r:id="rId24"/>
    <p:sldId id="297" r:id="rId25"/>
    <p:sldId id="298" r:id="rId26"/>
    <p:sldId id="299" r:id="rId27"/>
    <p:sldId id="300" r:id="rId28"/>
    <p:sldId id="336" r:id="rId29"/>
    <p:sldId id="335" r:id="rId30"/>
    <p:sldId id="334" r:id="rId31"/>
    <p:sldId id="333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41" r:id="rId43"/>
  </p:sldIdLst>
  <p:sldSz cx="9144000" cy="6858000" type="screen4x3"/>
  <p:notesSz cx="6797675" cy="9926638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DA00"/>
    <a:srgbClr val="C9DE00"/>
  </p:clrMru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84" autoAdjust="0"/>
  </p:normalViewPr>
  <p:slideViewPr>
    <p:cSldViewPr showGuides="1">
      <p:cViewPr varScale="1">
        <p:scale>
          <a:sx n="103" d="100"/>
          <a:sy n="103" d="100"/>
        </p:scale>
        <p:origin x="-1770" y="-90"/>
      </p:cViewPr>
      <p:guideLst>
        <p:guide orient="horz" pos="2160"/>
        <p:guide orient="horz" pos="969"/>
        <p:guide orient="horz" pos="3918"/>
        <p:guide orient="horz" pos="677"/>
        <p:guide orient="horz" pos="289"/>
        <p:guide pos="2880"/>
        <p:guide pos="5488"/>
        <p:guide pos="272"/>
        <p:guide pos="725"/>
        <p:guide pos="499"/>
      </p:guideLst>
    </p:cSldViewPr>
  </p:slideViewPr>
  <p:outlineViewPr>
    <p:cViewPr>
      <p:scale>
        <a:sx n="33" d="100"/>
        <a:sy n="33" d="100"/>
      </p:scale>
      <p:origin x="0" y="564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ensioenfondsen\Dossiers%20piloten\Reporting\2011\Peer%20groups%20IBP%202011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0\Peer%20groups%20IBP%202010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ensioenfondsen\Dossiers%20piloten\Reporting\2011\Peer%20groups%20IBP%202011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H:\Pensioenfondsen\Dossiers%20piloten\Reporting\2011\Peer%20groups%20IBP%202011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\\prod\dfs\mng\users\home\Vandendriessche\Pensioenfondsen\Dossiers%20piloten\Reporting\2011\Peer%20groups%20IBP%2020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title>
      <c:tx>
        <c:rich>
          <a:bodyPr/>
          <a:lstStyle/>
          <a:p>
            <a: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1" i="0" u="none" strike="noStrike" kern="1200" baseline="0">
                <a:solidFill>
                  <a:srgbClr val="002244"/>
                </a:solidFill>
                <a:latin typeface="+mn-lt"/>
                <a:ea typeface="+mn-ea"/>
                <a:cs typeface="+mn-cs"/>
              </a:defRPr>
            </a:pPr>
            <a:r>
              <a:rPr lang="en-US" sz="800" b="1" i="0" baseline="0" smtClean="0"/>
              <a:t>(en milliards d'euros)</a:t>
            </a:r>
            <a:endParaRPr lang="en-US" sz="800"/>
          </a:p>
        </c:rich>
      </c:tx>
      <c:layout>
        <c:manualLayout>
          <c:xMode val="edge"/>
          <c:yMode val="edge"/>
          <c:x val="0.422576131387701"/>
          <c:y val="9.8304195708673756E-2"/>
        </c:manualLayout>
      </c:layout>
    </c:title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Grafieken!$W$3</c:f>
              <c:strCache>
                <c:ptCount val="1"/>
                <c:pt idx="0">
                  <c:v>Balanstotaal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Grafieken!$V$4:$V$11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Grafieken!$W$4:$W$11</c:f>
              <c:numCache>
                <c:formatCode>#,##0.00_ ;[Red]\-#,##0.00\ </c:formatCode>
                <c:ptCount val="8"/>
                <c:pt idx="0">
                  <c:v>11.676775305</c:v>
                </c:pt>
                <c:pt idx="1">
                  <c:v>13.399766503000029</c:v>
                </c:pt>
                <c:pt idx="2">
                  <c:v>14.320905329</c:v>
                </c:pt>
                <c:pt idx="3">
                  <c:v>14.860266981000002</c:v>
                </c:pt>
                <c:pt idx="4">
                  <c:v>12.456990802800025</c:v>
                </c:pt>
                <c:pt idx="5">
                  <c:v>14.227887408320001</c:v>
                </c:pt>
                <c:pt idx="6" formatCode="#,##0.00">
                  <c:v>15.946731879370002</c:v>
                </c:pt>
                <c:pt idx="7" formatCode="#,##0.00">
                  <c:v>16.045950442990005</c:v>
                </c:pt>
              </c:numCache>
            </c:numRef>
          </c:val>
        </c:ser>
        <c:gapWidth val="61"/>
        <c:shape val="box"/>
        <c:axId val="104508800"/>
        <c:axId val="104576896"/>
        <c:axId val="0"/>
      </c:bar3DChart>
      <c:catAx>
        <c:axId val="104508800"/>
        <c:scaling>
          <c:orientation val="minMax"/>
        </c:scaling>
        <c:axPos val="b"/>
        <c:numFmt formatCode="General" sourceLinked="1"/>
        <c:tickLblPos val="nextTo"/>
        <c:crossAx val="104576896"/>
        <c:crosses val="autoZero"/>
        <c:auto val="1"/>
        <c:lblAlgn val="ctr"/>
        <c:lblOffset val="100"/>
      </c:catAx>
      <c:valAx>
        <c:axId val="104576896"/>
        <c:scaling>
          <c:orientation val="minMax"/>
          <c:min val="8"/>
        </c:scaling>
        <c:axPos val="l"/>
        <c:numFmt formatCode="#,##0.00_ ;[Red]\-#,##0.00\ " sourceLinked="1"/>
        <c:tickLblPos val="nextTo"/>
        <c:crossAx val="104508800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(Tabellen!$I$5,Tabellen!$I$7:$I$11)</c:f>
              <c:numCache>
                <c:formatCode>0.00%</c:formatCode>
                <c:ptCount val="6"/>
                <c:pt idx="0">
                  <c:v>0.33494905594309482</c:v>
                </c:pt>
                <c:pt idx="1">
                  <c:v>4.4820130634303533E-2</c:v>
                </c:pt>
                <c:pt idx="2">
                  <c:v>4.8051673636239738E-2</c:v>
                </c:pt>
                <c:pt idx="3">
                  <c:v>0.24998231082623296</c:v>
                </c:pt>
                <c:pt idx="4">
                  <c:v>0.31295969168170407</c:v>
                </c:pt>
                <c:pt idx="5">
                  <c:v>0.19250623029396793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(Tabellen!$J$5,Tabellen!$J$7:$J$11)</c:f>
              <c:numCache>
                <c:formatCode>0.00%</c:formatCode>
                <c:ptCount val="6"/>
                <c:pt idx="0">
                  <c:v>7.2219607536711528E-2</c:v>
                </c:pt>
                <c:pt idx="1">
                  <c:v>0.10286278494798939</c:v>
                </c:pt>
                <c:pt idx="2">
                  <c:v>2.9567681188237594E-2</c:v>
                </c:pt>
                <c:pt idx="3">
                  <c:v>0.12007795368321759</c:v>
                </c:pt>
                <c:pt idx="4">
                  <c:v>3.3054892010555476E-3</c:v>
                </c:pt>
                <c:pt idx="5">
                  <c:v>0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(Tabellen!$K$5,Tabellen!$K$7:$K$11)</c:f>
              <c:numCache>
                <c:formatCode>0.00%</c:formatCode>
                <c:ptCount val="6"/>
                <c:pt idx="0">
                  <c:v>0.38878207954640476</c:v>
                </c:pt>
                <c:pt idx="1">
                  <c:v>0.78695232231796208</c:v>
                </c:pt>
                <c:pt idx="2">
                  <c:v>0.82120639089693759</c:v>
                </c:pt>
                <c:pt idx="3">
                  <c:v>0.48275690282127731</c:v>
                </c:pt>
                <c:pt idx="4">
                  <c:v>0.57848059279543451</c:v>
                </c:pt>
                <c:pt idx="5">
                  <c:v>0.77537814073830025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(Tabellen!$L$5,Tabellen!$L$7:$L$11)</c:f>
              <c:numCache>
                <c:formatCode>0.00%</c:formatCode>
                <c:ptCount val="6"/>
                <c:pt idx="0">
                  <c:v>5.3877781764735296E-2</c:v>
                </c:pt>
                <c:pt idx="1">
                  <c:v>1.2814525325225703E-3</c:v>
                </c:pt>
                <c:pt idx="2">
                  <c:v>4.6746490968424726E-4</c:v>
                </c:pt>
                <c:pt idx="3">
                  <c:v>5.3623868942432084E-3</c:v>
                </c:pt>
                <c:pt idx="4">
                  <c:v>3.6006001503374501E-6</c:v>
                </c:pt>
                <c:pt idx="5">
                  <c:v>0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(Tabellen!$M$5,Tabellen!$M$7:$M$11)</c:f>
              <c:numCache>
                <c:formatCode>0.00%</c:formatCode>
                <c:ptCount val="6"/>
                <c:pt idx="0">
                  <c:v>2.8136633145616749E-2</c:v>
                </c:pt>
                <c:pt idx="1">
                  <c:v>1.1954050014563136E-2</c:v>
                </c:pt>
                <c:pt idx="2">
                  <c:v>1.3513842054910759E-3</c:v>
                </c:pt>
                <c:pt idx="3">
                  <c:v>0</c:v>
                </c:pt>
                <c:pt idx="4">
                  <c:v>7.0153841287164207E-3</c:v>
                </c:pt>
                <c:pt idx="5">
                  <c:v>0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(Tabellen!$N$5,Tabellen!$N$7:$N$11)</c:f>
              <c:numCache>
                <c:formatCode>0.00%</c:formatCode>
                <c:ptCount val="6"/>
                <c:pt idx="0">
                  <c:v>3.5868536617352828E-2</c:v>
                </c:pt>
                <c:pt idx="1">
                  <c:v>2.2743709178280086E-2</c:v>
                </c:pt>
                <c:pt idx="2">
                  <c:v>2.5946348216628605E-2</c:v>
                </c:pt>
                <c:pt idx="3">
                  <c:v>1.894201931933083E-2</c:v>
                </c:pt>
                <c:pt idx="4">
                  <c:v>4.7845800248606796E-2</c:v>
                </c:pt>
                <c:pt idx="5">
                  <c:v>2.6419866583139457E-2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invertIfNegative val="1"/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(Tabellen!$O$5,Tabellen!$O$7:$O$11)</c:f>
              <c:numCache>
                <c:formatCode>0.00%</c:formatCode>
                <c:ptCount val="6"/>
                <c:pt idx="0">
                  <c:v>8.6166305446084848E-2</c:v>
                </c:pt>
                <c:pt idx="1">
                  <c:v>2.9385550258999745E-2</c:v>
                </c:pt>
                <c:pt idx="2">
                  <c:v>7.3409056946780321E-2</c:v>
                </c:pt>
                <c:pt idx="3">
                  <c:v>0.12287842645569867</c:v>
                </c:pt>
                <c:pt idx="4">
                  <c:v>5.0389441344332514E-2</c:v>
                </c:pt>
                <c:pt idx="5">
                  <c:v>5.6957623845923953E-3</c:v>
                </c:pt>
              </c:numCache>
            </c:numRef>
          </c:val>
        </c:ser>
        <c:gapWidth val="82"/>
        <c:shape val="box"/>
        <c:axId val="105312256"/>
        <c:axId val="105313792"/>
        <c:axId val="0"/>
      </c:bar3DChart>
      <c:catAx>
        <c:axId val="105312256"/>
        <c:scaling>
          <c:orientation val="minMax"/>
        </c:scaling>
        <c:axPos val="b"/>
        <c:tickLblPos val="nextTo"/>
        <c:crossAx val="105313792"/>
        <c:crosses val="autoZero"/>
        <c:auto val="1"/>
        <c:lblAlgn val="ctr"/>
        <c:lblOffset val="100"/>
      </c:catAx>
      <c:valAx>
        <c:axId val="105313792"/>
        <c:scaling>
          <c:orientation val="minMax"/>
        </c:scaling>
        <c:delete val="1"/>
        <c:axPos val="l"/>
        <c:numFmt formatCode="0.00%" sourceLinked="1"/>
        <c:tickLblPos val="none"/>
        <c:crossAx val="105312256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AngAx val="1"/>
    </c:view3D>
    <c:sideWall>
      <c:spPr>
        <a:noFill/>
      </c:spPr>
    </c:sideWall>
    <c:backWall>
      <c:spPr>
        <a:noFill/>
        <a:ln w="25400">
          <a:noFill/>
        </a:ln>
      </c:spPr>
    </c:backWall>
    <c:plotArea>
      <c:layout/>
      <c:bar3DChart>
        <c:barDir val="col"/>
        <c:grouping val="stacked"/>
        <c:ser>
          <c:idx val="0"/>
          <c:order val="0"/>
          <c:tx>
            <c:strRef>
              <c:f>Grafieken!$W$28</c:f>
              <c:strCache>
                <c:ptCount val="1"/>
                <c:pt idx="0">
                  <c:v>Aantal deelnemers</c:v>
                </c:pt>
              </c:strCache>
            </c:strRef>
          </c:tx>
          <c:spPr>
            <a:solidFill>
              <a:srgbClr val="BBCC00"/>
            </a:solidFill>
          </c:spPr>
          <c:dLbls>
            <c:showVal val="1"/>
          </c:dLbls>
          <c:cat>
            <c:numRef>
              <c:f>Grafieken!$V$29:$V$36</c:f>
              <c:numCache>
                <c:formatCode>General</c:formatCode>
                <c:ptCount val="8"/>
                <c:pt idx="0">
                  <c:v>2004</c:v>
                </c:pt>
                <c:pt idx="1">
                  <c:v>2005</c:v>
                </c:pt>
                <c:pt idx="2">
                  <c:v>2006</c:v>
                </c:pt>
                <c:pt idx="3">
                  <c:v>2007</c:v>
                </c:pt>
                <c:pt idx="4">
                  <c:v>2008</c:v>
                </c:pt>
                <c:pt idx="5">
                  <c:v>2009</c:v>
                </c:pt>
                <c:pt idx="6">
                  <c:v>2010</c:v>
                </c:pt>
                <c:pt idx="7">
                  <c:v>2011</c:v>
                </c:pt>
              </c:numCache>
            </c:numRef>
          </c:cat>
          <c:val>
            <c:numRef>
              <c:f>Grafieken!$W$29:$W$36</c:f>
              <c:numCache>
                <c:formatCode>#,##0</c:formatCode>
                <c:ptCount val="8"/>
                <c:pt idx="0">
                  <c:v>367897</c:v>
                </c:pt>
                <c:pt idx="1">
                  <c:v>374355</c:v>
                </c:pt>
                <c:pt idx="2">
                  <c:v>403080.1</c:v>
                </c:pt>
                <c:pt idx="3">
                  <c:v>620300</c:v>
                </c:pt>
                <c:pt idx="4">
                  <c:v>860548</c:v>
                </c:pt>
                <c:pt idx="5">
                  <c:v>851191</c:v>
                </c:pt>
                <c:pt idx="6">
                  <c:v>857982</c:v>
                </c:pt>
                <c:pt idx="7">
                  <c:v>887398.2</c:v>
                </c:pt>
              </c:numCache>
            </c:numRef>
          </c:val>
        </c:ser>
        <c:gapWidth val="61"/>
        <c:shape val="box"/>
        <c:axId val="104897152"/>
        <c:axId val="104911232"/>
        <c:axId val="0"/>
      </c:bar3DChart>
      <c:catAx>
        <c:axId val="104897152"/>
        <c:scaling>
          <c:orientation val="minMax"/>
        </c:scaling>
        <c:axPos val="b"/>
        <c:numFmt formatCode="General" sourceLinked="1"/>
        <c:tickLblPos val="nextTo"/>
        <c:crossAx val="104911232"/>
        <c:crosses val="autoZero"/>
        <c:auto val="1"/>
        <c:lblAlgn val="ctr"/>
        <c:lblOffset val="100"/>
      </c:catAx>
      <c:valAx>
        <c:axId val="104911232"/>
        <c:scaling>
          <c:orientation val="minMax"/>
          <c:min val="0"/>
        </c:scaling>
        <c:axPos val="l"/>
        <c:numFmt formatCode="#,##0" sourceLinked="1"/>
        <c:tickLblPos val="nextTo"/>
        <c:crossAx val="104897152"/>
        <c:crosses val="autoZero"/>
        <c:crossBetween val="between"/>
      </c:valAx>
      <c:spPr>
        <a:ln w="25400">
          <a:noFill/>
        </a:ln>
      </c:spPr>
    </c:plotArea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40"/>
      <c:rotY val="80"/>
      <c:perspective val="30"/>
    </c:view3D>
    <c:plotArea>
      <c:layout>
        <c:manualLayout>
          <c:layoutTarget val="inner"/>
          <c:xMode val="edge"/>
          <c:yMode val="edge"/>
          <c:x val="3.6199316060398751E-2"/>
          <c:y val="5.4359186427845513E-2"/>
          <c:w val="0.88428259433162315"/>
          <c:h val="0.77409403070440841"/>
        </c:manualLayout>
      </c:layout>
      <c:pie3DChart>
        <c:varyColors val="1"/>
        <c:ser>
          <c:idx val="0"/>
          <c:order val="0"/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BBCCCC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Pt>
            <c:idx val="5"/>
            <c:spPr>
              <a:solidFill>
                <a:srgbClr val="8B9A00"/>
              </a:solidFill>
            </c:spPr>
          </c:dPt>
          <c:dPt>
            <c:idx val="6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3"/>
              <c:layout>
                <c:manualLayout>
                  <c:x val="-3.2128699429812654E-2"/>
                  <c:y val="-1.4571948998178498E-2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6.9005339849760594E-3"/>
                  <c:y val="1.0928961748633921E-2"/>
                </c:manualLayout>
              </c:layout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Tabellen!$I$2:$O$2</c:f>
              <c:strCache>
                <c:ptCount val="7"/>
                <c:pt idx="0">
                  <c:v>Obligations</c:v>
                </c:pt>
                <c:pt idx="1">
                  <c:v>Actions</c:v>
                </c:pt>
                <c:pt idx="2">
                  <c:v>OPC</c:v>
                </c:pt>
                <c:pt idx="3">
                  <c:v>Prêts</c:v>
                </c:pt>
                <c:pt idx="4">
                  <c:v>Immobilier</c:v>
                </c:pt>
                <c:pt idx="5">
                  <c:v>Valeurs disponibles</c:v>
                </c:pt>
                <c:pt idx="6">
                  <c:v>Autres</c:v>
                </c:pt>
              </c:strCache>
            </c:strRef>
          </c:cat>
          <c:val>
            <c:numRef>
              <c:f>Tabellen!$I$4:$O$4</c:f>
              <c:numCache>
                <c:formatCode>0.00%</c:formatCode>
                <c:ptCount val="7"/>
                <c:pt idx="0">
                  <c:v>0.12903001132858899</c:v>
                </c:pt>
                <c:pt idx="1">
                  <c:v>8.3569095767807147E-2</c:v>
                </c:pt>
                <c:pt idx="2">
                  <c:v>0.68844448613374265</c:v>
                </c:pt>
                <c:pt idx="3">
                  <c:v>7.8194399804343423E-3</c:v>
                </c:pt>
                <c:pt idx="4">
                  <c:v>1.075491133715528E-2</c:v>
                </c:pt>
                <c:pt idx="5">
                  <c:v>2.6465073601214483E-2</c:v>
                </c:pt>
                <c:pt idx="6">
                  <c:v>5.3916981787064083E-2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1.8024205040019763E-2"/>
          <c:y val="3.9975526223581997E-2"/>
          <c:w val="0.96395158991995811"/>
          <c:h val="0.83099607522241115"/>
        </c:manualLayout>
      </c:layout>
      <c:pie3DChart>
        <c:varyColors val="1"/>
        <c:dLbls>
          <c:showVal val="1"/>
        </c:dLbls>
      </c:pie3DChart>
    </c:plotArea>
    <c:legend>
      <c:legendPos val="b"/>
      <c:layout/>
      <c:txPr>
        <a:bodyPr/>
        <a:lstStyle/>
        <a:p>
          <a:pPr>
            <a:defRPr sz="1200"/>
          </a:pPr>
          <a:endParaRPr lang="nl-BE"/>
        </a:p>
      </c:txPr>
    </c:legend>
    <c:plotVisOnly val="1"/>
  </c:chart>
  <c:externalData r:id="rId1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autoTitleDeleted val="1"/>
    <c:view3D>
      <c:rotX val="30"/>
      <c:perspective val="30"/>
    </c:view3D>
    <c:plotArea>
      <c:layout>
        <c:manualLayout>
          <c:layoutTarget val="inner"/>
          <c:xMode val="edge"/>
          <c:yMode val="edge"/>
          <c:x val="5.0440501862566073E-2"/>
          <c:y val="3.622233981799295E-2"/>
          <c:w val="0.90665614551849461"/>
          <c:h val="0.79797030349454412"/>
        </c:manualLayout>
      </c:layout>
      <c:pie3DChart>
        <c:varyColors val="1"/>
        <c:ser>
          <c:idx val="0"/>
          <c:order val="0"/>
          <c:tx>
            <c:strRef>
              <c:f>Grafieken!$Z$76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BBCC00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91C8FF"/>
              </a:solidFill>
            </c:spPr>
          </c:dPt>
          <c:dLbls>
            <c:dLbl>
              <c:idx val="2"/>
              <c:layout>
                <c:manualLayout>
                  <c:x val="1.0796221322537125E-2"/>
                  <c:y val="0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1.1949001166520881E-2"/>
                  <c:y val="-3.0781017237710324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2.3826175059371339E-2"/>
                  <c:y val="0"/>
                </c:manualLayout>
              </c:layout>
              <c:spPr>
                <a:noFill/>
              </c:spPr>
              <c:txPr>
                <a:bodyPr/>
                <a:lstStyle/>
                <a:p>
                  <a:pPr>
                    <a:defRPr/>
                  </a:pPr>
                  <a:endParaRPr lang="nl-BE"/>
                </a:p>
              </c:txPr>
              <c:dLblPos val="bestFit"/>
              <c:showVal val="1"/>
            </c:dLbl>
            <c:dLblPos val="outEnd"/>
            <c:showVal val="1"/>
            <c:showLeaderLines val="1"/>
          </c:dLbls>
          <c:cat>
            <c:strRef>
              <c:f>Grafieken!$V$77:$V$81</c:f>
              <c:strCache>
                <c:ptCount val="5"/>
                <c:pt idx="0">
                  <c:v>Obligations</c:v>
                </c:pt>
                <c:pt idx="1">
                  <c:v>Actions</c:v>
                </c:pt>
                <c:pt idx="2">
                  <c:v>Valeurs disponibles</c:v>
                </c:pt>
                <c:pt idx="3">
                  <c:v>Immobilier</c:v>
                </c:pt>
                <c:pt idx="4">
                  <c:v>Autres</c:v>
                </c:pt>
              </c:strCache>
            </c:strRef>
          </c:cat>
          <c:val>
            <c:numRef>
              <c:f>Grafieken!$Z$77:$Z$81</c:f>
              <c:numCache>
                <c:formatCode>0.00%</c:formatCode>
                <c:ptCount val="5"/>
                <c:pt idx="0">
                  <c:v>0.51729797792686649</c:v>
                </c:pt>
                <c:pt idx="1">
                  <c:v>0.41308681967399463</c:v>
                </c:pt>
                <c:pt idx="2">
                  <c:v>3.6828096759122346E-2</c:v>
                </c:pt>
                <c:pt idx="3">
                  <c:v>2.263414524775267E-2</c:v>
                </c:pt>
                <c:pt idx="4">
                  <c:v>1.0152960392264151E-2</c:v>
                </c:pt>
              </c:numCache>
            </c:numRef>
          </c:val>
        </c:ser>
        <c:dLbls>
          <c:showVal val="1"/>
        </c:dLbls>
      </c:pie3DChart>
    </c:plotArea>
    <c:legend>
      <c:legendPos val="b"/>
      <c:layout/>
    </c:legend>
    <c:plotVisOnly val="1"/>
  </c:chart>
  <c:externalData r:id="rId1"/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autoTitleDeleted val="1"/>
    <c:view3D>
      <c:rotX val="30"/>
      <c:rotY val="200"/>
      <c:perspective val="30"/>
    </c:view3D>
    <c:plotArea>
      <c:layout/>
      <c:pie3DChart>
        <c:varyColors val="1"/>
        <c:ser>
          <c:idx val="0"/>
          <c:order val="0"/>
          <c:tx>
            <c:strRef>
              <c:f>Grafieken!$BM$99</c:f>
              <c:strCache>
                <c:ptCount val="1"/>
                <c:pt idx="0">
                  <c:v>Percentage</c:v>
                </c:pt>
              </c:strCache>
            </c:strRef>
          </c:tx>
          <c:explosion val="25"/>
          <c:dPt>
            <c:idx val="0"/>
            <c:spPr>
              <a:solidFill>
                <a:srgbClr val="002244"/>
              </a:solidFill>
            </c:spPr>
          </c:dPt>
          <c:dPt>
            <c:idx val="1"/>
            <c:spPr>
              <a:solidFill>
                <a:srgbClr val="668899"/>
              </a:solidFill>
            </c:spPr>
          </c:dPt>
          <c:dPt>
            <c:idx val="2"/>
            <c:spPr>
              <a:solidFill>
                <a:srgbClr val="91C8FF"/>
              </a:solidFill>
            </c:spPr>
          </c:dPt>
          <c:dPt>
            <c:idx val="3"/>
            <c:spPr>
              <a:solidFill>
                <a:srgbClr val="DDDDDD"/>
              </a:solidFill>
            </c:spPr>
          </c:dPt>
          <c:dPt>
            <c:idx val="4"/>
            <c:spPr>
              <a:solidFill>
                <a:srgbClr val="BBCC00"/>
              </a:solidFill>
            </c:spPr>
          </c:dPt>
          <c:dPt>
            <c:idx val="5"/>
            <c:spPr>
              <a:solidFill>
                <a:schemeClr val="bg1">
                  <a:lumMod val="65000"/>
                </a:schemeClr>
              </a:solidFill>
            </c:spPr>
          </c:dPt>
          <c:dLbls>
            <c:dLbl>
              <c:idx val="2"/>
              <c:layout>
                <c:manualLayout>
                  <c:x val="0"/>
                  <c:y val="-4.6296660834062524E-2"/>
                </c:manualLayout>
              </c:layout>
              <c:dLblPos val="bestFit"/>
              <c:showVal val="1"/>
            </c:dLbl>
            <c:dLbl>
              <c:idx val="3"/>
              <c:layout>
                <c:manualLayout>
                  <c:x val="-3.333333333333334E-2"/>
                  <c:y val="9.2592592592592865E-3"/>
                </c:manualLayout>
              </c:layout>
              <c:dLblPos val="bestFit"/>
              <c:showVal val="1"/>
            </c:dLbl>
            <c:dLbl>
              <c:idx val="4"/>
              <c:layout>
                <c:manualLayout>
                  <c:x val="-4.1666666666666664E-2"/>
                  <c:y val="1.8518518518518583E-2"/>
                </c:manualLayout>
              </c:layout>
              <c:dLblPos val="bestFit"/>
              <c:showVal val="1"/>
            </c:dLbl>
            <c:dLblPos val="outEnd"/>
            <c:showVal val="1"/>
          </c:dLbls>
          <c:cat>
            <c:strRef>
              <c:f>Grafieken!$V$100:$V$105</c:f>
              <c:strCache>
                <c:ptCount val="6"/>
                <c:pt idx="0">
                  <c:v>Obligations</c:v>
                </c:pt>
                <c:pt idx="1">
                  <c:v>Actions</c:v>
                </c:pt>
                <c:pt idx="2">
                  <c:v>Prêts</c:v>
                </c:pt>
                <c:pt idx="3">
                  <c:v>Immobilier</c:v>
                </c:pt>
                <c:pt idx="4">
                  <c:v>Valeurs disponibles</c:v>
                </c:pt>
                <c:pt idx="5">
                  <c:v>Autres</c:v>
                </c:pt>
              </c:strCache>
            </c:strRef>
          </c:cat>
          <c:val>
            <c:numRef>
              <c:f>Grafieken!$Y$100:$Y$105</c:f>
              <c:numCache>
                <c:formatCode>0.00%</c:formatCode>
                <c:ptCount val="6"/>
                <c:pt idx="0">
                  <c:v>0.48516095195563552</c:v>
                </c:pt>
                <c:pt idx="1">
                  <c:v>0.36795643909621506</c:v>
                </c:pt>
                <c:pt idx="2">
                  <c:v>7.8194399799339422E-3</c:v>
                </c:pt>
                <c:pt idx="3">
                  <c:v>2.6337263832532289E-2</c:v>
                </c:pt>
                <c:pt idx="4">
                  <c:v>5.1819173751229596E-2</c:v>
                </c:pt>
                <c:pt idx="5">
                  <c:v>6.0906731384454474E-2</c:v>
                </c:pt>
              </c:numCache>
            </c:numRef>
          </c:val>
        </c:ser>
      </c:pie3DChart>
    </c:plotArea>
    <c:legend>
      <c:legendPos val="b"/>
      <c:layout/>
    </c:legend>
    <c:plotVisOnly val="1"/>
  </c:chart>
  <c:externalData r:id="rId1"/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chart>
    <c:view3D>
      <c:rotX val="0"/>
      <c:rotY val="30"/>
      <c:perspective val="30"/>
    </c:view3D>
    <c:plotArea>
      <c:layout/>
      <c:bar3DChart>
        <c:barDir val="col"/>
        <c:grouping val="clustered"/>
        <c:ser>
          <c:idx val="1"/>
          <c:order val="0"/>
          <c:tx>
            <c:strRef>
              <c:f>Grafieken!$Y$125</c:f>
              <c:strCache>
                <c:ptCount val="1"/>
                <c:pt idx="0">
                  <c:v>% du nombre d'IRP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Grafieken!$Y$127:$Y$132</c:f>
              <c:numCache>
                <c:formatCode>0.00%</c:formatCode>
                <c:ptCount val="6"/>
                <c:pt idx="0">
                  <c:v>3.1963470319634701E-2</c:v>
                </c:pt>
                <c:pt idx="1">
                  <c:v>2.7397260273972612E-2</c:v>
                </c:pt>
                <c:pt idx="2">
                  <c:v>1.3698630136986301E-2</c:v>
                </c:pt>
                <c:pt idx="3">
                  <c:v>0.46575342465753394</c:v>
                </c:pt>
                <c:pt idx="4">
                  <c:v>0.38812785388127891</c:v>
                </c:pt>
                <c:pt idx="5">
                  <c:v>7.3059360730593603E-2</c:v>
                </c:pt>
              </c:numCache>
            </c:numRef>
          </c:val>
        </c:ser>
        <c:ser>
          <c:idx val="0"/>
          <c:order val="1"/>
          <c:tx>
            <c:strRef>
              <c:f>Grafieken!$AA$125</c:f>
              <c:strCache>
                <c:ptCount val="1"/>
                <c:pt idx="0">
                  <c:v>% du total bilantaire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Grafieken!$AA$127:$AA$132</c:f>
              <c:numCache>
                <c:formatCode>0.00%</c:formatCode>
                <c:ptCount val="6"/>
                <c:pt idx="0">
                  <c:v>0.12484422176968399</c:v>
                </c:pt>
                <c:pt idx="1">
                  <c:v>0.11785911381000135</c:v>
                </c:pt>
                <c:pt idx="2">
                  <c:v>8.6575698028962658E-2</c:v>
                </c:pt>
                <c:pt idx="3">
                  <c:v>0.55091441238632965</c:v>
                </c:pt>
                <c:pt idx="4">
                  <c:v>0.11309881796393202</c:v>
                </c:pt>
                <c:pt idx="5">
                  <c:v>6.7077360410907434E-3</c:v>
                </c:pt>
              </c:numCache>
            </c:numRef>
          </c:val>
        </c:ser>
        <c:ser>
          <c:idx val="2"/>
          <c:order val="2"/>
          <c:tx>
            <c:strRef>
              <c:f>Grafieken!$AC$125</c:f>
              <c:strCache>
                <c:ptCount val="1"/>
                <c:pt idx="0">
                  <c:v>% du nombre d'affiliés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Grafieken!$V$127:$V$132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Grafieken!$AC$127:$AC$132</c:f>
              <c:numCache>
                <c:formatCode>0.00%</c:formatCode>
                <c:ptCount val="6"/>
                <c:pt idx="0">
                  <c:v>1.6219325213866806E-2</c:v>
                </c:pt>
                <c:pt idx="1">
                  <c:v>0.56208588207638965</c:v>
                </c:pt>
                <c:pt idx="2">
                  <c:v>3.6279090942487831E-2</c:v>
                </c:pt>
                <c:pt idx="3">
                  <c:v>0.27346370547066723</c:v>
                </c:pt>
                <c:pt idx="4">
                  <c:v>9.2428630123432734E-2</c:v>
                </c:pt>
                <c:pt idx="5">
                  <c:v>1.9523366173156542E-2</c:v>
                </c:pt>
              </c:numCache>
            </c:numRef>
          </c:val>
        </c:ser>
        <c:shape val="box"/>
        <c:axId val="105194240"/>
        <c:axId val="105195776"/>
        <c:axId val="0"/>
      </c:bar3DChart>
      <c:catAx>
        <c:axId val="105194240"/>
        <c:scaling>
          <c:orientation val="minMax"/>
        </c:scaling>
        <c:axPos val="b"/>
        <c:numFmt formatCode="General" sourceLinked="1"/>
        <c:tickLblPos val="nextTo"/>
        <c:crossAx val="105195776"/>
        <c:crosses val="autoZero"/>
        <c:auto val="1"/>
        <c:lblAlgn val="ctr"/>
        <c:lblOffset val="100"/>
      </c:catAx>
      <c:valAx>
        <c:axId val="105195776"/>
        <c:scaling>
          <c:orientation val="minMax"/>
        </c:scaling>
        <c:axPos val="l"/>
        <c:majorGridlines/>
        <c:numFmt formatCode="0.00%" sourceLinked="1"/>
        <c:tickLblPos val="nextTo"/>
        <c:crossAx val="105194240"/>
        <c:crosses val="autoZero"/>
        <c:crossBetween val="between"/>
      </c:valAx>
    </c:plotArea>
    <c:legend>
      <c:legendPos val="t"/>
    </c:legend>
    <c:plotVisOnly val="1"/>
  </c:chart>
  <c:externalData r:id="rId1"/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nl-BE"/>
  <c:style val="15"/>
  <c:chart>
    <c:autoTitleDeleted val="1"/>
    <c:view3D>
      <c:rotX val="0"/>
      <c:rotY val="30"/>
      <c:perspective val="30"/>
    </c:view3D>
    <c:plotArea>
      <c:layout>
        <c:manualLayout>
          <c:layoutTarget val="inner"/>
          <c:xMode val="edge"/>
          <c:yMode val="edge"/>
          <c:x val="0.12974381723411335"/>
          <c:y val="0.10631060477060512"/>
          <c:w val="0.84061679790026156"/>
          <c:h val="0.57679058765055913"/>
        </c:manualLayout>
      </c:layout>
      <c:bar3DChart>
        <c:barDir val="col"/>
        <c:grouping val="clustered"/>
        <c:ser>
          <c:idx val="0"/>
          <c:order val="0"/>
          <c:tx>
            <c:strRef>
              <c:f>Tabellen!$E$2</c:f>
              <c:strCache>
                <c:ptCount val="1"/>
                <c:pt idx="0">
                  <c:v>Taux de couverture PCT + marge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(Tabellen!$E$5,Tabellen!$E$7:$E$11)</c:f>
              <c:numCache>
                <c:formatCode>0.00%</c:formatCode>
                <c:ptCount val="6"/>
                <c:pt idx="1">
                  <c:v>1.2480104839786181</c:v>
                </c:pt>
                <c:pt idx="2">
                  <c:v>1.6362893645718164</c:v>
                </c:pt>
                <c:pt idx="3">
                  <c:v>1.404717353643449</c:v>
                </c:pt>
                <c:pt idx="4">
                  <c:v>1.214279218640125</c:v>
                </c:pt>
                <c:pt idx="5">
                  <c:v>1.2285164169445562</c:v>
                </c:pt>
              </c:numCache>
            </c:numRef>
          </c:val>
        </c:ser>
        <c:ser>
          <c:idx val="1"/>
          <c:order val="1"/>
          <c:tx>
            <c:strRef>
              <c:f>Tabellen!$F$2</c:f>
              <c:strCache>
                <c:ptCount val="1"/>
                <c:pt idx="0">
                  <c:v>Taux de couverture PLT + marge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(Tabellen!$A$5,Tabellen!$A$7:$A$11)</c:f>
              <c:strCache>
                <c:ptCount val="6"/>
                <c:pt idx="0">
                  <c:v>Premier pilier</c:v>
                </c:pt>
                <c:pt idx="1">
                  <c:v>Fonds sectoriels</c:v>
                </c:pt>
                <c:pt idx="2">
                  <c:v>Indépendants</c:v>
                </c:pt>
                <c:pt idx="3">
                  <c:v>Multi-employeurs</c:v>
                </c:pt>
                <c:pt idx="4">
                  <c:v>Mono-employeur</c:v>
                </c:pt>
                <c:pt idx="5">
                  <c:v>Liquidation</c:v>
                </c:pt>
              </c:strCache>
            </c:strRef>
          </c:cat>
          <c:val>
            <c:numRef>
              <c:f>(Tabellen!$F$5,Tabellen!$F$7:$F$11)</c:f>
              <c:numCache>
                <c:formatCode>0.00%</c:formatCode>
                <c:ptCount val="6"/>
                <c:pt idx="0">
                  <c:v>1.0079259562455092</c:v>
                </c:pt>
                <c:pt idx="1">
                  <c:v>1.1868293614129277</c:v>
                </c:pt>
                <c:pt idx="2">
                  <c:v>0.9920463519129914</c:v>
                </c:pt>
                <c:pt idx="3">
                  <c:v>1.2358340469834188</c:v>
                </c:pt>
                <c:pt idx="4">
                  <c:v>1.045612194947324</c:v>
                </c:pt>
                <c:pt idx="5">
                  <c:v>1.0671126933848598</c:v>
                </c:pt>
              </c:numCache>
            </c:numRef>
          </c:val>
        </c:ser>
        <c:shape val="box"/>
        <c:axId val="105128320"/>
        <c:axId val="105129856"/>
        <c:axId val="0"/>
      </c:bar3DChart>
      <c:catAx>
        <c:axId val="105128320"/>
        <c:scaling>
          <c:orientation val="minMax"/>
        </c:scaling>
        <c:axPos val="b"/>
        <c:tickLblPos val="nextTo"/>
        <c:txPr>
          <a:bodyPr rot="1860000" vert="horz"/>
          <a:lstStyle/>
          <a:p>
            <a:pPr>
              <a:defRPr/>
            </a:pPr>
            <a:endParaRPr lang="nl-BE"/>
          </a:p>
        </c:txPr>
        <c:crossAx val="105129856"/>
        <c:crosses val="autoZero"/>
        <c:auto val="1"/>
        <c:lblAlgn val="ctr"/>
        <c:lblOffset val="100"/>
      </c:catAx>
      <c:valAx>
        <c:axId val="105129856"/>
        <c:scaling>
          <c:orientation val="minMax"/>
        </c:scaling>
        <c:axPos val="l"/>
        <c:majorGridlines/>
        <c:numFmt formatCode="General" sourceLinked="1"/>
        <c:tickLblPos val="nextTo"/>
        <c:crossAx val="105128320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nl-BE"/>
  <c:chart>
    <c:view3D>
      <c:perspective val="30"/>
    </c:view3D>
    <c:plotArea>
      <c:layout/>
      <c:bar3DChart>
        <c:barDir val="col"/>
        <c:grouping val="stacked"/>
        <c:ser>
          <c:idx val="0"/>
          <c:order val="0"/>
          <c:tx>
            <c:strRef>
              <c:f>Tabellen!$I$2</c:f>
              <c:strCache>
                <c:ptCount val="1"/>
                <c:pt idx="0">
                  <c:v>Obligations</c:v>
                </c:pt>
              </c:strCache>
            </c:strRef>
          </c:tx>
          <c:spPr>
            <a:solidFill>
              <a:srgbClr val="002244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Tabellen!$I$4:$I$6</c:f>
              <c:numCache>
                <c:formatCode>0.00%</c:formatCode>
                <c:ptCount val="3"/>
                <c:pt idx="0">
                  <c:v>0.12903001132858904</c:v>
                </c:pt>
                <c:pt idx="1">
                  <c:v>0.33494905594309482</c:v>
                </c:pt>
                <c:pt idx="2">
                  <c:v>0.10119150619772813</c:v>
                </c:pt>
              </c:numCache>
            </c:numRef>
          </c:val>
        </c:ser>
        <c:ser>
          <c:idx val="1"/>
          <c:order val="1"/>
          <c:tx>
            <c:strRef>
              <c:f>Tabellen!$J$2</c:f>
              <c:strCache>
                <c:ptCount val="1"/>
                <c:pt idx="0">
                  <c:v>Actions</c:v>
                </c:pt>
              </c:strCache>
            </c:strRef>
          </c:tx>
          <c:spPr>
            <a:solidFill>
              <a:srgbClr val="668899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Tabellen!$J$4:$J$6</c:f>
              <c:numCache>
                <c:formatCode>0.00%</c:formatCode>
                <c:ptCount val="3"/>
                <c:pt idx="0">
                  <c:v>8.3569095767807106E-2</c:v>
                </c:pt>
                <c:pt idx="1">
                  <c:v>7.2219607536711528E-2</c:v>
                </c:pt>
                <c:pt idx="2">
                  <c:v>8.5103450139669412E-2</c:v>
                </c:pt>
              </c:numCache>
            </c:numRef>
          </c:val>
        </c:ser>
        <c:ser>
          <c:idx val="2"/>
          <c:order val="2"/>
          <c:tx>
            <c:strRef>
              <c:f>Tabellen!$K$2</c:f>
              <c:strCache>
                <c:ptCount val="1"/>
                <c:pt idx="0">
                  <c:v>OPC</c:v>
                </c:pt>
              </c:strCache>
            </c:strRef>
          </c:tx>
          <c:spPr>
            <a:solidFill>
              <a:srgbClr val="BBCC0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Tabellen!$K$4:$K$6</c:f>
              <c:numCache>
                <c:formatCode>0.00%</c:formatCode>
                <c:ptCount val="3"/>
                <c:pt idx="0">
                  <c:v>0.68844448613374265</c:v>
                </c:pt>
                <c:pt idx="1">
                  <c:v>0.38878207954640476</c:v>
                </c:pt>
                <c:pt idx="2">
                  <c:v>0.72895629726284361</c:v>
                </c:pt>
              </c:numCache>
            </c:numRef>
          </c:val>
        </c:ser>
        <c:ser>
          <c:idx val="3"/>
          <c:order val="3"/>
          <c:tx>
            <c:strRef>
              <c:f>Tabellen!$L$2</c:f>
              <c:strCache>
                <c:ptCount val="1"/>
                <c:pt idx="0">
                  <c:v>Prêts</c:v>
                </c:pt>
              </c:strCache>
            </c:strRef>
          </c:tx>
          <c:spPr>
            <a:solidFill>
              <a:srgbClr val="BAC9D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Tabellen!$L$4:$L$6</c:f>
              <c:numCache>
                <c:formatCode>0.00%</c:formatCode>
                <c:ptCount val="3"/>
                <c:pt idx="0">
                  <c:v>7.8194399804343406E-3</c:v>
                </c:pt>
                <c:pt idx="1">
                  <c:v>5.3877781764735296E-2</c:v>
                </c:pt>
                <c:pt idx="2">
                  <c:v>1.5927435304698943E-3</c:v>
                </c:pt>
              </c:numCache>
            </c:numRef>
          </c:val>
        </c:ser>
        <c:ser>
          <c:idx val="4"/>
          <c:order val="4"/>
          <c:tx>
            <c:strRef>
              <c:f>Tabellen!$M$2</c:f>
              <c:strCache>
                <c:ptCount val="1"/>
                <c:pt idx="0">
                  <c:v>Immobilier</c:v>
                </c:pt>
              </c:strCache>
            </c:strRef>
          </c:tx>
          <c:spPr>
            <a:solidFill>
              <a:srgbClr val="DDDDDD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Tabellen!$M$4:$M$6</c:f>
              <c:numCache>
                <c:formatCode>0.00%</c:formatCode>
                <c:ptCount val="3"/>
                <c:pt idx="0">
                  <c:v>1.075491133715528E-2</c:v>
                </c:pt>
                <c:pt idx="1">
                  <c:v>2.8136633145616749E-2</c:v>
                </c:pt>
                <c:pt idx="2">
                  <c:v>8.4050502417237685E-3</c:v>
                </c:pt>
              </c:numCache>
            </c:numRef>
          </c:val>
        </c:ser>
        <c:ser>
          <c:idx val="5"/>
          <c:order val="5"/>
          <c:tx>
            <c:strRef>
              <c:f>Tabellen!$N$2</c:f>
              <c:strCache>
                <c:ptCount val="1"/>
                <c:pt idx="0">
                  <c:v>Valeurs disponibles</c:v>
                </c:pt>
              </c:strCache>
            </c:strRef>
          </c:tx>
          <c:spPr>
            <a:solidFill>
              <a:srgbClr val="8B9A00"/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Tabellen!$N$4:$N$6</c:f>
              <c:numCache>
                <c:formatCode>0.00%</c:formatCode>
                <c:ptCount val="3"/>
                <c:pt idx="0">
                  <c:v>2.6465073601214473E-2</c:v>
                </c:pt>
                <c:pt idx="1">
                  <c:v>3.5868536617352828E-2</c:v>
                </c:pt>
                <c:pt idx="2">
                  <c:v>2.5193805302972792E-2</c:v>
                </c:pt>
              </c:numCache>
            </c:numRef>
          </c:val>
        </c:ser>
        <c:ser>
          <c:idx val="6"/>
          <c:order val="6"/>
          <c:tx>
            <c:strRef>
              <c:f>Tabellen!$O$2</c:f>
              <c:strCache>
                <c:ptCount val="1"/>
                <c:pt idx="0">
                  <c:v>Autres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</c:spPr>
          <c:cat>
            <c:strRef>
              <c:f>Tabellen!$A$4:$A$6</c:f>
              <c:strCache>
                <c:ptCount val="3"/>
                <c:pt idx="0">
                  <c:v>Secteur</c:v>
                </c:pt>
                <c:pt idx="1">
                  <c:v>Premier pilier</c:v>
                </c:pt>
                <c:pt idx="2">
                  <c:v>Deuxième pilier</c:v>
                </c:pt>
              </c:strCache>
            </c:strRef>
          </c:cat>
          <c:val>
            <c:numRef>
              <c:f>Tabellen!$O$4:$O$6</c:f>
              <c:numCache>
                <c:formatCode>0.00%</c:formatCode>
                <c:ptCount val="3"/>
                <c:pt idx="0">
                  <c:v>5.3916981787064083E-2</c:v>
                </c:pt>
                <c:pt idx="1">
                  <c:v>8.6166305446084848E-2</c:v>
                </c:pt>
                <c:pt idx="2">
                  <c:v>4.9557147251947931E-2</c:v>
                </c:pt>
              </c:numCache>
            </c:numRef>
          </c:val>
        </c:ser>
        <c:shape val="box"/>
        <c:axId val="105174528"/>
        <c:axId val="105176064"/>
        <c:axId val="0"/>
      </c:bar3DChart>
      <c:catAx>
        <c:axId val="105174528"/>
        <c:scaling>
          <c:orientation val="minMax"/>
        </c:scaling>
        <c:axPos val="b"/>
        <c:tickLblPos val="nextTo"/>
        <c:crossAx val="105176064"/>
        <c:crosses val="autoZero"/>
        <c:auto val="1"/>
        <c:lblAlgn val="ctr"/>
        <c:lblOffset val="100"/>
      </c:catAx>
      <c:valAx>
        <c:axId val="105176064"/>
        <c:scaling>
          <c:orientation val="minMax"/>
        </c:scaling>
        <c:delete val="1"/>
        <c:axPos val="l"/>
        <c:numFmt formatCode="0.00%" sourceLinked="1"/>
        <c:tickLblPos val="none"/>
        <c:crossAx val="105174528"/>
        <c:crosses val="autoZero"/>
        <c:crossBetween val="between"/>
      </c:valAx>
    </c:plotArea>
    <c:legend>
      <c:legendPos val="b"/>
    </c:legend>
    <c:plotVisOnly val="1"/>
  </c:chart>
  <c:externalData r:id="rId1"/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986FCF-EDB4-4BD6-A01A-AEEAEBD0A732}" type="datetimeFigureOut">
              <a:rPr lang="nl-BE" smtClean="0"/>
              <a:pPr/>
              <a:t>18/01/2013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61ED6E-4AB3-48AA-BD12-6BCACCEB99F9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0FA9E-B9E1-48A3-9FA2-8D7576A5357F}" type="datetimeFigureOut">
              <a:rPr lang="nl-BE" smtClean="0"/>
              <a:pPr/>
              <a:t>18/01/2013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1EE4A-0F1D-497E-983F-5B61215D8C28}" type="slidenum">
              <a:rPr lang="nl-BE" smtClean="0"/>
              <a:pPr/>
              <a:t>‹#›</a:t>
            </a:fld>
            <a:endParaRPr lang="nl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1"/>
            <a:ext cx="9144000" cy="621982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0939" y="728640"/>
            <a:ext cx="7561263" cy="2520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0939" y="3429000"/>
            <a:ext cx="7561263" cy="22098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accent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372"/>
            <a:ext cx="9144000" cy="63863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800" y="1538289"/>
            <a:ext cx="8255001" cy="4231024"/>
          </a:xfrm>
        </p:spPr>
        <p:txBody>
          <a:bodyPr/>
          <a:lstStyle>
            <a:lvl1pPr>
              <a:lnSpc>
                <a:spcPts val="3080"/>
              </a:lnSpc>
              <a:defRPr/>
            </a:lvl1pPr>
            <a:lvl2pPr>
              <a:lnSpc>
                <a:spcPts val="2640"/>
              </a:lnSpc>
              <a:defRPr sz="2400"/>
            </a:lvl2pPr>
            <a:lvl3pPr>
              <a:lnSpc>
                <a:spcPts val="2200"/>
              </a:lnSpc>
              <a:defRPr sz="2000"/>
            </a:lvl3pPr>
            <a:lvl4pPr>
              <a:lnSpc>
                <a:spcPts val="1980"/>
              </a:lnSpc>
              <a:defRPr sz="1800"/>
            </a:lvl4pPr>
            <a:lvl5pPr>
              <a:lnSpc>
                <a:spcPts val="1540"/>
              </a:lnSpc>
              <a:defRPr sz="14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2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6" name="Afbeelding 25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9" y="1898797"/>
            <a:ext cx="7561263" cy="1362075"/>
          </a:xfrm>
        </p:spPr>
        <p:txBody>
          <a:bodyPr anchor="b" anchorCtr="0"/>
          <a:lstStyle>
            <a:lvl1pPr algn="l">
              <a:defRPr sz="3600" b="0" cap="none" baseline="0">
                <a:solidFill>
                  <a:schemeClr val="accent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939" y="3429003"/>
            <a:ext cx="7561263" cy="1500187"/>
          </a:xfrm>
        </p:spPr>
        <p:txBody>
          <a:bodyPr anchor="t" anchorCtr="0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0" name="Afbeelding 19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1801" y="1538289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2025" y="1538288"/>
            <a:ext cx="3960176" cy="423102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164" y="1538290"/>
            <a:ext cx="3599813" cy="450520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1801" y="2078820"/>
            <a:ext cx="3960176" cy="369049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2073" y="1535116"/>
            <a:ext cx="3574729" cy="453695"/>
          </a:xfrm>
        </p:spPr>
        <p:txBody>
          <a:bodyPr anchor="t" anchorCtr="0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2024" y="2078820"/>
            <a:ext cx="3934777" cy="369049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21" name="Afbeelding 20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2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3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7" name="Afbeelding 16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1856" y="1538288"/>
            <a:ext cx="5220344" cy="4231024"/>
          </a:xfrm>
        </p:spPr>
        <p:txBody>
          <a:bodyPr/>
          <a:lstStyle>
            <a:lvl1pPr marL="360000" marR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2"/>
              </a:buClr>
              <a:buSzTx/>
              <a:buFont typeface="Arial" pitchFamily="34" charset="0"/>
              <a:buChar char="•"/>
              <a:tabLst/>
              <a:defRPr sz="3200" baseline="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360000" marR="0" lvl="0" indent="-360000" algn="l" defTabSz="914400" rtl="0" eaLnBrk="1" fontAlgn="auto" latinLnBrk="0" hangingPunct="1">
              <a:lnSpc>
                <a:spcPts val="3080"/>
              </a:lnSpc>
              <a:spcBef>
                <a:spcPts val="0"/>
              </a:spcBef>
              <a:spcAft>
                <a:spcPts val="600"/>
              </a:spcAft>
              <a:buClr>
                <a:schemeClr val="accent5"/>
              </a:buClr>
              <a:buSzTx/>
              <a:buFont typeface="Arial" pitchFamily="34" charset="0"/>
              <a:buChar char="•"/>
              <a:tabLst/>
              <a:defRPr/>
            </a:pPr>
            <a:r>
              <a:rPr lang="en-US" smtClean="0"/>
              <a:t>Click to edit Master text styles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3" y="188700"/>
            <a:ext cx="7920037" cy="990000"/>
          </a:xfrm>
        </p:spPr>
        <p:txBody>
          <a:bodyPr anchor="b"/>
          <a:lstStyle>
            <a:lvl1pPr algn="l">
              <a:lnSpc>
                <a:spcPts val="3200"/>
              </a:lnSpc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163" y="1538288"/>
            <a:ext cx="2339645" cy="4231024"/>
          </a:xfrm>
        </p:spPr>
        <p:txBody>
          <a:bodyPr/>
          <a:lstStyle>
            <a:lvl1pPr marL="0" indent="0">
              <a:lnSpc>
                <a:spcPts val="2000"/>
              </a:lnSpc>
              <a:spcAft>
                <a:spcPts val="1200"/>
              </a:spcAft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164" y="368592"/>
            <a:ext cx="7920038" cy="360048"/>
          </a:xfrm>
        </p:spPr>
        <p:txBody>
          <a:bodyPr anchor="b" anchorCtr="0"/>
          <a:lstStyle>
            <a:lvl1pPr algn="l">
              <a:lnSpc>
                <a:spcPts val="2200"/>
              </a:lnSpc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92163" y="818652"/>
            <a:ext cx="7920038" cy="4950660"/>
          </a:xfrm>
        </p:spPr>
        <p:txBody>
          <a:bodyPr anchor="t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20824" y="818652"/>
            <a:ext cx="323176" cy="4951274"/>
          </a:xfrm>
        </p:spPr>
        <p:txBody>
          <a:bodyPr vert="vert270"/>
          <a:lstStyle>
            <a:lvl1pPr marL="0" indent="0" algn="l">
              <a:lnSpc>
                <a:spcPts val="1540"/>
              </a:lnSpc>
              <a:buNone/>
              <a:defRPr sz="10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1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2481" y="728640"/>
            <a:ext cx="810108" cy="4860648"/>
          </a:xfrm>
        </p:spPr>
        <p:txBody>
          <a:bodyPr vert="vert"/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31801" y="728640"/>
            <a:ext cx="7020585" cy="486064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8" name="Afbeelding 17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219824"/>
            <a:ext cx="9144000" cy="638177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57401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1" y="274641"/>
            <a:ext cx="6019801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  <p:pic>
        <p:nvPicPr>
          <p:cNvPr id="19" name="Afbeelding 18" descr="FSMA_logo_PP_100px_RGB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6219825"/>
            <a:ext cx="638175" cy="638175"/>
          </a:xfrm>
          <a:prstGeom prst="rect">
            <a:avLst/>
          </a:prstGeom>
        </p:spPr>
      </p:pic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411712" y="6219824"/>
            <a:ext cx="5670756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4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5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9175"/>
            <a:ext cx="9144000" cy="2279649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SMA Title 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29000"/>
            <a:ext cx="9144000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8" name="Afbeelding 7" descr="voor_title_layout1.bmp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2286000"/>
            <a:ext cx="9144000" cy="2286000"/>
          </a:xfrm>
          <a:prstGeom prst="rect">
            <a:avLst/>
          </a:prstGeom>
        </p:spPr>
      </p:pic>
      <p:sp>
        <p:nvSpPr>
          <p:cNvPr id="17" name="Tijdelijke aanduiding voor tekst 13"/>
          <p:cNvSpPr>
            <a:spLocks noGrp="1"/>
          </p:cNvSpPr>
          <p:nvPr>
            <p:ph type="body" sz="quarter" idx="10"/>
          </p:nvPr>
        </p:nvSpPr>
        <p:spPr>
          <a:xfrm>
            <a:off x="2591736" y="45860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1"/>
          </p:nvPr>
        </p:nvSpPr>
        <p:spPr>
          <a:xfrm>
            <a:off x="2591736" y="153874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2"/>
          </p:nvPr>
        </p:nvSpPr>
        <p:spPr>
          <a:xfrm>
            <a:off x="2591736" y="4509144"/>
            <a:ext cx="6120816" cy="1080612"/>
          </a:xfrm>
        </p:spPr>
        <p:txBody>
          <a:bodyPr anchor="b" anchorCtr="0"/>
          <a:lstStyle>
            <a:lvl1pPr>
              <a:buFontTx/>
              <a:buNone/>
              <a:defRPr sz="3600" b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2591736" y="5589288"/>
            <a:ext cx="6120816" cy="630084"/>
          </a:xfrm>
        </p:spPr>
        <p:txBody>
          <a:bodyPr anchor="t" anchorCtr="0"/>
          <a:lstStyle>
            <a:lvl1pPr>
              <a:buFontTx/>
              <a:buNone/>
              <a:defRPr sz="2000" b="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sz="3600" b="1" smtClean="0">
                <a:solidFill>
                  <a:schemeClr val="bg1"/>
                </a:solidFill>
              </a:rPr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167" y="185738"/>
            <a:ext cx="7894636" cy="990132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1800" y="1538290"/>
            <a:ext cx="8255001" cy="207073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1370" y="6219824"/>
            <a:ext cx="630212" cy="638177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1000" b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21582" y="6219824"/>
            <a:ext cx="6660886" cy="638177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/>
          <a:lstStyle>
            <a:lvl1pPr algn="r">
              <a:defRPr sz="1000" b="0" cap="none" spc="100" baseline="0">
                <a:solidFill>
                  <a:schemeClr val="bg1"/>
                </a:solidFill>
              </a:defRPr>
            </a:lvl1pPr>
          </a:lstStyle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62492" y="6219825"/>
            <a:ext cx="449708" cy="638175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ctr" anchorCtr="0"/>
          <a:lstStyle>
            <a:lvl1pPr algn="r">
              <a:defRPr sz="1000" b="0" i="0" baseline="0">
                <a:solidFill>
                  <a:schemeClr val="bg1"/>
                </a:solidFill>
              </a:defRPr>
            </a:lvl1pPr>
          </a:lstStyle>
          <a:p>
            <a:fld id="{90FF19FB-2F2A-410F-BBCC-7AE0EC5BE55E}" type="slidenum">
              <a:rPr lang="nl-BE" smtClean="0"/>
              <a:pPr/>
              <a:t>‹#›</a:t>
            </a:fld>
            <a:endParaRPr lang="nl-B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50" r:id="rId10"/>
    <p:sldLayoutId id="2147483651" r:id="rId11"/>
    <p:sldLayoutId id="2147483652" r:id="rId12"/>
    <p:sldLayoutId id="2147483653" r:id="rId13"/>
    <p:sldLayoutId id="2147483654" r:id="rId14"/>
    <p:sldLayoutId id="2147483655" r:id="rId15"/>
    <p:sldLayoutId id="2147483656" r:id="rId16"/>
    <p:sldLayoutId id="2147483657" r:id="rId17"/>
    <p:sldLayoutId id="2147483658" r:id="rId18"/>
    <p:sldLayoutId id="2147483659" r:id="rId19"/>
  </p:sldLayoutIdLst>
  <p:hf hdr="0"/>
  <p:txStyles>
    <p:titleStyle>
      <a:lvl1pPr algn="l" defTabSz="914400" rtl="0" eaLnBrk="1" latinLnBrk="0" hangingPunct="1">
        <a:lnSpc>
          <a:spcPts val="3200"/>
        </a:lnSpc>
        <a:spcBef>
          <a:spcPct val="0"/>
        </a:spcBef>
        <a:buNone/>
        <a:defRPr sz="3600" b="0" i="0" kern="1200" cap="none" baseline="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ts val="3080"/>
        </a:lnSpc>
        <a:spcBef>
          <a:spcPts val="0"/>
        </a:spcBef>
        <a:spcAft>
          <a:spcPts val="600"/>
        </a:spcAft>
        <a:buClr>
          <a:schemeClr val="accent2"/>
        </a:buClr>
        <a:buFont typeface="Arial" pitchFamily="34" charset="0"/>
        <a:buChar char="•"/>
        <a:defRPr sz="2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612000" indent="-252000" algn="l" defTabSz="914400" rtl="0" eaLnBrk="1" latinLnBrk="0" hangingPunct="1">
        <a:lnSpc>
          <a:spcPts val="26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64000" indent="-252000" algn="l" defTabSz="914400" rtl="0" eaLnBrk="1" latinLnBrk="0" hangingPunct="1">
        <a:lnSpc>
          <a:spcPts val="220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44000" indent="-180000" algn="l" defTabSz="914400" rtl="0" eaLnBrk="1" latinLnBrk="0" hangingPunct="1">
        <a:lnSpc>
          <a:spcPts val="198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224000" indent="-180000" algn="l" defTabSz="914400" rtl="0" eaLnBrk="1" latinLnBrk="0" hangingPunct="1">
        <a:lnSpc>
          <a:spcPts val="1540"/>
        </a:lnSpc>
        <a:spcBef>
          <a:spcPts val="0"/>
        </a:spcBef>
        <a:spcAft>
          <a:spcPts val="600"/>
        </a:spcAft>
        <a:buFont typeface="Calibri" pitchFamily="34" charset="0"/>
        <a:buChar char="‐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tekst 7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0" indent="0"/>
            <a:r>
              <a:rPr lang="nl-BE" sz="2400" smtClean="0"/>
              <a:t>Le secteur des institutions de retraite professionnelle</a:t>
            </a:r>
            <a:endParaRPr lang="nl-NL" sz="2400" dirty="0"/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/>
          </p:nvPr>
        </p:nvSpPr>
        <p:spPr>
          <a:xfrm>
            <a:off x="2627784" y="5733256"/>
            <a:ext cx="6120816" cy="630084"/>
          </a:xfrm>
        </p:spPr>
        <p:txBody>
          <a:bodyPr/>
          <a:lstStyle/>
          <a:p>
            <a:r>
              <a:rPr lang="nl-BE" smtClean="0"/>
              <a:t>Reporting sur l'exercice 2011</a:t>
            </a:r>
          </a:p>
          <a:p>
            <a:endParaRPr lang="nl-N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2132856"/>
          <a:ext cx="8352929" cy="2376263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2592288"/>
                <a:gridCol w="1584176"/>
                <a:gridCol w="1368152"/>
                <a:gridCol w="1512168"/>
                <a:gridCol w="1296145"/>
              </a:tblGrid>
              <a:tr h="47303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d'affiliés par IRP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</a:t>
                      </a:r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d'institutions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</a:t>
                      </a:r>
                      <a:endParaRPr lang="nl-BE" sz="1400" b="1" u="none" strike="noStrike" kern="1200" smtClean="0"/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institutions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Nombre d'affliés actifs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/>
                        <a:t>% </a:t>
                      </a:r>
                      <a:endParaRPr lang="nl-BE" sz="1400" b="1" u="none" strike="noStrike" kern="1200" smtClean="0"/>
                    </a:p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/>
                        <a:t>affiliés actifs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Plus de 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7,76%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690.469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77,81%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1.000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5.000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29,22%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152.570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17,19%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500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1.000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17,35%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27.214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3,07%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100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500 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26,48%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16.017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1,80%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4125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Entre </a:t>
                      </a:r>
                      <a:r>
                        <a:rPr lang="nl-BE" sz="1400" u="none" strike="noStrike" kern="1200"/>
                        <a:t>0 </a:t>
                      </a:r>
                      <a:r>
                        <a:rPr lang="nl-BE" sz="1400" u="none" strike="noStrike" kern="1200" smtClean="0"/>
                        <a:t>et </a:t>
                      </a:r>
                      <a:r>
                        <a:rPr lang="nl-BE" sz="1400" u="none" strike="noStrike" kern="1200"/>
                        <a:t>100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42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19,18%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1.128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0,13%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2603">
                <a:tc>
                  <a:txBody>
                    <a:bodyPr/>
                    <a:lstStyle/>
                    <a:p>
                      <a:pPr marL="179388" indent="0" algn="l" defTabSz="914400" rtl="0" eaLnBrk="1" fontAlgn="b" latinLnBrk="0" hangingPunct="1"/>
                      <a:r>
                        <a:rPr lang="nl-BE" sz="1400" u="none" strike="noStrike" kern="1200" smtClean="0"/>
                        <a:t>Total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219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100,00%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887.398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100,00%</a:t>
                      </a:r>
                    </a:p>
                  </a:txBody>
                  <a:tcPr marL="0" marR="22860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467544" y="4797152"/>
            <a:ext cx="82809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77,8% des affiliés actifs sont concentrés dans 7,8% des IRP et 19,18% des IRP représentent à peine 0,13% des affiliés actifs</a:t>
            </a:r>
            <a:endParaRPr lang="nl-BE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11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du portefeuille</a:t>
            </a:r>
            <a:endParaRPr lang="nl-BE"/>
          </a:p>
        </p:txBody>
      </p:sp>
      <p:graphicFrame>
        <p:nvGraphicFramePr>
          <p:cNvPr id="9" name="Chart 8"/>
          <p:cNvGraphicFramePr/>
          <p:nvPr/>
        </p:nvGraphicFramePr>
        <p:xfrm>
          <a:off x="395536" y="1916832"/>
          <a:ext cx="8280920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12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OPC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95536" y="1916832"/>
          <a:ext cx="8280920" cy="374441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395536" y="1916832"/>
          <a:ext cx="8424936" cy="41044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7776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600" smtClean="0"/>
              <a:t>Composition du portefeuille (actifs sous-jacents des OPC ventilés)</a:t>
            </a:r>
            <a:endParaRPr lang="nl-BE" sz="1600"/>
          </a:p>
        </p:txBody>
      </p:sp>
      <p:graphicFrame>
        <p:nvGraphicFramePr>
          <p:cNvPr id="10" name="Chart 9"/>
          <p:cNvGraphicFramePr/>
          <p:nvPr/>
        </p:nvGraphicFramePr>
        <p:xfrm>
          <a:off x="395536" y="1700808"/>
          <a:ext cx="8496944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7,7 Mrd €</a:t>
            </a:r>
          </a:p>
          <a:p>
            <a:pPr lvl="1"/>
            <a:r>
              <a:rPr lang="nl-BE" smtClean="0"/>
              <a:t>48% du total bilantaire du secteur</a:t>
            </a:r>
          </a:p>
          <a:p>
            <a:r>
              <a:rPr lang="nl-BE" smtClean="0"/>
              <a:t>Provisions techniques : 6 Mrd €</a:t>
            </a:r>
          </a:p>
          <a:p>
            <a:pPr lvl="1"/>
            <a:r>
              <a:rPr lang="nl-BE" smtClean="0"/>
              <a:t>43% des provisions techniques du secteur</a:t>
            </a:r>
          </a:p>
          <a:p>
            <a:r>
              <a:rPr lang="nl-BE" smtClean="0"/>
              <a:t>Nombre d'affiliés : 320.000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36%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161%</a:t>
            </a:r>
          </a:p>
          <a:p>
            <a:r>
              <a:rPr lang="nl-BE" smtClean="0"/>
              <a:t>Taux de couverture PLT + marge : 128%</a:t>
            </a:r>
          </a:p>
          <a:p>
            <a:r>
              <a:rPr lang="nl-BE" smtClean="0"/>
              <a:t>Rapport PLT/PCT : 127%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10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14</a:t>
            </a:fld>
            <a:endParaRPr lang="nl-BE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Total bilantaire : 13 Mrd €</a:t>
            </a:r>
          </a:p>
          <a:p>
            <a:pPr lvl="1"/>
            <a:r>
              <a:rPr lang="nl-BE" smtClean="0"/>
              <a:t>81% du total bilantaire du secteur</a:t>
            </a:r>
          </a:p>
          <a:p>
            <a:r>
              <a:rPr lang="nl-BE" smtClean="0"/>
              <a:t>Provisions techniques : 11 Mrd €</a:t>
            </a:r>
          </a:p>
          <a:p>
            <a:pPr lvl="1"/>
            <a:r>
              <a:rPr lang="nl-BE" smtClean="0"/>
              <a:t>79 % des provisions techniques du secteur</a:t>
            </a:r>
          </a:p>
          <a:p>
            <a:r>
              <a:rPr lang="nl-BE" smtClean="0"/>
              <a:t>Nombre d'affiliés : 702.000 </a:t>
            </a:r>
          </a:p>
          <a:p>
            <a:pPr lvl="1">
              <a:buClr>
                <a:srgbClr val="9DC2D7"/>
              </a:buClr>
            </a:pPr>
            <a:r>
              <a:rPr lang="nl-BE" smtClean="0">
                <a:solidFill>
                  <a:srgbClr val="000000"/>
                </a:solidFill>
              </a:rPr>
              <a:t> </a:t>
            </a:r>
            <a:r>
              <a:rPr lang="nl-BE" smtClean="0"/>
              <a:t>80% </a:t>
            </a:r>
            <a:r>
              <a:rPr lang="nl-BE" smtClean="0">
                <a:solidFill>
                  <a:srgbClr val="000000"/>
                </a:solidFill>
              </a:rPr>
              <a:t>du nombre d'affiliés du secteur</a:t>
            </a:r>
          </a:p>
          <a:p>
            <a:r>
              <a:rPr lang="nl-BE" smtClean="0"/>
              <a:t>Taux de couverture PCT + marge : 140% </a:t>
            </a:r>
          </a:p>
          <a:p>
            <a:r>
              <a:rPr lang="nl-BE" smtClean="0"/>
              <a:t>Taux de couverture PLT + marge : 117%</a:t>
            </a:r>
          </a:p>
          <a:p>
            <a:r>
              <a:rPr lang="nl-BE" smtClean="0"/>
              <a:t>Rapport PLT/PCT : 120%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Top 50 selon le total bilantaire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15</a:t>
            </a:fld>
            <a:endParaRPr lang="nl-BE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16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755576" y="2132856"/>
          <a:ext cx="8064892" cy="2736304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182852"/>
                <a:gridCol w="860255"/>
                <a:gridCol w="860255"/>
                <a:gridCol w="860255"/>
                <a:gridCol w="860255"/>
                <a:gridCol w="860255"/>
                <a:gridCol w="860255"/>
                <a:gridCol w="860255"/>
                <a:gridCol w="860255"/>
              </a:tblGrid>
              <a:tr h="384251">
                <a:tc rowSpan="2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 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Provisions techniques*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Nombre d'affiliés**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 v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b="1" u="none" strike="noStrike" kern="1200" smtClean="0"/>
                        <a:t>2011</a:t>
                      </a:r>
                      <a:endParaRPr lang="nl-BE" sz="14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2008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2009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/>
                        <a:t>2010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b="1" u="none" strike="noStrike" kern="1200" smtClean="0"/>
                        <a:t>2011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DB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83,07%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80,09%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76,89%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31,69%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31,33%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29,81%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DC avec tarif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12,14%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12,58%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8,51%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28,42%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28,24%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3,57%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30798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Cash Balance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2,22%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3,29%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3,23%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28,07%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DC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2,56%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4,04%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7,44%</a:t>
                      </a:r>
                    </a:p>
                  </a:txBody>
                  <a:tcPr marL="9525" marR="9525" marT="9525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11,02%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13,11%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37,63%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84251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/>
                        <a:t>Total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400" u="none" strike="noStrike" kern="1200"/>
                        <a:t>100,00%</a:t>
                      </a:r>
                      <a:endParaRPr lang="nl-BE" sz="14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400" u="none" strike="noStrike" kern="1200" smtClean="0"/>
                        <a:t>100,00%</a:t>
                      </a:r>
                      <a:endParaRPr lang="nl-BE" sz="14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type d'engagements de pension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*  Provisions techniques "</a:t>
            </a:r>
            <a:r>
              <a:rPr lang="fr-FR" sz="1200" smtClean="0"/>
              <a:t>retraite et décès après la retraite</a:t>
            </a:r>
            <a:r>
              <a:rPr lang="nl-BE" sz="1200" smtClean="0"/>
              <a:t>"</a:t>
            </a:r>
          </a:p>
          <a:p>
            <a:r>
              <a:rPr lang="nl-BE" sz="1200" smtClean="0"/>
              <a:t>** Certains affiliés appartiennent à plusieurs régimes (éventuellement de types différents)</a:t>
            </a:r>
            <a:endParaRPr lang="nl-BE" sz="12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827584" y="1484784"/>
            <a:ext cx="7704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Nombre d'affiliés selon le type et la nature du régime</a:t>
            </a:r>
            <a:endParaRPr lang="nl-BE"/>
          </a:p>
        </p:txBody>
      </p:sp>
      <p:sp>
        <p:nvSpPr>
          <p:cNvPr id="9" name="TextBox 8"/>
          <p:cNvSpPr txBox="1"/>
          <p:nvPr/>
        </p:nvSpPr>
        <p:spPr>
          <a:xfrm>
            <a:off x="755576" y="5157192"/>
            <a:ext cx="79928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200" smtClean="0"/>
              <a:t>Certains affiliés appartiennent à plusieurs régimes (éventuellement de types différents)</a:t>
            </a:r>
            <a:endParaRPr lang="nl-BE" sz="120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755576" y="2348880"/>
          <a:ext cx="7770317" cy="20160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168351"/>
                <a:gridCol w="864096"/>
                <a:gridCol w="864096"/>
                <a:gridCol w="864096"/>
                <a:gridCol w="1152128"/>
                <a:gridCol w="857550"/>
              </a:tblGrid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DB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DC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DC+tarif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Cash Balance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 smtClean="0"/>
                        <a:t>Total</a:t>
                      </a:r>
                      <a:endParaRPr lang="nl-BE" sz="1200" b="1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Régimes d'entreprise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84.270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20.263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371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5.555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110.459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Régimes multi-employeurs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165.713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87.161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2.713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12.708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268.295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Régimes sectoriels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23.000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240.022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249.285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512.307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Engagements</a:t>
                      </a:r>
                      <a:r>
                        <a:rPr lang="nl-BE" sz="1200" u="none" strike="noStrike" kern="1200" baseline="0" smtClean="0"/>
                        <a:t> individuels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4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15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Indépendants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2.277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29.917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32.194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88000">
                <a:tc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Total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275.271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347.446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33.001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267.552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u="none" strike="noStrike" kern="1200" smtClean="0"/>
                        <a:t>923.270</a:t>
                      </a:r>
                      <a:endParaRPr lang="nl-BE" sz="1200" u="none" strike="noStrike" kern="120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l'organisateur</a:t>
            </a:r>
          </a:p>
          <a:p>
            <a:pPr lvl="1"/>
            <a:r>
              <a:rPr lang="nl-BE" smtClean="0"/>
              <a:t>Premier pilier</a:t>
            </a:r>
          </a:p>
          <a:p>
            <a:pPr lvl="1"/>
            <a:r>
              <a:rPr lang="nl-BE" smtClean="0"/>
              <a:t>Deuxième pilier</a:t>
            </a:r>
          </a:p>
          <a:p>
            <a:pPr lvl="2"/>
            <a:r>
              <a:rPr lang="nl-BE" smtClean="0"/>
              <a:t>Fonds sectoriels</a:t>
            </a:r>
          </a:p>
          <a:p>
            <a:pPr lvl="2"/>
            <a:r>
              <a:rPr lang="nl-BE" smtClean="0"/>
              <a:t>Fonds multi-employeurs</a:t>
            </a:r>
          </a:p>
          <a:p>
            <a:pPr lvl="2"/>
            <a:r>
              <a:rPr lang="nl-BE" smtClean="0"/>
              <a:t>Fonds mono-employeur</a:t>
            </a:r>
          </a:p>
          <a:p>
            <a:pPr lvl="2"/>
            <a:r>
              <a:rPr lang="nl-BE" smtClean="0"/>
              <a:t>Indépendants</a:t>
            </a:r>
          </a:p>
          <a:p>
            <a:pPr lvl="2"/>
            <a:r>
              <a:rPr lang="nl-BE" smtClean="0"/>
              <a:t>Liquidation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18</a:t>
            </a:fld>
            <a:endParaRPr lang="nl-BE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7</a:t>
            </a:r>
          </a:p>
          <a:p>
            <a:r>
              <a:rPr lang="nl-BE" smtClean="0"/>
              <a:t>Total bilantaire : 2 Mrd €</a:t>
            </a:r>
          </a:p>
          <a:p>
            <a:r>
              <a:rPr lang="nl-BE" smtClean="0"/>
              <a:t>Provisions techniques : 1,9 Mrd €</a:t>
            </a:r>
          </a:p>
          <a:p>
            <a:r>
              <a:rPr lang="nl-BE" smtClean="0"/>
              <a:t>Nombre d'affiliés : 14.000 </a:t>
            </a:r>
          </a:p>
          <a:p>
            <a:r>
              <a:rPr lang="nl-BE" smtClean="0"/>
              <a:t>Taux de couverture PLT + marge : 101%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Premier pilier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19</a:t>
            </a:fld>
            <a:endParaRPr lang="nl-BE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2011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Executive summary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212 </a:t>
            </a:r>
          </a:p>
          <a:p>
            <a:r>
              <a:rPr lang="nl-BE" smtClean="0"/>
              <a:t>Total bilantaire : 14 Mrd €</a:t>
            </a:r>
          </a:p>
          <a:p>
            <a:r>
              <a:rPr lang="nl-BE" smtClean="0"/>
              <a:t>Provisions techniques : 12 Mrd €</a:t>
            </a:r>
          </a:p>
          <a:p>
            <a:r>
              <a:rPr lang="nl-BE" smtClean="0"/>
              <a:t>Nombre d'affiliés : 873.000 </a:t>
            </a:r>
          </a:p>
          <a:p>
            <a:r>
              <a:rPr lang="nl-BE" smtClean="0"/>
              <a:t>Taux de couverture PCT + marge : 137%</a:t>
            </a:r>
          </a:p>
          <a:p>
            <a:r>
              <a:rPr lang="nl-BE" smtClean="0"/>
              <a:t>Taux de couverture PLT + marge : 117%</a:t>
            </a:r>
          </a:p>
          <a:p>
            <a:r>
              <a:rPr lang="nl-BE" smtClean="0"/>
              <a:t>Rapport PLT/PCT : 117%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(total)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20</a:t>
            </a:fld>
            <a:endParaRPr lang="nl-BE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 </a:t>
            </a:r>
          </a:p>
          <a:p>
            <a:r>
              <a:rPr lang="nl-BE" smtClean="0"/>
              <a:t>Total bilantaire : 1,9 Mrd €</a:t>
            </a:r>
          </a:p>
          <a:p>
            <a:r>
              <a:rPr lang="nl-BE" smtClean="0"/>
              <a:t>Provisions techniques : 1,6 Mrd €</a:t>
            </a:r>
          </a:p>
          <a:p>
            <a:r>
              <a:rPr lang="nl-BE" smtClean="0"/>
              <a:t>Nombre d'affiliés : 500.000 </a:t>
            </a:r>
          </a:p>
          <a:p>
            <a:r>
              <a:rPr lang="nl-BE" smtClean="0"/>
              <a:t>Taux de couverture PCT + marge : 125%</a:t>
            </a:r>
          </a:p>
          <a:p>
            <a:r>
              <a:rPr lang="nl-BE" smtClean="0"/>
              <a:t>Taux de couverture PLT + marge : 119%</a:t>
            </a:r>
          </a:p>
          <a:p>
            <a:r>
              <a:rPr lang="nl-BE" smtClean="0"/>
              <a:t>Rapport PLT/PCT : 105%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fonds sectoriels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21</a:t>
            </a:fld>
            <a:endParaRPr lang="nl-BE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102 </a:t>
            </a:r>
          </a:p>
          <a:p>
            <a:r>
              <a:rPr lang="nl-BE" smtClean="0"/>
              <a:t>Total bilantaire : 9 Mrd €</a:t>
            </a:r>
          </a:p>
          <a:p>
            <a:r>
              <a:rPr lang="nl-BE" smtClean="0"/>
              <a:t>Provisions techniques : 7 Mrd €</a:t>
            </a:r>
          </a:p>
          <a:p>
            <a:r>
              <a:rPr lang="nl-BE" smtClean="0"/>
              <a:t>Nombre d'affiliés : 242.000 </a:t>
            </a:r>
          </a:p>
          <a:p>
            <a:r>
              <a:rPr lang="nl-BE" smtClean="0"/>
              <a:t>Taux de couverture PCT + marge : 140%</a:t>
            </a:r>
          </a:p>
          <a:p>
            <a:r>
              <a:rPr lang="nl-BE" smtClean="0"/>
              <a:t>Taux de couverture PLT + marge : 124%</a:t>
            </a:r>
          </a:p>
          <a:p>
            <a:r>
              <a:rPr lang="nl-BE" smtClean="0"/>
              <a:t>Rapport PLT/PCT : 114%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72322" cy="990132"/>
          </a:xfrm>
        </p:spPr>
        <p:txBody>
          <a:bodyPr/>
          <a:lstStyle/>
          <a:p>
            <a:r>
              <a:rPr lang="nl-BE" smtClean="0"/>
              <a:t>Deuxième pilier : multi-employeurs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22</a:t>
            </a:fld>
            <a:endParaRPr lang="nl-BE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85 </a:t>
            </a:r>
          </a:p>
          <a:p>
            <a:r>
              <a:rPr lang="nl-BE" smtClean="0"/>
              <a:t>Total bilantaire : 1,8 Mrd €</a:t>
            </a:r>
          </a:p>
          <a:p>
            <a:r>
              <a:rPr lang="nl-BE" smtClean="0"/>
              <a:t>Provisions techniques : 1,7 Mrd €</a:t>
            </a:r>
          </a:p>
          <a:p>
            <a:r>
              <a:rPr lang="nl-BE" smtClean="0"/>
              <a:t>Nombre d'affiliés : 82.000 </a:t>
            </a:r>
          </a:p>
          <a:p>
            <a:r>
              <a:rPr lang="nl-BE" smtClean="0"/>
              <a:t>Taux de couverture PCT + marge : 121%</a:t>
            </a:r>
          </a:p>
          <a:p>
            <a:r>
              <a:rPr lang="nl-BE" smtClean="0"/>
              <a:t>Taux de couverture PLT + marge : 105%</a:t>
            </a:r>
          </a:p>
          <a:p>
            <a:r>
              <a:rPr lang="nl-BE" smtClean="0"/>
              <a:t>Rapport PLT/PCT : 117%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6" y="185738"/>
            <a:ext cx="8100313" cy="990132"/>
          </a:xfrm>
        </p:spPr>
        <p:txBody>
          <a:bodyPr/>
          <a:lstStyle/>
          <a:p>
            <a:r>
              <a:rPr lang="nl-BE" smtClean="0"/>
              <a:t>Deuxième pilier : mono-employeur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23</a:t>
            </a:fld>
            <a:endParaRPr lang="nl-BE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1,4 Mrd €</a:t>
            </a:r>
          </a:p>
          <a:p>
            <a:r>
              <a:rPr lang="nl-BE" smtClean="0"/>
              <a:t>Provisions techniques : 1,3 Mrd €</a:t>
            </a:r>
          </a:p>
          <a:p>
            <a:r>
              <a:rPr lang="nl-BE" smtClean="0"/>
              <a:t>Nombre d'affiliés : 32.000 </a:t>
            </a:r>
          </a:p>
          <a:p>
            <a:r>
              <a:rPr lang="nl-BE" smtClean="0"/>
              <a:t>Taux de couverture PCT + marge : 164%</a:t>
            </a:r>
          </a:p>
          <a:p>
            <a:r>
              <a:rPr lang="nl-BE" smtClean="0"/>
              <a:t>Taux de couverture PLT + marge : 99%</a:t>
            </a:r>
          </a:p>
          <a:p>
            <a:r>
              <a:rPr lang="nl-BE" smtClean="0"/>
              <a:t>Rapport PLT/PCT : 169%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indépendants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24</a:t>
            </a:fld>
            <a:endParaRPr lang="nl-BE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16 </a:t>
            </a:r>
          </a:p>
          <a:p>
            <a:r>
              <a:rPr lang="nl-BE" smtClean="0"/>
              <a:t>Total bilantaire : 108 Mio €</a:t>
            </a:r>
          </a:p>
          <a:p>
            <a:r>
              <a:rPr lang="nl-BE" smtClean="0"/>
              <a:t>Provisions techniques : 100 Mio €</a:t>
            </a:r>
          </a:p>
          <a:p>
            <a:r>
              <a:rPr lang="nl-BE" smtClean="0"/>
              <a:t>Nombre d'affiliés : 17.000 </a:t>
            </a:r>
          </a:p>
          <a:p>
            <a:r>
              <a:rPr lang="nl-BE" smtClean="0"/>
              <a:t>Taux de couverture PCT + marge : 123%</a:t>
            </a:r>
          </a:p>
          <a:p>
            <a:r>
              <a:rPr lang="nl-BE" smtClean="0"/>
              <a:t>Taux de couverture PLT + marge : 107%</a:t>
            </a:r>
          </a:p>
          <a:p>
            <a:r>
              <a:rPr lang="nl-BE" smtClean="0"/>
              <a:t>Rapport PLT/PCT : 115%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Deuxième pilier : liquidation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25</a:t>
            </a:fld>
            <a:endParaRPr lang="nl-BE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la nature de l'engagement de pension</a:t>
            </a:r>
          </a:p>
          <a:p>
            <a:endParaRPr lang="nl-BE" sz="2000" smtClean="0"/>
          </a:p>
          <a:p>
            <a:pPr lvl="1"/>
            <a:r>
              <a:rPr lang="nl-BE" smtClean="0"/>
              <a:t>IRP avec au moins un plan comportant l'une ou l'autre forme de promesse de rendement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DB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DC + tarif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Uniquement des plans Cash Balance</a:t>
            </a:r>
          </a:p>
          <a:p>
            <a:pPr lvl="2">
              <a:buFont typeface="Wingdings" pitchFamily="2" charset="2"/>
              <a:buChar char="§"/>
            </a:pPr>
            <a:r>
              <a:rPr lang="nl-BE" smtClean="0"/>
              <a:t>Mixte</a:t>
            </a:r>
            <a:r>
              <a:rPr lang="nl-BE" sz="1200" smtClean="0"/>
              <a:t> (éventuellement avec aussi un ou plusieurs plans DC)</a:t>
            </a:r>
            <a:endParaRPr lang="nl-BE" smtClean="0"/>
          </a:p>
          <a:p>
            <a:pPr lvl="1"/>
            <a:r>
              <a:rPr lang="nl-BE" smtClean="0"/>
              <a:t>IRP avec uniquement des plans DC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190 </a:t>
            </a:r>
          </a:p>
          <a:p>
            <a:r>
              <a:rPr lang="nl-BE" smtClean="0"/>
              <a:t>Total bilantaire : 15 Mrd €</a:t>
            </a:r>
          </a:p>
          <a:p>
            <a:r>
              <a:rPr lang="nl-BE" smtClean="0"/>
              <a:t>Provisions techniques : 12 Mrd €</a:t>
            </a:r>
          </a:p>
          <a:p>
            <a:r>
              <a:rPr lang="nl-BE" smtClean="0"/>
              <a:t>Nombre d'affiliés : 583.000 </a:t>
            </a:r>
          </a:p>
          <a:p>
            <a:r>
              <a:rPr lang="nl-BE" smtClean="0"/>
              <a:t>Taux de couverture PCT + marge : 142%</a:t>
            </a:r>
          </a:p>
          <a:p>
            <a:r>
              <a:rPr lang="nl-BE" smtClean="0"/>
              <a:t>Taux de couverture PLT + marge : 117%</a:t>
            </a:r>
          </a:p>
          <a:p>
            <a:r>
              <a:rPr lang="nl-BE" smtClean="0"/>
              <a:t>Rapport PLT/PCT : 122%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55576" y="332656"/>
            <a:ext cx="8136904" cy="843214"/>
          </a:xfrm>
        </p:spPr>
        <p:txBody>
          <a:bodyPr/>
          <a:lstStyle/>
          <a:p>
            <a:r>
              <a:rPr lang="nl-BE" sz="2800" smtClean="0"/>
              <a:t>IRP avec au moins un plan comportant l'une ou l'autre forme de promesse de rendement</a:t>
            </a:r>
            <a:endParaRPr lang="nl-BE" sz="2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27</a:t>
            </a:fld>
            <a:endParaRPr lang="nl-BE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115 </a:t>
            </a:r>
          </a:p>
          <a:p>
            <a:r>
              <a:rPr lang="nl-BE" smtClean="0"/>
              <a:t>Total bilantaire : 8 Mrd €</a:t>
            </a:r>
          </a:p>
          <a:p>
            <a:r>
              <a:rPr lang="nl-BE" smtClean="0"/>
              <a:t>Provisions techniques : 6 Mrd €</a:t>
            </a:r>
          </a:p>
          <a:p>
            <a:r>
              <a:rPr lang="nl-BE" smtClean="0"/>
              <a:t>Nombre d'affiliés : 193.000 </a:t>
            </a:r>
          </a:p>
          <a:p>
            <a:r>
              <a:rPr lang="nl-BE" smtClean="0"/>
              <a:t>Taux de couverture PCT + marge : 140%</a:t>
            </a:r>
          </a:p>
          <a:p>
            <a:r>
              <a:rPr lang="nl-BE" smtClean="0"/>
              <a:t>Taux de couverture PLT + marge : 115%</a:t>
            </a:r>
          </a:p>
          <a:p>
            <a:r>
              <a:rPr lang="nl-BE" smtClean="0"/>
              <a:t>Rapport PLT/PCT : 122%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DB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28</a:t>
            </a:fld>
            <a:endParaRPr lang="nl-BE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3 </a:t>
            </a:r>
          </a:p>
          <a:p>
            <a:r>
              <a:rPr lang="nl-BE" smtClean="0"/>
              <a:t>Total bilantaire : 1,3 Mrd €</a:t>
            </a:r>
          </a:p>
          <a:p>
            <a:r>
              <a:rPr lang="nl-BE" smtClean="0"/>
              <a:t>Provisions techniques : 1,2 Mrd €</a:t>
            </a:r>
          </a:p>
          <a:p>
            <a:r>
              <a:rPr lang="nl-BE" smtClean="0"/>
              <a:t>Nombre d'affiliés : 27.000 </a:t>
            </a:r>
          </a:p>
          <a:p>
            <a:r>
              <a:rPr lang="nl-BE" smtClean="0"/>
              <a:t>Taux de couverture PCT + marge : 162%</a:t>
            </a:r>
          </a:p>
          <a:p>
            <a:r>
              <a:rPr lang="nl-BE" smtClean="0"/>
              <a:t>Taux de couverture PLT + marge : 101%</a:t>
            </a:r>
          </a:p>
          <a:p>
            <a:r>
              <a:rPr lang="nl-BE" smtClean="0"/>
              <a:t>Rapport PLT/PCT : 165%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DC + tarif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29</a:t>
            </a:fld>
            <a:endParaRPr lang="nl-B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ts val="2000"/>
              </a:lnSpc>
            </a:pPr>
            <a:r>
              <a:rPr lang="nl-BE" sz="2400" smtClean="0"/>
              <a:t>Le secteur des IRP reste un secteur très hétérogène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 total bilantaire (16 mld €) au même niveau qu'en 2010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 nombre d'affiliés a légèrement augmenté pour atteindre 890.000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Les IRP investissent toujours principalement dans des OPC (OPC en actions et OPC en obligations)</a:t>
            </a:r>
          </a:p>
          <a:p>
            <a:pPr>
              <a:lnSpc>
                <a:spcPts val="2000"/>
              </a:lnSpc>
              <a:spcBef>
                <a:spcPts val="1200"/>
              </a:spcBef>
            </a:pPr>
            <a:r>
              <a:rPr lang="nl-BE" sz="2400" smtClean="0"/>
              <a:t>La grande majorité des régimes sont des régimes présentant l'une ou l'autre forme de promesse de rendement. Quelques IRP sont passées d'un régime DC+tarif vers un régime DC</a:t>
            </a:r>
            <a:endParaRPr lang="nl-BE" smtClean="0"/>
          </a:p>
          <a:p>
            <a:endParaRPr lang="nl-B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Executive summary</a:t>
            </a:r>
            <a:endParaRPr lang="nl-BE" dirty="0"/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</a:t>
            </a:fld>
            <a:endParaRPr lang="nl-BE" dirty="0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5 </a:t>
            </a:r>
          </a:p>
          <a:p>
            <a:r>
              <a:rPr lang="nl-BE" smtClean="0"/>
              <a:t>Total bilantaire : 303 Mio €</a:t>
            </a:r>
          </a:p>
          <a:p>
            <a:r>
              <a:rPr lang="nl-BE" smtClean="0"/>
              <a:t>Provisions techniques : 269 Mio €</a:t>
            </a:r>
          </a:p>
          <a:p>
            <a:r>
              <a:rPr lang="nl-BE" smtClean="0"/>
              <a:t>Nombre d'affiliés : 253.000 </a:t>
            </a:r>
          </a:p>
          <a:p>
            <a:r>
              <a:rPr lang="nl-BE" smtClean="0"/>
              <a:t>Taux de couverture PCT + marge : 113%</a:t>
            </a:r>
          </a:p>
          <a:p>
            <a:r>
              <a:rPr lang="nl-BE" smtClean="0"/>
              <a:t>Taux de couverture PLT + marge : 112%</a:t>
            </a:r>
          </a:p>
          <a:p>
            <a:r>
              <a:rPr lang="nl-BE" smtClean="0"/>
              <a:t>Rapport PLT/PCT : 101%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3200" smtClean="0"/>
              <a:t>IRP avec promesse de rendement : uniquement Cash Balance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30</a:t>
            </a:fld>
            <a:endParaRPr lang="nl-BE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67 </a:t>
            </a:r>
          </a:p>
          <a:p>
            <a:r>
              <a:rPr lang="nl-BE" smtClean="0"/>
              <a:t>Total bilantaire : 5,8 Mrd €</a:t>
            </a:r>
          </a:p>
          <a:p>
            <a:r>
              <a:rPr lang="nl-BE" smtClean="0"/>
              <a:t>Provisions techniques : 4,6 Mrd €</a:t>
            </a:r>
          </a:p>
          <a:p>
            <a:r>
              <a:rPr lang="nl-BE" smtClean="0"/>
              <a:t>Nombre d'affiliés : 110.000 </a:t>
            </a:r>
          </a:p>
          <a:p>
            <a:r>
              <a:rPr lang="nl-BE" smtClean="0"/>
              <a:t>Taux de couverture PCT + marge : 142%</a:t>
            </a:r>
          </a:p>
          <a:p>
            <a:r>
              <a:rPr lang="nl-BE" smtClean="0"/>
              <a:t>Taux de couverture PLT + marge : 124%</a:t>
            </a:r>
          </a:p>
          <a:p>
            <a:r>
              <a:rPr lang="nl-BE" smtClean="0"/>
              <a:t>Rapport PLT/PCT : 114%</a:t>
            </a:r>
          </a:p>
          <a:p>
            <a:endParaRPr lang="nl-BE" smtClean="0"/>
          </a:p>
          <a:p>
            <a:endParaRPr lang="nl-BE" smtClean="0"/>
          </a:p>
          <a:p>
            <a:pPr>
              <a:buNone/>
            </a:pPr>
            <a:r>
              <a:rPr lang="nl-BE" sz="1200" smtClean="0"/>
              <a:t>* Eventuellement avec aussi un ou plusieurs plans DC</a:t>
            </a:r>
            <a:endParaRPr lang="nl-BE" sz="120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92167" y="185738"/>
            <a:ext cx="7596258" cy="990132"/>
          </a:xfrm>
        </p:spPr>
        <p:txBody>
          <a:bodyPr/>
          <a:lstStyle/>
          <a:p>
            <a:r>
              <a:rPr lang="nl-BE" sz="3200" smtClean="0"/>
              <a:t>IRP avec promesse de rendement : mixte*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31</a:t>
            </a:fld>
            <a:endParaRPr lang="nl-BE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 </a:t>
            </a:r>
            <a:r>
              <a:rPr lang="nl-BE" smtClean="0"/>
              <a:t>: 30 </a:t>
            </a:r>
          </a:p>
          <a:p>
            <a:r>
              <a:rPr lang="nl-BE" smtClean="0"/>
              <a:t>Total bilantaire : 1,1 Mrd €</a:t>
            </a:r>
          </a:p>
          <a:p>
            <a:r>
              <a:rPr lang="nl-BE" smtClean="0"/>
              <a:t>Provisions techniques : 1,2 Mrd €</a:t>
            </a:r>
          </a:p>
          <a:p>
            <a:r>
              <a:rPr lang="nl-BE" smtClean="0"/>
              <a:t>Nombre d'affiliés : 304.000 </a:t>
            </a:r>
          </a:p>
          <a:p>
            <a:r>
              <a:rPr lang="nl-BE" smtClean="0"/>
              <a:t>Taux de couverture PCT + marge : 96%</a:t>
            </a:r>
          </a:p>
          <a:p>
            <a:r>
              <a:rPr lang="nl-BE" smtClean="0"/>
              <a:t>Taux de couverture PLT + marge : 94% 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27583" y="476672"/>
            <a:ext cx="7859219" cy="699198"/>
          </a:xfrm>
        </p:spPr>
        <p:txBody>
          <a:bodyPr/>
          <a:lstStyle/>
          <a:p>
            <a:r>
              <a:rPr lang="nl-BE" sz="3200" smtClean="0"/>
              <a:t>IRP avec uniquement des plans DC</a:t>
            </a:r>
            <a:endParaRPr lang="nl-BE" sz="32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32</a:t>
            </a:fld>
            <a:endParaRPr lang="nl-BE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mtClean="0"/>
              <a:t>Peer groups en fonction de l'exercice ou non d'activités transfrontalières</a:t>
            </a:r>
          </a:p>
          <a:p>
            <a:pPr lvl="1"/>
            <a:endParaRPr lang="nl-BE" smtClean="0"/>
          </a:p>
          <a:p>
            <a:pPr lvl="1"/>
            <a:r>
              <a:rPr lang="nl-BE" smtClean="0"/>
              <a:t>IRP avec uniquement des activités en Belgique</a:t>
            </a:r>
          </a:p>
          <a:p>
            <a:pPr lvl="1"/>
            <a:r>
              <a:rPr lang="nl-BE" smtClean="0"/>
              <a:t>IRP avec également des activités transfrontalières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898CD9-BA95-4A68-8F64-76B0F869134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9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mtClean="0"/>
              <a:t>Nombre d'IRP rapporteuses</a:t>
            </a:r>
            <a:r>
              <a:rPr lang="nl-BE" smtClean="0"/>
              <a:t> : 10 </a:t>
            </a:r>
          </a:p>
          <a:p>
            <a:r>
              <a:rPr lang="nl-BE" smtClean="0"/>
              <a:t>Total bilantaire : 463 Mio €</a:t>
            </a:r>
          </a:p>
          <a:p>
            <a:r>
              <a:rPr lang="nl-BE" smtClean="0"/>
              <a:t>Provisions techniques : 446 Mio €</a:t>
            </a:r>
          </a:p>
          <a:p>
            <a:r>
              <a:rPr lang="nl-BE" smtClean="0"/>
              <a:t>Nombre d'affiliés : 10.000 </a:t>
            </a:r>
          </a:p>
          <a:p>
            <a:r>
              <a:rPr lang="nl-BE" smtClean="0"/>
              <a:t>Taux de couverture PCT + marge : 113%</a:t>
            </a:r>
          </a:p>
          <a:p>
            <a:r>
              <a:rPr lang="nl-BE" smtClean="0"/>
              <a:t>Taux de couverture PLT + marge : 101%</a:t>
            </a:r>
          </a:p>
          <a:p>
            <a:r>
              <a:rPr lang="nl-BE" smtClean="0"/>
              <a:t>Rapport PLT/PCT : 112%</a:t>
            </a:r>
          </a:p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IRP avec également des activités transfrontalières 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34</a:t>
            </a:fld>
            <a:endParaRPr lang="nl-BE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Rapport entre nombre d'IRP - total bilantaire - nombre d'affiliés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35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467544" y="1340768"/>
          <a:ext cx="8352928" cy="46805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taux de couverture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8" name="Chart 7"/>
          <p:cNvGraphicFramePr/>
          <p:nvPr/>
        </p:nvGraphicFramePr>
        <p:xfrm>
          <a:off x="395536" y="1340768"/>
          <a:ext cx="8352928" cy="46085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Evaluation prudente des PLT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67544" y="1844824"/>
          <a:ext cx="8064899" cy="324036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439142"/>
                <a:gridCol w="793106"/>
                <a:gridCol w="927453"/>
                <a:gridCol w="951117"/>
                <a:gridCol w="951117"/>
                <a:gridCol w="951117"/>
                <a:gridCol w="683949"/>
                <a:gridCol w="683949"/>
                <a:gridCol w="683949"/>
              </a:tblGrid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Rapport PLT/PCT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Pourcentage des IRP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4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 smtClean="0"/>
                        <a:t>Pourcentage du total bilantaire 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2008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2009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/>
                        <a:t>2010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7,87%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19,72%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150%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9,76%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15,50%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&gt;120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125%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7,65%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6,74%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3,22%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2,64%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&lt;=120%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9,84%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15,73%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11,73%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4,25%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20,71%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&gt;110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11,80%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10,87%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8,78%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&gt;105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110%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19,66%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22,46%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marR="0" indent="0" algn="ctr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200" b="1" u="none" strike="noStrike" kern="1200">
                          <a:latin typeface="+mn-lt"/>
                        </a:rPr>
                        <a:t>&gt;100</a:t>
                      </a:r>
                      <a:r>
                        <a:rPr lang="nl-BE" sz="1200" b="1" u="none" strike="noStrike" kern="1200" smtClean="0">
                          <a:latin typeface="+mn-lt"/>
                        </a:rPr>
                        <a:t>% et </a:t>
                      </a:r>
                      <a:r>
                        <a:rPr lang="nl-BE" sz="1200" b="1" u="none" strike="noStrike" kern="1200" smtClean="0">
                          <a:latin typeface="+mn-lt"/>
                          <a:cs typeface="Arial"/>
                        </a:rPr>
                        <a:t>&lt;= 105%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17,56%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15,30%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14,04%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6,52%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24036">
                <a:tc>
                  <a:txBody>
                    <a:bodyPr/>
                    <a:lstStyle/>
                    <a:p>
                      <a:pPr marL="0" algn="ctr" defTabSz="914400" rtl="0" eaLnBrk="1" fontAlgn="t" latinLnBrk="0" hangingPunct="1"/>
                      <a:r>
                        <a:rPr lang="nl-BE" sz="1200" b="1" u="none" strike="noStrike" kern="1200">
                          <a:latin typeface="+mn-lt"/>
                        </a:rPr>
                        <a:t>100%</a:t>
                      </a:r>
                      <a:endParaRPr lang="nl-BE" sz="12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24,88%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12,77%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8,43%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11,82%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200" b="0" i="0" u="none" strike="noStrike" kern="120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4,48%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(1)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67544" y="1412776"/>
          <a:ext cx="8280920" cy="4536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Peer groups : composition du portefeuille (2)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7" name="Chart 6"/>
          <p:cNvGraphicFramePr/>
          <p:nvPr/>
        </p:nvGraphicFramePr>
        <p:xfrm>
          <a:off x="467544" y="1556792"/>
          <a:ext cx="8280920" cy="43204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400" smtClean="0"/>
              <a:t>Le secteur des institutions de retraite professionnelle - Exercice 2011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r>
              <a:rPr lang="nl-BE" smtClean="0"/>
              <a:t>Chiffres clés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Récapitulatif IRP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40</a:t>
            </a:fld>
            <a:endParaRPr lang="nl-B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23528" y="1196752"/>
          <a:ext cx="8496946" cy="4890039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314445"/>
                <a:gridCol w="600889"/>
                <a:gridCol w="600889"/>
                <a:gridCol w="600889"/>
                <a:gridCol w="600889"/>
                <a:gridCol w="600889"/>
                <a:gridCol w="600889"/>
                <a:gridCol w="572722"/>
                <a:gridCol w="628179"/>
                <a:gridCol w="573599"/>
                <a:gridCol w="600889"/>
                <a:gridCol w="600889"/>
                <a:gridCol w="600889"/>
              </a:tblGrid>
              <a:tr h="440733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Nombre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Total bilantaire</a:t>
                      </a:r>
                    </a:p>
                    <a:p>
                      <a:pPr algn="ctr" fontAlgn="ctr"/>
                      <a:r>
                        <a:rPr lang="nl-BE" sz="900" b="1" u="none" strike="noStrike" smtClean="0"/>
                        <a:t>(Mia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Taux de couverture </a:t>
                      </a:r>
                      <a:r>
                        <a:rPr lang="nl-BE" sz="900" b="1" u="none" strike="noStrike" baseline="0" smtClean="0"/>
                        <a:t> </a:t>
                      </a:r>
                      <a:r>
                        <a:rPr lang="nl-BE" sz="900" b="1" u="none" strike="noStrike" smtClean="0"/>
                        <a:t> PCT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Taux de couverture PLT </a:t>
                      </a:r>
                      <a:r>
                        <a:rPr lang="nl-BE" sz="900" b="1" u="none" strike="noStrike"/>
                        <a:t>+ marge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Provisions techniques</a:t>
                      </a:r>
                    </a:p>
                    <a:p>
                      <a:pPr algn="ctr" fontAlgn="ctr"/>
                      <a:r>
                        <a:rPr lang="nl-BE" sz="900" b="1" u="none" strike="noStrike" smtClean="0"/>
                        <a:t>(Mia €)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u="none" strike="noStrike" smtClean="0"/>
                        <a:t>Nombre d'affiliés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u="none" strike="noStrike"/>
                        <a:t> </a:t>
                      </a:r>
                      <a:endParaRPr lang="nl-BE" sz="9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Secteur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224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15,95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16,05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143,05%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136,96%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114,92%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12,96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13,60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857.875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887.398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Premier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13.497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14.393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Deuxième pilier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13,86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14,04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142,66%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137,13%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121,89%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117,18%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11,11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11,71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844.378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873.005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Fonds sectoriels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1,72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119,11%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124,80%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114,68%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1,58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489.262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498.794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Multi-employeurs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7,99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8,84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133,33%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140,47%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115,44%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123,58%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237.001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242.671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Mono-employeur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2,75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184,09%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160,53%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104,56%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85.592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82.021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Indépendants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178,55%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163,63%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112,93%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99,20%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31.431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32.194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Liquidation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0,02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122,09%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122,85%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109,19%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106,71%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0,01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1.092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17.325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DB, 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</a:t>
                      </a:r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CB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15,46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14,91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144,97%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141,64%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120,89%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116,94%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12,40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788.037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583.029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7,83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7,57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139,99%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115,23%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6,42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6,35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198.776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192.834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 + </a:t>
                      </a:r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tarif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1,87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139,33%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162,43%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108,96%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1,65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251.609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27.148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Cash Balance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118,46%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113,27%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116,75%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111,71%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236.474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252.991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Mixte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5,50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5,76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153,48%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141,66%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129,28%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123,98%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4,19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4,57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101.178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110.056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DC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1,13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100,63%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95,79%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100,62%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93,86%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1,20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69.838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304.369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Belgique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217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209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15,63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15,58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143,43%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137,81%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120,38%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115,39%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13,15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849.707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877.000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marL="0" algn="l" defTabSz="914400" rtl="0" eaLnBrk="1" fontAlgn="b" latinLnBrk="0" hangingPunct="1"/>
                      <a:r>
                        <a:rPr lang="nl-BE" sz="9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Transfrontalier</a:t>
                      </a:r>
                      <a:endParaRPr lang="nl-BE" sz="9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0,31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126,29%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113,32%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109,91%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101,17%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0,28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0,45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8.168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10.398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46290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/>
                        <a:t> 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nl-BE" sz="900" b="1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% balanstotaal van de sector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 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Top 10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45,91%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47,80%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7,32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7,67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162,39%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160,92%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129,83%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127,55%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5,50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5,85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313.426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320.016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8392">
                <a:tc>
                  <a:txBody>
                    <a:bodyPr/>
                    <a:lstStyle/>
                    <a:p>
                      <a:pPr algn="l" fontAlgn="b"/>
                      <a:r>
                        <a:rPr lang="nl-BE" sz="900" b="1" u="none" strike="noStrike" smtClean="0"/>
                        <a:t>Top 50</a:t>
                      </a:r>
                      <a:endParaRPr lang="nl-BE" sz="9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6733" marR="6733" marT="6733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80,21%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80,88%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12,79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12,98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145,15%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139,81%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121,86%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116,52%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10,25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10,85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680.091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900" b="0" i="0" u="none" strike="noStrike">
                          <a:solidFill>
                            <a:srgbClr val="000000"/>
                          </a:solidFill>
                          <a:latin typeface="Gotham Rounded Light" pitchFamily="50" charset="0"/>
                        </a:rPr>
                        <a:t>702.840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2000" smtClean="0"/>
              <a:t>Total bilantaire des IRP par rapport aux assurances groupe, aux assurances dirigeants d'entreprise et au troisième pilier</a:t>
            </a:r>
            <a:endParaRPr lang="nl-BE" sz="20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41</a:t>
            </a:fld>
            <a:endParaRPr lang="nl-BE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251520" y="1628800"/>
          <a:ext cx="8496947" cy="2293182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3077633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  <a:gridCol w="602146"/>
              </a:tblGrid>
              <a:tr h="254798">
                <a:tc>
                  <a:txBody>
                    <a:bodyPr/>
                    <a:lstStyle/>
                    <a:p>
                      <a:pPr marL="88900" indent="0" algn="r" defTabSz="914400" rtl="0" eaLnBrk="1" fontAlgn="b" latinLnBrk="0" hangingPunct="1"/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en</a:t>
                      </a:r>
                      <a:r>
                        <a:rPr lang="nl-BE" sz="800" b="0" u="none" strike="noStrike" kern="1200" baseline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milliar</a:t>
                      </a:r>
                      <a:r>
                        <a:rPr lang="nl-BE" sz="800" b="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ds €</a:t>
                      </a:r>
                      <a:endParaRPr lang="nl-BE" sz="800" b="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2003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2004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2005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2006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2007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2008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2009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b="1" u="none" strike="noStrike"/>
                        <a:t>2010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2011</a:t>
                      </a:r>
                      <a:endParaRPr lang="nl-BE" sz="10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Premier pilier géré par des IRP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1,37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2.00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Deuxième pilier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44,58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49,20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52,12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54,08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56,39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62,01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65,01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IRP (jusque </a:t>
                      </a:r>
                      <a:r>
                        <a:rPr lang="nl-BE" sz="1000" b="1" u="none" strike="noStrike"/>
                        <a:t>2007 </a:t>
                      </a:r>
                      <a:r>
                        <a:rPr lang="nl-BE" sz="1000" b="1" u="none" strike="noStrike" smtClean="0"/>
                        <a:t>premier pilier inclus)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10,91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13,40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14,85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11,09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11,23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13,86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14,04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 groupe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33,6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38,1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40,12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42,16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44,95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47,64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</a:t>
                      </a:r>
                      <a:r>
                        <a:rPr lang="nl-BE" sz="1000" b="1" u="none" strike="noStrike" baseline="0" smtClean="0"/>
                        <a:t> dirigeants d'entreprise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2,87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3,20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3,33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88900" indent="0" algn="l" fontAlgn="b"/>
                      <a:r>
                        <a:rPr lang="nl-BE" sz="1000" b="1" u="none" strike="noStrike" smtClean="0"/>
                        <a:t>Troisième pilier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12,05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13,61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15,82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17,68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18,79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16,59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19,79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21,52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21,63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Assurances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4,9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5,5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6,2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8,6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9,54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10,36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54798">
                <a:tc>
                  <a:txBody>
                    <a:bodyPr/>
                    <a:lstStyle/>
                    <a:p>
                      <a:pPr marL="447675" indent="0" algn="l" fontAlgn="b"/>
                      <a:r>
                        <a:rPr lang="nl-BE" sz="1000" b="1" u="none" strike="noStrike" smtClean="0"/>
                        <a:t>Fonds d'épargne</a:t>
                      </a:r>
                      <a:r>
                        <a:rPr lang="nl-BE" sz="1000" b="1" u="none" strike="noStrike" baseline="0" smtClean="0"/>
                        <a:t> pension</a:t>
                      </a:r>
                      <a:endParaRPr lang="nl-BE" sz="10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7,45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8,71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10,32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11,48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11,79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9,00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11,19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000" u="none" strike="noStrike"/>
                        <a:t>11,98</a:t>
                      </a:r>
                      <a:endParaRPr lang="nl-BE" sz="10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l-BE" sz="1000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11.27</a:t>
                      </a:r>
                      <a:endParaRPr lang="nl-BE" sz="1000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sz="1600" b="1" smtClean="0"/>
              <a:t>IRP</a:t>
            </a:r>
            <a:r>
              <a:rPr lang="nl-BE" sz="1600" smtClean="0"/>
              <a:t> : institution de retraite professionnelle</a:t>
            </a:r>
          </a:p>
          <a:p>
            <a:r>
              <a:rPr lang="nl-BE" sz="1600" b="1" smtClean="0"/>
              <a:t>OPC</a:t>
            </a:r>
            <a:r>
              <a:rPr lang="nl-BE" sz="1600" smtClean="0"/>
              <a:t> : organisme de placement collectif</a:t>
            </a:r>
          </a:p>
          <a:p>
            <a:r>
              <a:rPr lang="nl-BE" sz="1600" b="1" smtClean="0"/>
              <a:t>PCT</a:t>
            </a:r>
            <a:r>
              <a:rPr lang="nl-BE" sz="1600" smtClean="0"/>
              <a:t> (provisions techniques à court terme) : </a:t>
            </a:r>
            <a:r>
              <a:rPr lang="fr-FR" sz="1600" smtClean="0"/>
              <a:t>provisions techniques qui correspondent aux droits de pension acquis par les affiliés au moment considéré</a:t>
            </a:r>
            <a:endParaRPr lang="nl-BE" sz="1600" smtClean="0"/>
          </a:p>
          <a:p>
            <a:r>
              <a:rPr lang="nl-BE" sz="1600" b="1" smtClean="0"/>
              <a:t>PLT</a:t>
            </a:r>
            <a:r>
              <a:rPr lang="nl-BE" sz="1600" smtClean="0"/>
              <a:t> (provisions techniques à long terme) : provisions techniques incluant, </a:t>
            </a:r>
            <a:r>
              <a:rPr lang="fr-FR" sz="1600" smtClean="0"/>
              <a:t>en sus des droits de pension acquis, une marge de sécurité</a:t>
            </a:r>
            <a:endParaRPr lang="nl-BE" sz="1600" smtClean="0"/>
          </a:p>
          <a:p>
            <a:r>
              <a:rPr lang="nl-BE" sz="1600" b="1" smtClean="0"/>
              <a:t>DB</a:t>
            </a:r>
            <a:r>
              <a:rPr lang="nl-BE" sz="1600" smtClean="0"/>
              <a:t> : defined benefits (but à atteindre)</a:t>
            </a:r>
          </a:p>
          <a:p>
            <a:r>
              <a:rPr lang="nl-BE" sz="1600" b="1" smtClean="0"/>
              <a:t>DC</a:t>
            </a:r>
            <a:r>
              <a:rPr lang="nl-BE" sz="1600" smtClean="0"/>
              <a:t> : defined contributions (contributions définies)</a:t>
            </a:r>
          </a:p>
          <a:p>
            <a:endParaRPr lang="nl-BE" sz="240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Lexique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42</a:t>
            </a:fld>
            <a:endParaRPr lang="nl-B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nl-BE" smtClean="0"/>
              <a:t>Nombre d'IRP rapporteuses : 219</a:t>
            </a:r>
          </a:p>
          <a:p>
            <a:pPr>
              <a:spcBef>
                <a:spcPts val="600"/>
              </a:spcBef>
            </a:pPr>
            <a:r>
              <a:rPr lang="nl-BE" smtClean="0"/>
              <a:t>Total bilantaire : 16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Provisions techniques : 13,6 Mrd €</a:t>
            </a:r>
          </a:p>
          <a:p>
            <a:pPr>
              <a:spcBef>
                <a:spcPts val="600"/>
              </a:spcBef>
            </a:pPr>
            <a:r>
              <a:rPr lang="nl-BE" smtClean="0"/>
              <a:t>Nombre d'affiliés : 890.000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PCT + marge : 137% </a:t>
            </a:r>
          </a:p>
          <a:p>
            <a:pPr>
              <a:spcBef>
                <a:spcPts val="600"/>
              </a:spcBef>
            </a:pPr>
            <a:r>
              <a:rPr lang="nl-BE" smtClean="0"/>
              <a:t>Taux de couverture PLT + marge : 115%</a:t>
            </a:r>
          </a:p>
          <a:p>
            <a:pPr>
              <a:spcBef>
                <a:spcPts val="600"/>
              </a:spcBef>
            </a:pPr>
            <a:r>
              <a:rPr lang="nl-BE" smtClean="0"/>
              <a:t>Rapport PLT/PCT : 119%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5</a:t>
            </a:fld>
            <a:endParaRPr lang="nl-B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95536" y="1412776"/>
            <a:ext cx="3888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Evolution du total bilantaire</a:t>
            </a:r>
            <a:endParaRPr lang="nl-BE"/>
          </a:p>
        </p:txBody>
      </p:sp>
      <p:graphicFrame>
        <p:nvGraphicFramePr>
          <p:cNvPr id="13" name="Chart 12"/>
          <p:cNvGraphicFramePr/>
          <p:nvPr/>
        </p:nvGraphicFramePr>
        <p:xfrm>
          <a:off x="323528" y="1340768"/>
          <a:ext cx="8352928" cy="43924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Secteur hétérogène</a:t>
            </a:r>
            <a:endParaRPr lang="nl-BE"/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395536" y="2348880"/>
          <a:ext cx="7992887" cy="2736305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880679"/>
                <a:gridCol w="1319509"/>
                <a:gridCol w="1557122"/>
                <a:gridCol w="1557122"/>
                <a:gridCol w="1678455"/>
              </a:tblGrid>
              <a:tr h="627682"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Total bilantaire </a:t>
                      </a:r>
                    </a:p>
                    <a:p>
                      <a:pPr algn="ctr" fontAlgn="ctr"/>
                      <a:r>
                        <a:rPr lang="nl-BE" sz="1400" b="1" u="none" strike="noStrike" smtClean="0"/>
                        <a:t>(en euros)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Nombre d'institutions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nl-BE" sz="1400" b="1" u="none" strike="noStrike" kern="120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% i</a:t>
                      </a:r>
                      <a:r>
                        <a:rPr lang="nl-BE" sz="1400" b="1" u="none" strike="noStrike" smtClean="0"/>
                        <a:t>nstitutions</a:t>
                      </a:r>
                      <a:endParaRPr lang="nl-BE" sz="1400" b="1" u="none" strike="noStrike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 smtClean="0"/>
                        <a:t>Valeur absolue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400" b="1" u="none" strike="noStrike"/>
                        <a:t>% </a:t>
                      </a:r>
                      <a:r>
                        <a:rPr lang="nl-BE" sz="1400" b="1" u="none" strike="noStrike" smtClean="0"/>
                        <a:t>total</a:t>
                      </a:r>
                      <a:endParaRPr lang="nl-BE" sz="1400" b="1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&gt;500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2,74%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5.808.232.688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36,20%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r>
                        <a:rPr lang="nl-BE" sz="1400" u="none" strike="noStrike" smtClean="0"/>
                        <a:t> </a:t>
                      </a:r>
                      <a:r>
                        <a:rPr lang="nl-BE" sz="1400" u="none" strike="noStrike"/>
                        <a:t>&lt;&gt;500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10,96%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5.650.506.608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35,21%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10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r>
                        <a:rPr lang="nl-BE" sz="1400" u="none" strike="noStrike" smtClean="0"/>
                        <a:t> </a:t>
                      </a:r>
                      <a:r>
                        <a:rPr lang="nl-BE" sz="1400" u="none" strike="noStrike"/>
                        <a:t>&lt;&gt;100</a:t>
                      </a:r>
                      <a:r>
                        <a:rPr lang="nl-BE" sz="1600" u="none" strike="noStrike"/>
                        <a:t>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50,68%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4.299.540.011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26,80%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16821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/>
                        <a:t>&lt;10 </a:t>
                      </a:r>
                      <a:r>
                        <a:rPr lang="nl-BE" sz="1600" u="none" strike="noStrike" smtClean="0"/>
                        <a:t>Mio</a:t>
                      </a:r>
                      <a:endParaRPr lang="nl-BE" sz="16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35,62%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287.671.136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1,79%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41339"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smtClean="0"/>
                        <a:t>Total</a:t>
                      </a:r>
                      <a:endParaRPr lang="nl-BE" sz="1400" b="0" i="0" u="none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219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16.045.950.443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l-BE" sz="1400" u="none" strike="noStrike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100,00%</a:t>
                      </a:r>
                    </a:p>
                  </a:txBody>
                  <a:tcPr marL="0" marR="0" marT="0" marB="0" anchor="ctr">
                    <a:lnL w="9525" cap="flat" cmpd="sng" algn="ctr">
                      <a:noFill/>
                      <a:prstDash val="solid"/>
                    </a:lnL>
                    <a:lnR w="9525" cap="flat" cmpd="sng" algn="ctr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91370" y="6219824"/>
            <a:ext cx="7957094" cy="638177"/>
          </a:xfrm>
        </p:spPr>
        <p:txBody>
          <a:bodyPr/>
          <a:lstStyle/>
          <a:p>
            <a:fld id="{77898CD9-BA95-4A68-8F64-76B0F869134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536" y="1412776"/>
            <a:ext cx="82153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mtClean="0"/>
              <a:t>Evolution du nombre d'affiliés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260350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131840" y="6219824"/>
            <a:ext cx="4950628" cy="638177"/>
          </a:xfrm>
        </p:spPr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graphicFrame>
        <p:nvGraphicFramePr>
          <p:cNvPr id="10" name="Chart 9"/>
          <p:cNvGraphicFramePr/>
          <p:nvPr/>
        </p:nvGraphicFramePr>
        <p:xfrm>
          <a:off x="467544" y="1772816"/>
          <a:ext cx="8352928" cy="41764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4294967295"/>
          </p:nvPr>
        </p:nvSpPr>
        <p:spPr>
          <a:xfrm>
            <a:off x="791370" y="6219824"/>
            <a:ext cx="1620342" cy="638177"/>
          </a:xfrm>
        </p:spPr>
        <p:txBody>
          <a:bodyPr/>
          <a:lstStyle/>
          <a:p>
            <a:r>
              <a:rPr lang="nl-BE" smtClean="0"/>
              <a:t>27 septembre 2012</a:t>
            </a:r>
            <a:endParaRPr lang="nl-BE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mtClean="0"/>
              <a:t>Secteur</a:t>
            </a:r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smtClean="0"/>
              <a:t>Reporting sur l'exercice 2011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0FF19FB-2F2A-410F-BBCC-7AE0EC5BE55E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323528" y="1412776"/>
            <a:ext cx="33843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mtClean="0"/>
              <a:t>Composition des </a:t>
            </a:r>
            <a:r>
              <a:rPr lang="nl-BE" smtClean="0"/>
              <a:t>affiliés*</a:t>
            </a:r>
            <a:endParaRPr lang="nl-BE"/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395536" y="1916835"/>
          <a:ext cx="8352929" cy="388858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4320480"/>
                <a:gridCol w="1008112"/>
                <a:gridCol w="1008112"/>
                <a:gridCol w="1080120"/>
                <a:gridCol w="936105"/>
              </a:tblGrid>
              <a:tr h="203409">
                <a:tc>
                  <a:txBody>
                    <a:bodyPr/>
                    <a:lstStyle/>
                    <a:p>
                      <a:pPr algn="ctr" fontAlgn="ctr"/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2008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2009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2010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2011</a:t>
                      </a: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19945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1.	Affiliés actifs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607.966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577.737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560.835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556.430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482.567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464.882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451.339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446.966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125.399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112.855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109.496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109.464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21953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1.1.	Ouvriers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372.597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368.953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356.150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351.839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349.196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346.098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335.267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331.821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23.401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22.855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20.883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20.018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65255">
                <a:tc>
                  <a:txBody>
                    <a:bodyPr/>
                    <a:lstStyle/>
                    <a:p>
                      <a:pPr marL="628650" indent="-360363" algn="l" fontAlgn="t"/>
                      <a:r>
                        <a:rPr lang="nl-BE" sz="1200" u="none" strike="noStrike" smtClean="0"/>
                        <a:t>1.2.	Employés et cadres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235.369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208.784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204.685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204.591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133.371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118.784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116.072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115.145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101.998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90.000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88.613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89.446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39616">
                <a:tc>
                  <a:txBody>
                    <a:bodyPr/>
                    <a:lstStyle/>
                    <a:p>
                      <a:pPr marL="268288" indent="-179388" algn="l" fontAlgn="t">
                        <a:tabLst/>
                      </a:pPr>
                      <a:r>
                        <a:rPr lang="nl-BE" sz="1200" b="1" u="none" strike="noStrike" smtClean="0"/>
                        <a:t>2.	</a:t>
                      </a:r>
                      <a:r>
                        <a:rPr lang="fr-FR" sz="1200" b="1" u="none" strike="noStrike" smtClean="0"/>
                        <a:t>Affiliés ayant quitté la société avec des droits différés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199.717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233.264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255.746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290.959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151.497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180.590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197.769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227.406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48.220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52.674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57.977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63.553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78176">
                <a:tc>
                  <a:txBody>
                    <a:bodyPr/>
                    <a:lstStyle/>
                    <a:p>
                      <a:pPr marL="268288" indent="-179388" algn="l" fontAlgn="t"/>
                      <a:r>
                        <a:rPr lang="nl-BE" sz="1200" b="1" u="none" strike="noStrike" smtClean="0"/>
                        <a:t>3.	</a:t>
                      </a:r>
                      <a:r>
                        <a:rPr lang="fr-FR" sz="1200" b="1" u="none" strike="noStrike" smtClean="0"/>
                        <a:t>Rentiers (rentes de retraite, de survie, d'orphelin et d'invalidité)</a:t>
                      </a:r>
                      <a:endParaRPr lang="nl-BE" sz="1200" b="1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52.865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40.190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41.294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40.009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628650" indent="0" algn="l" fontAlgn="t"/>
                      <a:r>
                        <a:rPr lang="nl-BE" sz="1200" u="none" strike="noStrike"/>
                        <a:t> </a:t>
                      </a:r>
                      <a:r>
                        <a:rPr lang="nl-BE" sz="1200" u="none" strike="noStrike" smtClean="0"/>
                        <a:t>   Hommes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31.032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23.230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26.272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25.173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203409">
                <a:tc>
                  <a:txBody>
                    <a:bodyPr/>
                    <a:lstStyle/>
                    <a:p>
                      <a:pPr marL="803275" indent="-803275" algn="l" fontAlgn="t"/>
                      <a:r>
                        <a:rPr lang="nl-BE" sz="1200" u="none" strike="noStrike" smtClean="0"/>
                        <a:t>	Femmes</a:t>
                      </a:r>
                      <a:endParaRPr lang="nl-BE" sz="1200" b="0" i="0" u="none" strike="noStrike">
                        <a:solidFill>
                          <a:srgbClr val="000000"/>
                        </a:solidFill>
                        <a:latin typeface="Helvetica-Narrow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21.833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16.960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15.022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nl-BE" sz="12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14.836  </a:t>
                      </a:r>
                    </a:p>
                  </a:txBody>
                  <a:tcPr marL="0" marR="22860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 flipH="1">
            <a:off x="395536" y="5949280"/>
            <a:ext cx="842493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900" smtClean="0"/>
              <a:t>* </a:t>
            </a:r>
            <a:r>
              <a:rPr lang="fr-BE" sz="900" smtClean="0"/>
              <a:t>Il n'est pas exclu que des personnes qui relèvent de plusieurs IRP, ou de différentes catégories, soient comptées deux fois.</a:t>
            </a:r>
            <a:endParaRPr lang="nl-BE" sz="9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0110415_FSMA_sjabloon_v1-1">
  <a:themeElements>
    <a:clrScheme name="FSMA">
      <a:dk1>
        <a:srgbClr val="002244"/>
      </a:dk1>
      <a:lt1>
        <a:sysClr val="window" lastClr="FFFFFF"/>
      </a:lt1>
      <a:dk2>
        <a:srgbClr val="002244"/>
      </a:dk2>
      <a:lt2>
        <a:srgbClr val="FFFFFF"/>
      </a:lt2>
      <a:accent1>
        <a:srgbClr val="002244"/>
      </a:accent1>
      <a:accent2>
        <a:srgbClr val="668899"/>
      </a:accent2>
      <a:accent3>
        <a:srgbClr val="BBCC00"/>
      </a:accent3>
      <a:accent4>
        <a:srgbClr val="BBCCCC"/>
      </a:accent4>
      <a:accent5>
        <a:srgbClr val="333333"/>
      </a:accent5>
      <a:accent6>
        <a:srgbClr val="DDDDDD"/>
      </a:accent6>
      <a:hlink>
        <a:srgbClr val="0000FF"/>
      </a:hlink>
      <a:folHlink>
        <a:srgbClr val="800080"/>
      </a:folHlink>
    </a:clrScheme>
    <a:fontScheme name="FSMA">
      <a:majorFont>
        <a:latin typeface="Gotham Rounded Bold"/>
        <a:ea typeface=""/>
        <a:cs typeface=""/>
      </a:majorFont>
      <a:minorFont>
        <a:latin typeface="Gotham Rounded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4109</TotalTime>
  <Words>2731</Words>
  <Application>Microsoft Office PowerPoint</Application>
  <PresentationFormat>On-screen Show (4:3)</PresentationFormat>
  <Paragraphs>1079</Paragraphs>
  <Slides>42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3" baseType="lpstr">
      <vt:lpstr>20110415_FSMA_sjabloon_v1-1</vt:lpstr>
      <vt:lpstr>Slide 1</vt:lpstr>
      <vt:lpstr>Le secteur des institutions de retraite professionnelle - Exercice 2011</vt:lpstr>
      <vt:lpstr>Executive summary</vt:lpstr>
      <vt:lpstr>Le secteur des institutions de retraite professionnelle - Exercice 2011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Secteur</vt:lpstr>
      <vt:lpstr>Top 10 selon le total bilantaire</vt:lpstr>
      <vt:lpstr>Top 50 selon le total bilantaire</vt:lpstr>
      <vt:lpstr>Secteur</vt:lpstr>
      <vt:lpstr>Secteur</vt:lpstr>
      <vt:lpstr>Secteur</vt:lpstr>
      <vt:lpstr>Premier pilier</vt:lpstr>
      <vt:lpstr>Deuxième pilier (total)</vt:lpstr>
      <vt:lpstr>Deuxième pilier : fonds sectoriels</vt:lpstr>
      <vt:lpstr>Deuxième pilier : multi-employeurs</vt:lpstr>
      <vt:lpstr>Deuxième pilier : mono-employeur</vt:lpstr>
      <vt:lpstr>Deuxième pilier : indépendants</vt:lpstr>
      <vt:lpstr>Deuxième pilier : liquidation</vt:lpstr>
      <vt:lpstr>Secteur</vt:lpstr>
      <vt:lpstr>IRP avec au moins un plan comportant l'une ou l'autre forme de promesse de rendement</vt:lpstr>
      <vt:lpstr>IRP avec promesse de rendement : uniquement DB</vt:lpstr>
      <vt:lpstr>IRP avec promesse de rendement : uniquement DC + tarif</vt:lpstr>
      <vt:lpstr>IRP avec promesse de rendement : uniquement Cash Balance</vt:lpstr>
      <vt:lpstr>IRP avec promesse de rendement : mixte*</vt:lpstr>
      <vt:lpstr>IRP avec uniquement des plans DC</vt:lpstr>
      <vt:lpstr>Secteur</vt:lpstr>
      <vt:lpstr>IRP avec également des activités transfrontalières </vt:lpstr>
      <vt:lpstr>Rapport entre nombre d'IRP - total bilantaire - nombre d'affiliés</vt:lpstr>
      <vt:lpstr>Peer groups : taux de couverture</vt:lpstr>
      <vt:lpstr>Evaluation prudente des PLT</vt:lpstr>
      <vt:lpstr>Peer groups : composition du portefeuille (1)</vt:lpstr>
      <vt:lpstr>Peer groups : composition du portefeuille (2)</vt:lpstr>
      <vt:lpstr>Récapitulatif IRP</vt:lpstr>
      <vt:lpstr>Total bilantaire des IRP par rapport aux assurances groupe, aux assurances dirigeants d'entreprise et au troisième pilier</vt:lpstr>
      <vt:lpstr>Lexique</vt:lpstr>
    </vt:vector>
  </TitlesOfParts>
  <Company>National Bank of Belgium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Vandendriessche Diederik</dc:creator>
  <cp:lastModifiedBy>Vandendriessche Diederik</cp:lastModifiedBy>
  <cp:revision>360</cp:revision>
  <dcterms:created xsi:type="dcterms:W3CDTF">2011-10-05T15:12:53Z</dcterms:created>
  <dcterms:modified xsi:type="dcterms:W3CDTF">2013-01-18T13:33:18Z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-311414110</vt:i4>
  </property>
  <property fmtid="{D5CDD505-2E9C-101B-9397-08002B2CF9AE}" pid="3" name="_NewReviewCycle">
    <vt:lpwstr/>
  </property>
  <property fmtid="{D5CDD505-2E9C-101B-9397-08002B2CF9AE}" pid="4" name="_EmailSubject">
    <vt:lpwstr>Sectoroverzicht IBP's</vt:lpwstr>
  </property>
  <property fmtid="{D5CDD505-2E9C-101B-9397-08002B2CF9AE}" pid="5" name="_AuthorEmail">
    <vt:lpwstr>Diederik.Vandendriessche@fsma.be</vt:lpwstr>
  </property>
  <property fmtid="{D5CDD505-2E9C-101B-9397-08002B2CF9AE}" pid="6" name="_AuthorEmailDisplayName">
    <vt:lpwstr>Vandendriessche, Diederik</vt:lpwstr>
  </property>
  <property fmtid="{D5CDD505-2E9C-101B-9397-08002B2CF9AE}" pid="7" name="_PreviousAdHocReviewCycleID">
    <vt:i4>-533315182</vt:i4>
  </property>
</Properties>
</file>