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6" r:id="rId2"/>
    <p:sldId id="343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39" r:id="rId17"/>
    <p:sldId id="34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36" r:id="rId29"/>
    <p:sldId id="335" r:id="rId30"/>
    <p:sldId id="334" r:id="rId31"/>
    <p:sldId id="333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41" r:id="rId43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 showGuides="1">
      <p:cViewPr varScale="1">
        <p:scale>
          <a:sx n="96" d="100"/>
          <a:sy n="96" d="100"/>
        </p:scale>
        <p:origin x="-330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>
              <a:defRPr/>
            </a:pPr>
            <a:r>
              <a:rPr lang="en-US" sz="800"/>
              <a:t>(en milliards</a:t>
            </a:r>
            <a:r>
              <a:rPr lang="en-US" sz="800" baseline="0"/>
              <a:t> d'euros)</a:t>
            </a:r>
            <a:endParaRPr lang="en-US" sz="800"/>
          </a:p>
        </c:rich>
      </c:tx>
      <c:layout>
        <c:manualLayout>
          <c:xMode val="edge"/>
          <c:yMode val="edge"/>
          <c:x val="0.42739333310791588"/>
          <c:y val="0.12400965864903908"/>
        </c:manualLayout>
      </c:layout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Grafieken!$V$4:$V$12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Grafieken!$W$4:$W$12</c:f>
              <c:numCache>
                <c:formatCode>#,##0.00_ ;[Red]\-#,##0.00\ </c:formatCode>
                <c:ptCount val="9"/>
                <c:pt idx="0">
                  <c:v>11.676775305</c:v>
                </c:pt>
                <c:pt idx="1">
                  <c:v>13.399766503000011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12.456990802800009</c:v>
                </c:pt>
                <c:pt idx="5">
                  <c:v>14.227887408320001</c:v>
                </c:pt>
                <c:pt idx="6" formatCode="#,##0.00">
                  <c:v>15.946731879370002</c:v>
                </c:pt>
                <c:pt idx="7" formatCode="#,##0.00">
                  <c:v>16.045950442990005</c:v>
                </c:pt>
                <c:pt idx="8">
                  <c:v>18.59</c:v>
                </c:pt>
              </c:numCache>
            </c:numRef>
          </c:val>
        </c:ser>
        <c:gapWidth val="61"/>
        <c:shape val="box"/>
        <c:axId val="82155776"/>
        <c:axId val="81911808"/>
        <c:axId val="0"/>
      </c:bar3DChart>
      <c:catAx>
        <c:axId val="82155776"/>
        <c:scaling>
          <c:orientation val="minMax"/>
        </c:scaling>
        <c:axPos val="b"/>
        <c:numFmt formatCode="General" sourceLinked="1"/>
        <c:tickLblPos val="nextTo"/>
        <c:crossAx val="81911808"/>
        <c:crosses val="autoZero"/>
        <c:auto val="1"/>
        <c:lblAlgn val="ctr"/>
        <c:lblOffset val="100"/>
      </c:catAx>
      <c:valAx>
        <c:axId val="81911808"/>
        <c:scaling>
          <c:orientation val="minMax"/>
          <c:min val="8"/>
        </c:scaling>
        <c:axPos val="l"/>
        <c:numFmt formatCode="#,##0.00_ ;[Red]\-#,##0.00\ " sourceLinked="1"/>
        <c:tickLblPos val="nextTo"/>
        <c:crossAx val="82155776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(Tabellen!$I$5,Tabellen!$I$7:$I$11)</c:f>
              <c:numCache>
                <c:formatCode>0%</c:formatCode>
                <c:ptCount val="6"/>
                <c:pt idx="0">
                  <c:v>0.31344419402892681</c:v>
                </c:pt>
                <c:pt idx="1">
                  <c:v>2.9361073005734286E-2</c:v>
                </c:pt>
                <c:pt idx="2">
                  <c:v>4.5192227171252264E-2</c:v>
                </c:pt>
                <c:pt idx="3">
                  <c:v>0.22687772934965064</c:v>
                </c:pt>
                <c:pt idx="4">
                  <c:v>0.32946697457684376</c:v>
                </c:pt>
                <c:pt idx="5">
                  <c:v>4.5710304038261346E-2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(Tabellen!$J$5,Tabellen!$J$7:$J$11)</c:f>
              <c:numCache>
                <c:formatCode>0%</c:formatCode>
                <c:ptCount val="6"/>
                <c:pt idx="0">
                  <c:v>8.7665762126668684E-2</c:v>
                </c:pt>
                <c:pt idx="1">
                  <c:v>8.5377967575512248E-2</c:v>
                </c:pt>
                <c:pt idx="2">
                  <c:v>2.9612826499447836E-2</c:v>
                </c:pt>
                <c:pt idx="3">
                  <c:v>0.1211606846663147</c:v>
                </c:pt>
                <c:pt idx="4">
                  <c:v>2.6242103106288548E-3</c:v>
                </c:pt>
                <c:pt idx="5">
                  <c:v>2.890594109238671E-2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(Tabellen!$K$5,Tabellen!$K$7:$K$11)</c:f>
              <c:numCache>
                <c:formatCode>0%</c:formatCode>
                <c:ptCount val="6"/>
                <c:pt idx="0">
                  <c:v>0.40425614499312179</c:v>
                </c:pt>
                <c:pt idx="1">
                  <c:v>0.82386304434237179</c:v>
                </c:pt>
                <c:pt idx="2">
                  <c:v>0.81147020732999742</c:v>
                </c:pt>
                <c:pt idx="3">
                  <c:v>0.55032159501584621</c:v>
                </c:pt>
                <c:pt idx="4">
                  <c:v>0.54867763822309812</c:v>
                </c:pt>
                <c:pt idx="5">
                  <c:v>0.40899808668758597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(Tabellen!$L$5,Tabellen!$L$7:$L$11)</c:f>
              <c:numCache>
                <c:formatCode>0%</c:formatCode>
                <c:ptCount val="6"/>
                <c:pt idx="0">
                  <c:v>5.1322979474222312E-2</c:v>
                </c:pt>
                <c:pt idx="1">
                  <c:v>1.2605437632827723E-3</c:v>
                </c:pt>
                <c:pt idx="2">
                  <c:v>3.5094069705874637E-5</c:v>
                </c:pt>
                <c:pt idx="3">
                  <c:v>4.1237080323631593E-3</c:v>
                </c:pt>
                <c:pt idx="4">
                  <c:v>1.5447416207754587E-5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(Tabellen!$M$5,Tabellen!$M$7:$M$11)</c:f>
              <c:numCache>
                <c:formatCode>0%</c:formatCode>
                <c:ptCount val="6"/>
                <c:pt idx="0">
                  <c:v>2.4970488337351899E-2</c:v>
                </c:pt>
                <c:pt idx="1">
                  <c:v>1.1080017235842453E-2</c:v>
                </c:pt>
                <c:pt idx="2">
                  <c:v>2.8128363178255586E-4</c:v>
                </c:pt>
                <c:pt idx="3">
                  <c:v>1.5670090522980006E-3</c:v>
                </c:pt>
                <c:pt idx="4">
                  <c:v>6.3668440601008921E-3</c:v>
                </c:pt>
                <c:pt idx="5">
                  <c:v>8.3078716405646721E-3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(Tabellen!$N$5,Tabellen!$N$7:$N$11)</c:f>
              <c:numCache>
                <c:formatCode>0%</c:formatCode>
                <c:ptCount val="6"/>
                <c:pt idx="0">
                  <c:v>3.7255305247389611E-2</c:v>
                </c:pt>
                <c:pt idx="1">
                  <c:v>3.3974556425503379E-2</c:v>
                </c:pt>
                <c:pt idx="2">
                  <c:v>1.6088987954933714E-2</c:v>
                </c:pt>
                <c:pt idx="3">
                  <c:v>2.386079472391955E-2</c:v>
                </c:pt>
                <c:pt idx="4">
                  <c:v>4.289403368927782E-2</c:v>
                </c:pt>
                <c:pt idx="5">
                  <c:v>7.3829975767183156E-2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1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(Tabellen!$O$5,Tabellen!$O$7:$O$11)</c:f>
              <c:numCache>
                <c:formatCode>0%</c:formatCode>
                <c:ptCount val="6"/>
                <c:pt idx="0">
                  <c:v>8.1085125792318843E-2</c:v>
                </c:pt>
                <c:pt idx="1">
                  <c:v>1.5082797651753049E-2</c:v>
                </c:pt>
                <c:pt idx="2">
                  <c:v>9.7319373342880752E-2</c:v>
                </c:pt>
                <c:pt idx="3">
                  <c:v>7.2088479159607741E-2</c:v>
                </c:pt>
                <c:pt idx="4">
                  <c:v>6.9954851723844469E-2</c:v>
                </c:pt>
                <c:pt idx="5">
                  <c:v>0.43424782077401808</c:v>
                </c:pt>
              </c:numCache>
            </c:numRef>
          </c:val>
        </c:ser>
        <c:gapWidth val="82"/>
        <c:shape val="box"/>
        <c:axId val="83379712"/>
        <c:axId val="83381248"/>
        <c:axId val="0"/>
      </c:bar3DChart>
      <c:catAx>
        <c:axId val="83379712"/>
        <c:scaling>
          <c:orientation val="minMax"/>
        </c:scaling>
        <c:axPos val="b"/>
        <c:tickLblPos val="nextTo"/>
        <c:crossAx val="83381248"/>
        <c:crosses val="autoZero"/>
        <c:auto val="1"/>
        <c:lblAlgn val="ctr"/>
        <c:lblOffset val="100"/>
      </c:catAx>
      <c:valAx>
        <c:axId val="83381248"/>
        <c:scaling>
          <c:orientation val="minMax"/>
        </c:scaling>
        <c:delete val="1"/>
        <c:axPos val="l"/>
        <c:numFmt formatCode="0%" sourceLinked="1"/>
        <c:tickLblPos val="none"/>
        <c:crossAx val="8337971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nl-BE"/>
              </a:p>
            </c:txPr>
            <c:showVal val="1"/>
          </c:dLbls>
          <c:cat>
            <c:numRef>
              <c:f>Grafieken!$V$29:$V$37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Grafieken!$W$29:$W$37</c:f>
              <c:numCache>
                <c:formatCode>#,##0</c:formatCode>
                <c:ptCount val="9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>
                  <c:v>860548</c:v>
                </c:pt>
                <c:pt idx="5">
                  <c:v>851191</c:v>
                </c:pt>
                <c:pt idx="6">
                  <c:v>857982</c:v>
                </c:pt>
                <c:pt idx="7">
                  <c:v>887398.2</c:v>
                </c:pt>
                <c:pt idx="8">
                  <c:v>1394936</c:v>
                </c:pt>
              </c:numCache>
            </c:numRef>
          </c:val>
        </c:ser>
        <c:gapWidth val="61"/>
        <c:shape val="box"/>
        <c:axId val="82474496"/>
        <c:axId val="82476032"/>
        <c:axId val="0"/>
      </c:bar3DChart>
      <c:catAx>
        <c:axId val="82474496"/>
        <c:scaling>
          <c:orientation val="minMax"/>
        </c:scaling>
        <c:axPos val="b"/>
        <c:numFmt formatCode="General" sourceLinked="1"/>
        <c:tickLblPos val="nextTo"/>
        <c:crossAx val="82476032"/>
        <c:crosses val="autoZero"/>
        <c:auto val="1"/>
        <c:lblAlgn val="ctr"/>
        <c:lblOffset val="100"/>
      </c:catAx>
      <c:valAx>
        <c:axId val="82476032"/>
        <c:scaling>
          <c:orientation val="minMax"/>
          <c:min val="0"/>
        </c:scaling>
        <c:axPos val="l"/>
        <c:numFmt formatCode="#,##0" sourceLinked="1"/>
        <c:tickLblPos val="nextTo"/>
        <c:crossAx val="82474496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BBCCCC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Pt>
            <c:idx val="5"/>
            <c:spPr>
              <a:solidFill>
                <a:srgbClr val="8B9A00"/>
              </a:solidFill>
            </c:spPr>
          </c:dPt>
          <c:dPt>
            <c:idx val="6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3.2128699429812654E-2"/>
                  <c:y val="-1.457194899817849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6.9005339849761088E-3"/>
                  <c:y val="1.0928961748633921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numFmt formatCode="0%" sourceLinked="0"/>
            <c:dLblPos val="outEnd"/>
            <c:showVal val="1"/>
            <c:showLeaderLines val="1"/>
          </c:dLbls>
          <c:cat>
            <c:strRef>
              <c:f>Tabellen!$I$2:$O$2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Tabellen!$I$4:$O$4</c:f>
              <c:numCache>
                <c:formatCode>0%</c:formatCode>
                <c:ptCount val="7"/>
                <c:pt idx="0">
                  <c:v>0.11533676008236758</c:v>
                </c:pt>
                <c:pt idx="1">
                  <c:v>7.8303220706233773E-2</c:v>
                </c:pt>
                <c:pt idx="2">
                  <c:v>0.71354422454359934</c:v>
                </c:pt>
                <c:pt idx="3">
                  <c:v>7.209845585164942E-3</c:v>
                </c:pt>
                <c:pt idx="4">
                  <c:v>1.0051432530575194E-2</c:v>
                </c:pt>
                <c:pt idx="5">
                  <c:v>3.2266248245793695E-2</c:v>
                </c:pt>
                <c:pt idx="6">
                  <c:v>4.3288268306266385E-2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722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layout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3"/>
              <c:layout>
                <c:manualLayout>
                  <c:x val="1.3460858150264016E-2"/>
                  <c:y val="-3.0782098892472801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6.4510376040089147E-3"/>
                  <c:y val="-2.2766140739123389E-7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mtClean="0"/>
                      <a:t>2 %</a:t>
                    </a:r>
                    <a:endParaRPr lang="en-US"/>
                  </a:p>
                </c:rich>
              </c:tx>
              <c:numFmt formatCode="0%" sourceLinked="0"/>
              <c:spPr>
                <a:noFill/>
              </c:spPr>
              <c:dLblPos val="bestFit"/>
              <c:showVal val="1"/>
            </c:dLbl>
            <c:numFmt formatCode="0%" sourceLinked="0"/>
            <c:dLblPos val="outEnd"/>
            <c:showVal val="1"/>
            <c:showLeaderLines val="1"/>
          </c:dLbls>
          <c:cat>
            <c:strRef>
              <c:f>Grafieken!$V$77:$V$81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Valeurs disponibles</c:v>
                </c:pt>
                <c:pt idx="3">
                  <c:v>Immobilier</c:v>
                </c:pt>
                <c:pt idx="4">
                  <c:v>Autres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0.50330140224846975</c:v>
                </c:pt>
                <c:pt idx="1">
                  <c:v>0.43163494639502281</c:v>
                </c:pt>
                <c:pt idx="2">
                  <c:v>2.4723177402418892E-2</c:v>
                </c:pt>
                <c:pt idx="3">
                  <c:v>2.5078572623863218E-2</c:v>
                </c:pt>
                <c:pt idx="4">
                  <c:v>1.5261901330225635E-2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Grafieken!$Y$99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91C8FF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BBCC00"/>
              </a:solidFill>
            </c:spPr>
          </c:dPt>
          <c:dPt>
            <c:idx val="5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-1.6870106220081827E-2"/>
                  <c:y val="3.6745917120320037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3"/>
              <c:layout>
                <c:manualLayout>
                  <c:x val="-2.1064205426450228E-2"/>
                  <c:y val="9.2589249342665703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7.9264139733266417E-3"/>
                  <c:y val="8.8161500574010423E-4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5 %</a:t>
                    </a:r>
                    <a:endParaRPr lang="en-US"/>
                  </a:p>
                </c:rich>
              </c:tx>
              <c:dLblPos val="bestFit"/>
              <c:showVal val="1"/>
            </c:dLbl>
            <c:numFmt formatCode="0%" sourceLinked="0"/>
            <c:dLblPos val="outEnd"/>
            <c:showVal val="1"/>
          </c:dLbls>
          <c:cat>
            <c:strRef>
              <c:f>Grafieken!$V$100:$V$105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0.47446284696246416</c:v>
                </c:pt>
                <c:pt idx="1">
                  <c:v>0.38629113641910673</c:v>
                </c:pt>
                <c:pt idx="2">
                  <c:v>7.2102760979640577E-3</c:v>
                </c:pt>
                <c:pt idx="3">
                  <c:v>2.7946274411518153E-2</c:v>
                </c:pt>
                <c:pt idx="4">
                  <c:v>4.9908832484457252E-2</c:v>
                </c:pt>
                <c:pt idx="5">
                  <c:v>5.418063362449009E-2</c:v>
                </c:pt>
              </c:numCache>
            </c:numRef>
          </c:val>
        </c:ser>
      </c:pie3DChart>
    </c:plotArea>
    <c:legend>
      <c:legendPos val="b"/>
      <c:layout/>
      <c:txPr>
        <a:bodyPr/>
        <a:lstStyle/>
        <a:p>
          <a:pPr rtl="0">
            <a:defRPr/>
          </a:pPr>
          <a:endParaRPr lang="nl-BE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0"/>
      <c:rotY val="30"/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Grafieken!$Y$125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2.403846153846154E-2</c:v>
                </c:pt>
                <c:pt idx="1">
                  <c:v>4.8076923076923114E-2</c:v>
                </c:pt>
                <c:pt idx="2">
                  <c:v>1.4423076923076919E-2</c:v>
                </c:pt>
                <c:pt idx="3">
                  <c:v>0.52403846153846168</c:v>
                </c:pt>
                <c:pt idx="4">
                  <c:v>0.31730769230769279</c:v>
                </c:pt>
                <c:pt idx="5">
                  <c:v>7.2115384615384609E-2</c:v>
                </c:pt>
              </c:numCache>
            </c:numRef>
          </c:val>
        </c:ser>
        <c:ser>
          <c:idx val="0"/>
          <c:order val="1"/>
          <c:tx>
            <c:strRef>
              <c:f>Grafieken!$AA$125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0.11899132685335774</c:v>
                </c:pt>
                <c:pt idx="1">
                  <c:v>0.13278965483857783</c:v>
                </c:pt>
                <c:pt idx="2">
                  <c:v>8.4661583423003506E-2</c:v>
                </c:pt>
                <c:pt idx="3">
                  <c:v>0.57017175750150573</c:v>
                </c:pt>
                <c:pt idx="4">
                  <c:v>8.9790570531028735E-2</c:v>
                </c:pt>
                <c:pt idx="5">
                  <c:v>3.5951068525274083E-3</c:v>
                </c:pt>
              </c:numCache>
            </c:numRef>
          </c:val>
        </c:ser>
        <c:ser>
          <c:idx val="2"/>
          <c:order val="2"/>
          <c:tx>
            <c:strRef>
              <c:f>Grafieken!$AC$125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1.0687945540153813E-2</c:v>
                </c:pt>
                <c:pt idx="1">
                  <c:v>0.73589971152798483</c:v>
                </c:pt>
                <c:pt idx="2">
                  <c:v>2.2787425372920354E-2</c:v>
                </c:pt>
                <c:pt idx="3">
                  <c:v>0.15689465323140284</c:v>
                </c:pt>
                <c:pt idx="4">
                  <c:v>7.294026392608699E-2</c:v>
                </c:pt>
                <c:pt idx="5">
                  <c:v>7.9000040145211061E-4</c:v>
                </c:pt>
              </c:numCache>
            </c:numRef>
          </c:val>
        </c:ser>
        <c:shape val="box"/>
        <c:axId val="82553088"/>
        <c:axId val="82563072"/>
        <c:axId val="0"/>
      </c:bar3DChart>
      <c:catAx>
        <c:axId val="82553088"/>
        <c:scaling>
          <c:orientation val="minMax"/>
        </c:scaling>
        <c:axPos val="b"/>
        <c:numFmt formatCode="General" sourceLinked="1"/>
        <c:tickLblPos val="nextTo"/>
        <c:crossAx val="82563072"/>
        <c:crosses val="autoZero"/>
        <c:auto val="1"/>
        <c:lblAlgn val="ctr"/>
        <c:lblOffset val="100"/>
      </c:catAx>
      <c:valAx>
        <c:axId val="82563072"/>
        <c:scaling>
          <c:orientation val="minMax"/>
        </c:scaling>
        <c:axPos val="l"/>
        <c:majorGridlines/>
        <c:numFmt formatCode="0.00%" sourceLinked="1"/>
        <c:tickLblPos val="nextTo"/>
        <c:crossAx val="82553088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style val="15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9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(Tabellen!$E$5,Tabellen!$E$7:$E$11)</c:f>
              <c:numCache>
                <c:formatCode>0.00%</c:formatCode>
                <c:ptCount val="6"/>
                <c:pt idx="1">
                  <c:v>1.3248036549646898</c:v>
                </c:pt>
                <c:pt idx="2">
                  <c:v>1.7101114293638262</c:v>
                </c:pt>
                <c:pt idx="3">
                  <c:v>1.4722333602624498</c:v>
                </c:pt>
                <c:pt idx="4">
                  <c:v>1.2824343973438106</c:v>
                </c:pt>
                <c:pt idx="5">
                  <c:v>1.5258840031644649</c:v>
                </c:pt>
              </c:numCache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(Tabellen!$F$5,Tabellen!$F$7:$F$11)</c:f>
              <c:numCache>
                <c:formatCode>0.00%</c:formatCode>
                <c:ptCount val="6"/>
                <c:pt idx="0">
                  <c:v>1.1577376685318219</c:v>
                </c:pt>
                <c:pt idx="1">
                  <c:v>1.2330626885643643</c:v>
                </c:pt>
                <c:pt idx="2">
                  <c:v>1.0360552056364125</c:v>
                </c:pt>
                <c:pt idx="3">
                  <c:v>1.2764735084302221</c:v>
                </c:pt>
                <c:pt idx="4">
                  <c:v>1.1492584523106588</c:v>
                </c:pt>
                <c:pt idx="5">
                  <c:v>1.1595411031056748</c:v>
                </c:pt>
              </c:numCache>
            </c:numRef>
          </c:val>
        </c:ser>
        <c:shape val="box"/>
        <c:axId val="83310464"/>
        <c:axId val="83312000"/>
        <c:axId val="0"/>
      </c:bar3DChart>
      <c:catAx>
        <c:axId val="83310464"/>
        <c:scaling>
          <c:orientation val="minMax"/>
        </c:scaling>
        <c:axPos val="b"/>
        <c:tickLblPos val="nextTo"/>
        <c:txPr>
          <a:bodyPr rot="1860000" vert="horz"/>
          <a:lstStyle/>
          <a:p>
            <a:pPr>
              <a:defRPr/>
            </a:pPr>
            <a:endParaRPr lang="nl-BE"/>
          </a:p>
        </c:txPr>
        <c:crossAx val="83312000"/>
        <c:crosses val="autoZero"/>
        <c:auto val="1"/>
        <c:lblAlgn val="ctr"/>
        <c:lblOffset val="100"/>
      </c:catAx>
      <c:valAx>
        <c:axId val="83312000"/>
        <c:scaling>
          <c:orientation val="minMax"/>
        </c:scaling>
        <c:axPos val="l"/>
        <c:majorGridlines/>
        <c:numFmt formatCode="General" sourceLinked="1"/>
        <c:tickLblPos val="nextTo"/>
        <c:crossAx val="8331046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Tabellen!$I$4:$I$6</c:f>
              <c:numCache>
                <c:formatCode>0%</c:formatCode>
                <c:ptCount val="3"/>
                <c:pt idx="0">
                  <c:v>0.11533676008236758</c:v>
                </c:pt>
                <c:pt idx="1">
                  <c:v>0.31344419402892681</c:v>
                </c:pt>
                <c:pt idx="2">
                  <c:v>8.9450643178136086E-2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Tabellen!$J$4:$J$6</c:f>
              <c:numCache>
                <c:formatCode>0%</c:formatCode>
                <c:ptCount val="3"/>
                <c:pt idx="0">
                  <c:v>7.8303220706233773E-2</c:v>
                </c:pt>
                <c:pt idx="1">
                  <c:v>8.7665762126668684E-2</c:v>
                </c:pt>
                <c:pt idx="2">
                  <c:v>7.7079844899975644E-2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Tabellen!$K$4:$K$6</c:f>
              <c:numCache>
                <c:formatCode>0%</c:formatCode>
                <c:ptCount val="3"/>
                <c:pt idx="0">
                  <c:v>0.71354422454359934</c:v>
                </c:pt>
                <c:pt idx="1">
                  <c:v>0.40425614499312179</c:v>
                </c:pt>
                <c:pt idx="2">
                  <c:v>0.75395799006886766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Tabellen!$L$4:$L$6</c:f>
              <c:numCache>
                <c:formatCode>0%</c:formatCode>
                <c:ptCount val="3"/>
                <c:pt idx="0">
                  <c:v>7.209845585164942E-3</c:v>
                </c:pt>
                <c:pt idx="1">
                  <c:v>5.1322979474222312E-2</c:v>
                </c:pt>
                <c:pt idx="2">
                  <c:v>1.4457118617823023E-3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spPr>
            <a:solidFill>
              <a:srgbClr val="DDDDDD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Tabellen!$M$4:$M$6</c:f>
              <c:numCache>
                <c:formatCode>0%</c:formatCode>
                <c:ptCount val="3"/>
                <c:pt idx="0">
                  <c:v>1.0051432530575194E-2</c:v>
                </c:pt>
                <c:pt idx="1">
                  <c:v>2.4970488337351899E-2</c:v>
                </c:pt>
                <c:pt idx="2">
                  <c:v>8.1020032990646064E-3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Tabellen!$N$4:$N$6</c:f>
              <c:numCache>
                <c:formatCode>0%</c:formatCode>
                <c:ptCount val="3"/>
                <c:pt idx="0">
                  <c:v>3.2266248245793695E-2</c:v>
                </c:pt>
                <c:pt idx="1">
                  <c:v>3.7255305247389611E-2</c:v>
                </c:pt>
                <c:pt idx="2">
                  <c:v>3.1614342811391777E-2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Tabellen!$O$4:$O$6</c:f>
              <c:numCache>
                <c:formatCode>0%</c:formatCode>
                <c:ptCount val="3"/>
                <c:pt idx="0">
                  <c:v>4.3288268306266385E-2</c:v>
                </c:pt>
                <c:pt idx="1">
                  <c:v>8.1085125792318843E-2</c:v>
                </c:pt>
                <c:pt idx="2">
                  <c:v>3.8349463880782468E-2</c:v>
                </c:pt>
              </c:numCache>
            </c:numRef>
          </c:val>
        </c:ser>
        <c:shape val="box"/>
        <c:axId val="83237888"/>
        <c:axId val="83247872"/>
        <c:axId val="0"/>
      </c:bar3DChart>
      <c:catAx>
        <c:axId val="83237888"/>
        <c:scaling>
          <c:orientation val="minMax"/>
        </c:scaling>
        <c:axPos val="b"/>
        <c:tickLblPos val="nextTo"/>
        <c:crossAx val="83247872"/>
        <c:crosses val="autoZero"/>
        <c:auto val="1"/>
        <c:lblAlgn val="ctr"/>
        <c:lblOffset val="100"/>
      </c:catAx>
      <c:valAx>
        <c:axId val="83247872"/>
        <c:scaling>
          <c:orientation val="minMax"/>
        </c:scaling>
        <c:delete val="1"/>
        <c:axPos val="l"/>
        <c:numFmt formatCode="0%" sourceLinked="1"/>
        <c:tickLblPos val="none"/>
        <c:crossAx val="8323788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15/01/2014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15/01/2014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Le secteur des institutions de retraite professionnelle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Reporting sur l'exercice 2012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d'affiliés par IRP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d'institutions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d'affliés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Plus de 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1.200.899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1.000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156.518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22.275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500 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14.280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1.394.936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86 % des affiliés sont concentrés dans 10 % des IRP et 42 % des IRP représentent à peine 1 % des affiliés</a:t>
            </a: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9" name="Chart 8"/>
          <p:cNvGraphicFramePr/>
          <p:nvPr/>
        </p:nvGraphicFramePr>
        <p:xfrm>
          <a:off x="395536" y="1556792"/>
          <a:ext cx="82809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7544" y="1628800"/>
          <a:ext cx="8208912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10" name="Chart 9"/>
          <p:cNvGraphicFramePr/>
          <p:nvPr/>
        </p:nvGraphicFramePr>
        <p:xfrm>
          <a:off x="395536" y="1628800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8,7 Mrd €</a:t>
            </a:r>
          </a:p>
          <a:p>
            <a:pPr lvl="1"/>
            <a:r>
              <a:rPr lang="nl-BE" smtClean="0"/>
              <a:t>47 % du total bilantaire du secteur</a:t>
            </a:r>
          </a:p>
          <a:p>
            <a:r>
              <a:rPr lang="nl-BE" smtClean="0"/>
              <a:t>Provisions techniques : 6,1 Mrd €</a:t>
            </a:r>
          </a:p>
          <a:p>
            <a:pPr lvl="1"/>
            <a:r>
              <a:rPr lang="nl-BE" smtClean="0"/>
              <a:t>41 % des provisions techniques du secteur</a:t>
            </a:r>
          </a:p>
          <a:p>
            <a:r>
              <a:rPr lang="nl-BE" smtClean="0"/>
              <a:t>Nombre d'affiliés : 331.000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24 %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174 %</a:t>
            </a:r>
          </a:p>
          <a:p>
            <a:r>
              <a:rPr lang="nl-BE" smtClean="0"/>
              <a:t>Taux de couverture PLT + marge : 138 %</a:t>
            </a:r>
          </a:p>
          <a:p>
            <a:r>
              <a:rPr lang="nl-BE" smtClean="0"/>
              <a:t>Rapport PLT/PCT : 126 %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15,2 Mrd €</a:t>
            </a:r>
          </a:p>
          <a:p>
            <a:pPr lvl="1"/>
            <a:r>
              <a:rPr lang="nl-BE" smtClean="0"/>
              <a:t>82 % du total bilantaire du secteur</a:t>
            </a:r>
          </a:p>
          <a:p>
            <a:r>
              <a:rPr lang="nl-BE" smtClean="0"/>
              <a:t>Provisions techniques : 11,9 Mrd €</a:t>
            </a:r>
          </a:p>
          <a:p>
            <a:pPr lvl="1"/>
            <a:r>
              <a:rPr lang="nl-BE" smtClean="0"/>
              <a:t>80 % des provisions techniques du secteur</a:t>
            </a:r>
          </a:p>
          <a:p>
            <a:r>
              <a:rPr lang="nl-BE" smtClean="0"/>
              <a:t>Nombre d'affiliés : 732.000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52 %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150 % </a:t>
            </a:r>
          </a:p>
          <a:p>
            <a:r>
              <a:rPr lang="nl-BE" smtClean="0"/>
              <a:t>Taux de couverture PLT + marge : 124 %</a:t>
            </a:r>
          </a:p>
          <a:p>
            <a:r>
              <a:rPr lang="nl-BE" smtClean="0"/>
              <a:t>Rapport PLT/PCT : 121 %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2132856"/>
          <a:ext cx="8064898" cy="273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4878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</a:tblGrid>
              <a:tr h="384251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 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Provisions techniques*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Nombre d'affiliés**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DB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75 %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35 %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DC avec tarif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Cash Balance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DC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d'engagements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nl-BE" sz="1200" smtClean="0"/>
              <a:t>*	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pPr marL="268288" indent="-268288"/>
            <a:r>
              <a:rPr lang="nl-BE" sz="1200" smtClean="0"/>
              <a:t>**	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Nombre d'affiliés selon le type et la nature du régime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Certains affiliés appartiennent à plusieurs régimes (éventuellement de types différents)</a:t>
            </a:r>
            <a:endParaRPr lang="nl-BE" sz="12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DC+tarif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Régimes d'entreprise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75.626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59.042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4.599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140.117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Régimes multi-employeurs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167.132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52.245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2.631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12.116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234.124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Régimes sectoriels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21.698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744.215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260.328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1.026.241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Engagements</a:t>
                      </a:r>
                      <a:r>
                        <a:rPr lang="nl-BE" sz="1200" u="none" strike="noStrike" kern="1200" baseline="0" smtClean="0">
                          <a:latin typeface="Arial" pitchFamily="34" charset="0"/>
                          <a:cs typeface="Arial" pitchFamily="34" charset="0"/>
                        </a:rPr>
                        <a:t> individuels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Indépendants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28.089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3.703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31.792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264.470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883.591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7.184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277.047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1.432.292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l'organisateur</a:t>
            </a:r>
          </a:p>
          <a:p>
            <a:pPr lvl="1"/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</a:t>
            </a:r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  <a:p>
            <a:pPr lvl="2"/>
            <a:r>
              <a:rPr lang="nl-BE" smtClean="0"/>
              <a:t>Liquidation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5</a:t>
            </a:r>
          </a:p>
          <a:p>
            <a:r>
              <a:rPr lang="nl-BE" smtClean="0"/>
              <a:t>Total bilantaire : 2,2 Mrd €</a:t>
            </a:r>
          </a:p>
          <a:p>
            <a:r>
              <a:rPr lang="nl-BE" smtClean="0"/>
              <a:t>Provisions techniques : 1,8 Mrd €</a:t>
            </a:r>
          </a:p>
          <a:p>
            <a:r>
              <a:rPr lang="nl-BE" smtClean="0"/>
              <a:t>Nombre d'affiliés : 15.000 </a:t>
            </a:r>
          </a:p>
          <a:p>
            <a:r>
              <a:rPr lang="nl-BE" smtClean="0"/>
              <a:t>Taux de couverture PLT + marge : 116 %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Premier pilier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>
                <a:solidFill>
                  <a:srgbClr val="668899"/>
                </a:solidFill>
              </a:rPr>
              <a:t>Le secteur des institutions de retraite professionnelle - Exercice 2012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203 </a:t>
            </a:r>
          </a:p>
          <a:p>
            <a:r>
              <a:rPr lang="nl-BE" smtClean="0"/>
              <a:t>Total bilantaire : 16 Mrd €</a:t>
            </a:r>
          </a:p>
          <a:p>
            <a:r>
              <a:rPr lang="nl-BE" smtClean="0"/>
              <a:t>Provisions techniques : 13 Mrd €</a:t>
            </a:r>
          </a:p>
          <a:p>
            <a:r>
              <a:rPr lang="nl-BE" smtClean="0"/>
              <a:t>Nombre d'affiliés : 1,4 Mio </a:t>
            </a:r>
          </a:p>
          <a:p>
            <a:r>
              <a:rPr lang="nl-BE" smtClean="0"/>
              <a:t>Taux de couverture PCT + marge : 145 %</a:t>
            </a:r>
          </a:p>
          <a:p>
            <a:r>
              <a:rPr lang="nl-BE" smtClean="0"/>
              <a:t>Taux de couverture PLT + marge : 123 %</a:t>
            </a:r>
          </a:p>
          <a:p>
            <a:r>
              <a:rPr lang="nl-BE" smtClean="0"/>
              <a:t>Rapport PLT/PCT : 118 %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(total)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 </a:t>
            </a:r>
          </a:p>
          <a:p>
            <a:r>
              <a:rPr lang="nl-BE" smtClean="0"/>
              <a:t>Total bilantaire : 2,5 Mrd €</a:t>
            </a:r>
          </a:p>
          <a:p>
            <a:r>
              <a:rPr lang="nl-BE" smtClean="0"/>
              <a:t>Provisions techniques : 2 Mrd €</a:t>
            </a:r>
          </a:p>
          <a:p>
            <a:r>
              <a:rPr lang="nl-BE" smtClean="0"/>
              <a:t>Nombre d'affiliés : 1 Mio </a:t>
            </a:r>
          </a:p>
          <a:p>
            <a:r>
              <a:rPr lang="nl-BE" smtClean="0"/>
              <a:t>Taux de couverture PCT + marge : 132 %</a:t>
            </a:r>
          </a:p>
          <a:p>
            <a:r>
              <a:rPr lang="nl-BE" smtClean="0"/>
              <a:t>Taux de couverture PLT + marge : 123 %</a:t>
            </a:r>
          </a:p>
          <a:p>
            <a:r>
              <a:rPr lang="nl-BE" smtClean="0"/>
              <a:t>Rapport PLT/PCT : 107 %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fonds sectoriels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102 </a:t>
            </a:r>
          </a:p>
          <a:p>
            <a:r>
              <a:rPr lang="nl-BE" smtClean="0"/>
              <a:t>Total bilantaire : 9 Mrd €</a:t>
            </a:r>
          </a:p>
          <a:p>
            <a:r>
              <a:rPr lang="nl-BE" smtClean="0"/>
              <a:t>Provisions techniques : 7 Mrd €</a:t>
            </a:r>
          </a:p>
          <a:p>
            <a:r>
              <a:rPr lang="nl-BE" smtClean="0"/>
              <a:t>Nombre d'affiliés : 242.000 </a:t>
            </a:r>
          </a:p>
          <a:p>
            <a:r>
              <a:rPr lang="nl-BE" smtClean="0"/>
              <a:t>Taux de couverture PCT + marge : 147 %</a:t>
            </a:r>
          </a:p>
          <a:p>
            <a:r>
              <a:rPr lang="nl-BE" smtClean="0"/>
              <a:t>Taux de couverture PLT + marge : 128 %</a:t>
            </a:r>
          </a:p>
          <a:p>
            <a:r>
              <a:rPr lang="nl-BE" smtClean="0"/>
              <a:t>Rapport PLT/PCT : 116 %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mtClean="0"/>
              <a:t>Deuxième pilier : multi-employeurs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66 </a:t>
            </a:r>
          </a:p>
          <a:p>
            <a:r>
              <a:rPr lang="nl-BE" smtClean="0"/>
              <a:t>Total bilantaire : 1,7 Mrd €</a:t>
            </a:r>
          </a:p>
          <a:p>
            <a:r>
              <a:rPr lang="nl-BE" smtClean="0"/>
              <a:t>Provisions techniques : 1,4 Mrd €</a:t>
            </a:r>
          </a:p>
          <a:p>
            <a:r>
              <a:rPr lang="nl-BE" smtClean="0"/>
              <a:t>Nombre d'affiliés : 100.000 </a:t>
            </a:r>
          </a:p>
          <a:p>
            <a:r>
              <a:rPr lang="nl-BE" smtClean="0"/>
              <a:t>Taux de couverture PCT + marge : 128 %</a:t>
            </a:r>
          </a:p>
          <a:p>
            <a:r>
              <a:rPr lang="nl-BE" smtClean="0"/>
              <a:t>Taux de couverture PLT + marge : 115 %</a:t>
            </a:r>
          </a:p>
          <a:p>
            <a:r>
              <a:rPr lang="nl-BE" smtClean="0"/>
              <a:t>Rapport PLT/PCT : 112 %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mtClean="0"/>
              <a:t>Deuxième pilier : mono-employeur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1,6 Mrd €</a:t>
            </a:r>
          </a:p>
          <a:p>
            <a:r>
              <a:rPr lang="nl-BE" smtClean="0"/>
              <a:t>Provisions techniques : 1,4 Mrd €</a:t>
            </a:r>
          </a:p>
          <a:p>
            <a:r>
              <a:rPr lang="nl-BE" smtClean="0"/>
              <a:t>Nombre d'affiliés : 30.000 </a:t>
            </a:r>
          </a:p>
          <a:p>
            <a:r>
              <a:rPr lang="nl-BE" smtClean="0"/>
              <a:t>Taux de couverture PCT + marge : 171 %</a:t>
            </a:r>
          </a:p>
          <a:p>
            <a:r>
              <a:rPr lang="nl-BE" smtClean="0"/>
              <a:t>Taux de couverture PLT + marge : 104 %</a:t>
            </a:r>
          </a:p>
          <a:p>
            <a:r>
              <a:rPr lang="nl-BE" smtClean="0"/>
              <a:t>Rapport PLT/PCT : 169 %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indépendants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15 </a:t>
            </a:r>
          </a:p>
          <a:p>
            <a:r>
              <a:rPr lang="nl-BE" smtClean="0"/>
              <a:t>Total bilantaire : 67 Mio €</a:t>
            </a:r>
          </a:p>
          <a:p>
            <a:r>
              <a:rPr lang="nl-BE" smtClean="0"/>
              <a:t>Provisions techniques : 40 Mio €</a:t>
            </a:r>
          </a:p>
          <a:p>
            <a:r>
              <a:rPr lang="nl-BE" smtClean="0"/>
              <a:t>Nombre d'affiliés : 1.000 </a:t>
            </a:r>
          </a:p>
          <a:p>
            <a:r>
              <a:rPr lang="nl-BE" smtClean="0"/>
              <a:t>Taux de couverture PCT + marge : 153 %</a:t>
            </a:r>
          </a:p>
          <a:p>
            <a:r>
              <a:rPr lang="nl-BE" smtClean="0"/>
              <a:t>Taux de couverture PLT + marge : 116 %</a:t>
            </a:r>
          </a:p>
          <a:p>
            <a:r>
              <a:rPr lang="nl-BE" smtClean="0"/>
              <a:t>Rapport PLT/PCT : 132 %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liquidation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endParaRPr lang="nl-BE" sz="2000" smtClean="0"/>
          </a:p>
          <a:p>
            <a:pPr lvl="1"/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</a:t>
            </a:r>
            <a:r>
              <a:rPr lang="nl-BE" sz="1200" smtClean="0"/>
              <a:t> (éventuellement avec aussi un ou plusieurs plans DC)</a:t>
            </a:r>
            <a:endParaRPr lang="nl-BE" smtClean="0"/>
          </a:p>
          <a:p>
            <a:pPr lvl="1"/>
            <a:r>
              <a:rPr lang="nl-BE" smtClean="0"/>
              <a:t>IRP avec uniquement des plans DC sans tarif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175 </a:t>
            </a:r>
          </a:p>
          <a:p>
            <a:r>
              <a:rPr lang="nl-BE" smtClean="0"/>
              <a:t>Total bilantaire : 17 Mrd €</a:t>
            </a:r>
          </a:p>
          <a:p>
            <a:r>
              <a:rPr lang="nl-BE" smtClean="0"/>
              <a:t>Provisions techniques : 13,3 Mrd €</a:t>
            </a:r>
          </a:p>
          <a:p>
            <a:r>
              <a:rPr lang="nl-BE" smtClean="0"/>
              <a:t>Nombre d'affiliés : 580.000 </a:t>
            </a:r>
          </a:p>
          <a:p>
            <a:r>
              <a:rPr lang="nl-BE" smtClean="0"/>
              <a:t>Taux de couverture PCT + marge : 152 %</a:t>
            </a:r>
          </a:p>
          <a:p>
            <a:r>
              <a:rPr lang="nl-BE" smtClean="0"/>
              <a:t>Taux de couverture PLT + marge : 124 %</a:t>
            </a:r>
          </a:p>
          <a:p>
            <a:r>
              <a:rPr lang="nl-BE" smtClean="0"/>
              <a:t>Rapport PLT/PCT : 122 %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2800" smtClean="0"/>
              <a:t>IRP avec au moins un plan comportant l'une ou l'autre forme de promesse de rendement</a:t>
            </a:r>
            <a:endParaRPr lang="nl-BE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103 </a:t>
            </a:r>
          </a:p>
          <a:p>
            <a:r>
              <a:rPr lang="nl-BE" smtClean="0"/>
              <a:t>Total bilantaire : 8,8 Mrd €</a:t>
            </a:r>
          </a:p>
          <a:p>
            <a:r>
              <a:rPr lang="nl-BE" smtClean="0"/>
              <a:t>Provisions techniques : 6,7 Mrd €</a:t>
            </a:r>
          </a:p>
          <a:p>
            <a:r>
              <a:rPr lang="nl-BE" smtClean="0"/>
              <a:t>Nombre d'affiliés : 172.000 </a:t>
            </a:r>
          </a:p>
          <a:p>
            <a:r>
              <a:rPr lang="nl-BE" smtClean="0"/>
              <a:t>Taux de couverture PCT + marge : 152 %</a:t>
            </a:r>
          </a:p>
          <a:p>
            <a:r>
              <a:rPr lang="nl-BE" smtClean="0"/>
              <a:t>Taux de couverture PLT + marge : 126 %</a:t>
            </a:r>
          </a:p>
          <a:p>
            <a:r>
              <a:rPr lang="nl-BE" smtClean="0"/>
              <a:t>Rapport PLT/PCT : 121 %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DB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4 </a:t>
            </a:r>
          </a:p>
          <a:p>
            <a:r>
              <a:rPr lang="nl-BE" smtClean="0"/>
              <a:t>Total bilantaire : 1,5 Mrd €</a:t>
            </a:r>
          </a:p>
          <a:p>
            <a:r>
              <a:rPr lang="nl-BE" smtClean="0"/>
              <a:t>Provisions techniques : 1,4 Mrd €</a:t>
            </a:r>
          </a:p>
          <a:p>
            <a:r>
              <a:rPr lang="nl-BE" smtClean="0"/>
              <a:t>Nombre d'affiliés : 31.000 </a:t>
            </a:r>
          </a:p>
          <a:p>
            <a:r>
              <a:rPr lang="nl-BE" smtClean="0"/>
              <a:t>Taux de couverture PCT + marge : 172 %</a:t>
            </a:r>
          </a:p>
          <a:p>
            <a:r>
              <a:rPr lang="nl-BE" smtClean="0"/>
              <a:t>Taux de couverture PLT + marge : 104 %</a:t>
            </a:r>
          </a:p>
          <a:p>
            <a:r>
              <a:rPr lang="nl-BE" smtClean="0"/>
              <a:t>Rapport PLT/PCT : 171 %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DC +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000" smtClean="0"/>
              <a:t>Le secteur des IRP reste un secteur très hétérogène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Le total bilantaire (18,6 Mrd €) a sensiblement augmenté (+ 15,8 %) suite surtout aux bons résultats financiers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Le nombre d'affiliés a fortement augmenté, atteignant 1,4 Mio (+ 57 %) suite à l'agrément de deux fonds sectoriels comptant beaucoup d'affiliés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Les IRP investissent toujours principalement dans des OPC (OPC en actions et OPC en obligations)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La grande majorité des régimes sont des régimes présentant l'une ou l'autre forme de promesse de rendement. En termes d'affiliés, il y a une proportion plus importante de régimes DC suite à l'agrément de nouvelles IRP</a:t>
            </a:r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338 Mio €</a:t>
            </a:r>
          </a:p>
          <a:p>
            <a:r>
              <a:rPr lang="nl-BE" smtClean="0"/>
              <a:t>Provisions techniques : 310 Mio €</a:t>
            </a:r>
          </a:p>
          <a:p>
            <a:r>
              <a:rPr lang="nl-BE" smtClean="0"/>
              <a:t>Nombre d'affiliés : 263.000 </a:t>
            </a:r>
          </a:p>
          <a:p>
            <a:r>
              <a:rPr lang="nl-BE" smtClean="0"/>
              <a:t>Taux de couverture PCT + marge : 120 %</a:t>
            </a:r>
          </a:p>
          <a:p>
            <a:r>
              <a:rPr lang="nl-BE" smtClean="0"/>
              <a:t>Taux de couverture PLT + marge : 118 %</a:t>
            </a:r>
          </a:p>
          <a:p>
            <a:r>
              <a:rPr lang="nl-BE" smtClean="0"/>
              <a:t>Rapport PLT/PCT : 101 %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Cash Balance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65 </a:t>
            </a:r>
          </a:p>
          <a:p>
            <a:r>
              <a:rPr lang="nl-BE" smtClean="0"/>
              <a:t>Total bilantaire : 6,4 Mrd €</a:t>
            </a:r>
          </a:p>
          <a:p>
            <a:r>
              <a:rPr lang="nl-BE" smtClean="0"/>
              <a:t>Provisions techniques : 4,9 Mrd €</a:t>
            </a:r>
          </a:p>
          <a:p>
            <a:r>
              <a:rPr lang="nl-BE" smtClean="0"/>
              <a:t>Nombre d'affiliés : 116.000 </a:t>
            </a:r>
          </a:p>
          <a:p>
            <a:r>
              <a:rPr lang="nl-BE" smtClean="0"/>
              <a:t>Taux de couverture PCT + marge : 149 %</a:t>
            </a:r>
          </a:p>
          <a:p>
            <a:r>
              <a:rPr lang="nl-BE" smtClean="0"/>
              <a:t>Taux de couverture PLT + marge : 128 %</a:t>
            </a:r>
          </a:p>
          <a:p>
            <a:r>
              <a:rPr lang="nl-BE" smtClean="0"/>
              <a:t>Rapport PLT/PCT : 116 %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Eventuellement avec aussi un ou plusieurs plans DC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596258" cy="990132"/>
          </a:xfrm>
        </p:spPr>
        <p:txBody>
          <a:bodyPr/>
          <a:lstStyle/>
          <a:p>
            <a:r>
              <a:rPr lang="nl-BE" sz="3200" smtClean="0"/>
              <a:t>IRP avec promesse de rendement : mixte*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33 </a:t>
            </a:r>
          </a:p>
          <a:p>
            <a:r>
              <a:rPr lang="nl-BE" smtClean="0"/>
              <a:t>Total bilantaire : 1,5 Mrd €</a:t>
            </a:r>
          </a:p>
          <a:p>
            <a:r>
              <a:rPr lang="nl-BE" smtClean="0"/>
              <a:t>Provisions techniques : 1,5 Mrd €</a:t>
            </a:r>
          </a:p>
          <a:p>
            <a:r>
              <a:rPr lang="nl-BE" smtClean="0"/>
              <a:t>Nombre d'affiliés : 812.000 </a:t>
            </a:r>
          </a:p>
          <a:p>
            <a:r>
              <a:rPr lang="nl-BE" smtClean="0"/>
              <a:t>Taux de couverture PCT + marge : 101 %</a:t>
            </a:r>
          </a:p>
          <a:p>
            <a:r>
              <a:rPr lang="nl-BE" smtClean="0"/>
              <a:t>Taux de couverture PLT + marge : 100 %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 smtClean="0"/>
              <a:t>IRP avec uniquement des plans DC sans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 </a:t>
            </a:r>
          </a:p>
          <a:p>
            <a:r>
              <a:rPr lang="nl-BE" smtClean="0"/>
              <a:t>Total bilantaire : 669 Mio €</a:t>
            </a:r>
          </a:p>
          <a:p>
            <a:r>
              <a:rPr lang="nl-BE" smtClean="0"/>
              <a:t>Provisions techniques : 637 Mio €</a:t>
            </a:r>
          </a:p>
          <a:p>
            <a:r>
              <a:rPr lang="nl-BE" smtClean="0"/>
              <a:t>Nombre d'affiliés : 13.000 </a:t>
            </a:r>
          </a:p>
          <a:p>
            <a:r>
              <a:rPr lang="nl-BE" smtClean="0"/>
              <a:t>Taux de couverture PCT + marge : 116 %</a:t>
            </a:r>
          </a:p>
          <a:p>
            <a:r>
              <a:rPr lang="nl-BE" smtClean="0"/>
              <a:t>Taux de couverture PLT + marge : 103 %</a:t>
            </a:r>
          </a:p>
          <a:p>
            <a:r>
              <a:rPr lang="nl-BE" smtClean="0"/>
              <a:t>Rapport PLT/PCT : 113 %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IRP avec également des activités transfrontalières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Rapport entre nombre d'IRP - total bilantaire - nombre d'affiliés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340768"/>
          <a:ext cx="835292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taux de couverture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340768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Evaluation prudente des PLT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19" y="1844824"/>
          <a:ext cx="8640961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82022"/>
                <a:gridCol w="706518"/>
                <a:gridCol w="826197"/>
                <a:gridCol w="847278"/>
                <a:gridCol w="847278"/>
                <a:gridCol w="847278"/>
                <a:gridCol w="847278"/>
                <a:gridCol w="609278"/>
                <a:gridCol w="609278"/>
                <a:gridCol w="609278"/>
                <a:gridCol w="609278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Rapport PLT/PCT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des IRP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du total bilantaire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2008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2009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2010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2008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2009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2010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125 %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&lt;=120 %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105 %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latin typeface="+mn-lt"/>
                        </a:rPr>
                        <a:t>100 %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539552" y="1340768"/>
          <a:ext cx="799288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539552" y="1412776"/>
          <a:ext cx="799288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2012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28179"/>
                <a:gridCol w="57359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Total bilantaire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Taux de couverture PCT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Taux de couverture PLT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Provisions techniques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16,05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18,59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13,60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14,82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887.398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1.394.936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2,00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2,21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1,89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1,82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14.393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14.909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14,04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16,37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11,71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13,00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873.005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1.380.027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2,04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2,47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1,75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1,98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510.105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1.026.533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Multi-employeurs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9,07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10,60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7,22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8,13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249.188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218.858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64.193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101.747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99 %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32.194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31.787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Liquidation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0,11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0,07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0,10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0,04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17.325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1.102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DB, 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tarif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CB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14,91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17,05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12,40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13,33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583.029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582.727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7,57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8,80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6,35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6,72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192.834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171.953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27.148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31.419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0,30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0,37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0,27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0,31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252.991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263.307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5,76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6,35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149 %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4,57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4,89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110.056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116.048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DC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1,13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1,50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304.369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812.209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15,58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17,92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13,15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14,19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877.000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1.382.253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0,46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0,45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0,64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10.398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12.683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% total bilantaire du secteur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7,67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8,67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5,85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6,12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320.016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330.663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12,98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15,15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10,85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11,93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702.840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731.530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000" smtClean="0"/>
              <a:t>Total bilantaire des IRP par rapport aux assurances groupe, aux assurances dirigeants d'entreprise et au troisième pilier</a:t>
            </a:r>
            <a:endParaRPr lang="nl-BE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5576" y="1628800"/>
          <a:ext cx="7416823" cy="34563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49163"/>
                <a:gridCol w="733532"/>
                <a:gridCol w="733532"/>
                <a:gridCol w="733532"/>
                <a:gridCol w="733532"/>
                <a:gridCol w="733532"/>
              </a:tblGrid>
              <a:tr h="384043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2009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2011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Premier pilier géré par des 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Deuxième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13,9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Assurance groupe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Assurance</a:t>
                      </a:r>
                      <a:r>
                        <a:rPr lang="nl-BE" sz="1200" b="1" u="none" strike="noStrike" baseline="0" smtClean="0">
                          <a:latin typeface="Arial" pitchFamily="34" charset="0"/>
                          <a:cs typeface="Arial" pitchFamily="34" charset="0"/>
                        </a:rPr>
                        <a:t> dirigeants d'entreprise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Troisième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19,8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23,7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Assurances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Fonds d'épargne</a:t>
                      </a:r>
                      <a:r>
                        <a:rPr lang="nl-BE" sz="1200" b="1" u="none" strike="noStrike" baseline="0" smtClean="0">
                          <a:latin typeface="Arial" pitchFamily="34" charset="0"/>
                          <a:cs typeface="Arial" pitchFamily="34" charset="0"/>
                        </a:rPr>
                        <a:t> pension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Nombre d'IRP rapporteuses : 208</a:t>
            </a:r>
          </a:p>
          <a:p>
            <a:pPr>
              <a:spcBef>
                <a:spcPts val="600"/>
              </a:spcBef>
            </a:pPr>
            <a:r>
              <a:rPr lang="nl-BE" smtClean="0"/>
              <a:t>Total bilantaire : 18,6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Provisions techniques : 14,8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Nombre d'affiliés : 1,4 Mio </a:t>
            </a:r>
            <a:r>
              <a:rPr lang="nl-BE" sz="1800" smtClean="0"/>
              <a:t>(doubles comptages inclus)</a:t>
            </a:r>
            <a:endParaRPr lang="nl-BE" smtClean="0"/>
          </a:p>
          <a:p>
            <a:pPr>
              <a:spcBef>
                <a:spcPts val="600"/>
              </a:spcBef>
            </a:pPr>
            <a:r>
              <a:rPr lang="nl-BE" smtClean="0"/>
              <a:t>Taux de couverture PCT + marge : 146 %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PLT + marge : 122 %</a:t>
            </a:r>
          </a:p>
          <a:p>
            <a:pPr>
              <a:spcBef>
                <a:spcPts val="600"/>
              </a:spcBef>
            </a:pPr>
            <a:r>
              <a:rPr lang="nl-BE" smtClean="0"/>
              <a:t>Rapport PLT/PCT : 120 %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total bilantaire</a:t>
            </a:r>
            <a:endParaRPr lang="nl-BE"/>
          </a:p>
        </p:txBody>
      </p:sp>
      <p:graphicFrame>
        <p:nvGraphicFramePr>
          <p:cNvPr id="9" name="Chart 8"/>
          <p:cNvGraphicFramePr/>
          <p:nvPr/>
        </p:nvGraphicFramePr>
        <p:xfrm>
          <a:off x="395536" y="1340768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Total bilantaire </a:t>
                      </a:r>
                    </a:p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(en euros)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Nombre d'institutions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i</a:t>
                      </a:r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Valeur absolue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&gt;500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8.217.031.502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&lt;&gt;500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5.771.044.262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&lt;&gt;100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4.368.002.093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&lt;10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230.508.278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18.586.586.135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395536" y="1484784"/>
          <a:ext cx="828092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décembre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affiliés*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624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85082"/>
                <a:gridCol w="906519"/>
                <a:gridCol w="906519"/>
                <a:gridCol w="971271"/>
                <a:gridCol w="841769"/>
                <a:gridCol w="841769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1.	Affiliés actifs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607.966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577.737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560.835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556.430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973.899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482.567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464.882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451.339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446.966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571.685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125.399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112.855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109.496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109.464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402.214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1.1.	Ouvriers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372.597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368.953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356.150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351.839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400.996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349.196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346.098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335.267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331.821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378.759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23.401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22.855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20.883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20.018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22.237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1.2.	Employés et cadres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235.369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208.784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204.685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204.591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572.903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133.371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118.784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116.072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115.145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192.926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101.998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90.000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88.613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89.446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379.977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2.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Affiliés ayant quitté la société avec des droits différés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199.717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233.264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255.746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290.959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383.687</a:t>
                      </a:r>
                      <a:endParaRPr lang="nl-BE" sz="1000" b="1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151.497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180.590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197.769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227.406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265.162</a:t>
                      </a:r>
                      <a:endParaRPr lang="nl-BE" sz="1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48.220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52.674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57.977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63.553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118.525</a:t>
                      </a:r>
                      <a:endParaRPr lang="nl-BE" sz="1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3.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Rentiers (rentes de retraite, de survie, d'orphelin et d'invalidité)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52.865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40.190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41.294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37.350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31.032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23.230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26.272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25.173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22.548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21.833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16.960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15.022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14.836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14.802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5536" y="5949280"/>
            <a:ext cx="84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smtClean="0"/>
              <a:t>* </a:t>
            </a:r>
            <a:r>
              <a:rPr lang="fr-BE" sz="900" smtClean="0"/>
              <a:t>Doubles comptages inclus</a:t>
            </a:r>
            <a:endParaRPr lang="nl-BE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2766</Words>
  <Application>Microsoft Office PowerPoint</Application>
  <PresentationFormat>On-screen Show (4:3)</PresentationFormat>
  <Paragraphs>1094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20110415_FSMA_sjabloon_v1-1</vt:lpstr>
      <vt:lpstr>Slide 1</vt:lpstr>
      <vt:lpstr>Le secteur des institutions de retraite professionnelle - Exercice 2012 </vt:lpstr>
      <vt:lpstr>Executive summary</vt:lpstr>
      <vt:lpstr>Le secteur des institutions de retraite professionnelle - Exercice 2012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Secteur</vt:lpstr>
      <vt:lpstr>Premier pilier</vt:lpstr>
      <vt:lpstr>Deuxième pilier (total)</vt:lpstr>
      <vt:lpstr>Deuxième pilier : fonds sectoriels</vt:lpstr>
      <vt:lpstr>Deuxième pilier : multi-employeurs</vt:lpstr>
      <vt:lpstr>Deuxième pilier : mono-employeur</vt:lpstr>
      <vt:lpstr>Deuxième pilier : indépendants</vt:lpstr>
      <vt:lpstr>Deuxième pilier : liquidation</vt:lpstr>
      <vt:lpstr>Secteur</vt:lpstr>
      <vt:lpstr>IRP avec au moins un plan comportant l'une ou l'autre forme de promesse de rendement</vt:lpstr>
      <vt:lpstr>IRP avec promesse de rendement : uniquement DB</vt:lpstr>
      <vt:lpstr>IRP avec promesse de rendement : uniquement DC + tarif</vt:lpstr>
      <vt:lpstr>IRP avec promesse de rendement : uniquement Cash Balance</vt:lpstr>
      <vt:lpstr>IRP avec promesse de rendement : mixte*</vt:lpstr>
      <vt:lpstr>IRP avec uniquement des plans DC sans tarif</vt:lpstr>
      <vt:lpstr>Secteur</vt:lpstr>
      <vt:lpstr>IRP avec également des activités transfrontalières </vt:lpstr>
      <vt:lpstr>Rapport entre nombre d'IRP - total bilantaire - nombre d'affiliés</vt:lpstr>
      <vt:lpstr>Peer groups : taux de couverture</vt:lpstr>
      <vt:lpstr>Evaluation prudente des PLT</vt:lpstr>
      <vt:lpstr>Peer groups : composition du portefeuille (1)</vt:lpstr>
      <vt:lpstr>Peer groups : composition du portefeuille (2)</vt:lpstr>
      <vt:lpstr>Récapitulatif IRP</vt:lpstr>
      <vt:lpstr>Total bilantaire des IRP par rapport aux assurances groupe, aux assurances dirigeants d'entreprise et au troisième pilier</vt:lpstr>
      <vt:lpstr>Lexique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Vandendriessche Diederik</cp:lastModifiedBy>
  <cp:revision>397</cp:revision>
  <dcterms:created xsi:type="dcterms:W3CDTF">2011-10-05T15:12:53Z</dcterms:created>
  <dcterms:modified xsi:type="dcterms:W3CDTF">2014-01-15T09:33:05Z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1431890757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-1334101346</vt:i4>
  </property>
</Properties>
</file>