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6" r:id="rId2"/>
    <p:sldId id="343" r:id="rId3"/>
    <p:sldId id="264" r:id="rId4"/>
    <p:sldId id="27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288" r:id="rId15"/>
    <p:sldId id="289" r:id="rId16"/>
    <p:sldId id="339" r:id="rId17"/>
    <p:sldId id="34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36" r:id="rId29"/>
    <p:sldId id="335" r:id="rId30"/>
    <p:sldId id="334" r:id="rId31"/>
    <p:sldId id="333" r:id="rId32"/>
    <p:sldId id="301" r:id="rId33"/>
    <p:sldId id="302" r:id="rId34"/>
    <p:sldId id="303" r:id="rId35"/>
    <p:sldId id="353" r:id="rId36"/>
    <p:sldId id="354" r:id="rId37"/>
    <p:sldId id="356" r:id="rId38"/>
    <p:sldId id="307" r:id="rId39"/>
    <p:sldId id="308" r:id="rId40"/>
    <p:sldId id="309" r:id="rId41"/>
    <p:sldId id="355" r:id="rId42"/>
    <p:sldId id="341" r:id="rId43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9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677">
          <p15:clr>
            <a:srgbClr val="A4A3A4"/>
          </p15:clr>
        </p15:guide>
        <p15:guide id="5" orient="horz" pos="289">
          <p15:clr>
            <a:srgbClr val="A4A3A4"/>
          </p15:clr>
        </p15:guide>
        <p15:guide id="6" pos="2880">
          <p15:clr>
            <a:srgbClr val="A4A3A4"/>
          </p15:clr>
        </p15:guide>
        <p15:guide id="7" pos="5488">
          <p15:clr>
            <a:srgbClr val="A4A3A4"/>
          </p15:clr>
        </p15:guide>
        <p15:guide id="8" pos="272">
          <p15:clr>
            <a:srgbClr val="A4A3A4"/>
          </p15:clr>
        </p15:guide>
        <p15:guide id="9" pos="725">
          <p15:clr>
            <a:srgbClr val="A4A3A4"/>
          </p15:clr>
        </p15:guide>
        <p15:guide id="10" pos="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 showGuides="1">
      <p:cViewPr varScale="1">
        <p:scale>
          <a:sx n="125" d="100"/>
          <a:sy n="125" d="100"/>
        </p:scale>
        <p:origin x="384" y="108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3\Peer%20groups%20IBP%2020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800"/>
              <a:t>(en milliards</a:t>
            </a:r>
            <a:r>
              <a:rPr lang="en-US" sz="800" baseline="0"/>
              <a:t> d'euros)</a:t>
            </a:r>
            <a:endParaRPr lang="en-US" sz="800"/>
          </a:p>
        </c:rich>
      </c:tx>
      <c:layout>
        <c:manualLayout>
          <c:xMode val="edge"/>
          <c:yMode val="edge"/>
          <c:x val="0.41435227074506664"/>
          <c:y val="0.1604585009915096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Grafieken!$V$4:$V$13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Grafieken!$W$4:$W$13</c:f>
              <c:numCache>
                <c:formatCode>#,##0.00_ ;[Red]\-#,##0.00\ </c:formatCode>
                <c:ptCount val="10"/>
                <c:pt idx="0">
                  <c:v>11.676775305</c:v>
                </c:pt>
                <c:pt idx="1">
                  <c:v>13.399766503</c:v>
                </c:pt>
                <c:pt idx="2">
                  <c:v>14.320905329</c:v>
                </c:pt>
                <c:pt idx="3">
                  <c:v>14.860266981000001</c:v>
                </c:pt>
                <c:pt idx="4">
                  <c:v>12.456990802799996</c:v>
                </c:pt>
                <c:pt idx="5">
                  <c:v>14.227887408320001</c:v>
                </c:pt>
                <c:pt idx="6" formatCode="#,##0.00">
                  <c:v>15.946731879369993</c:v>
                </c:pt>
                <c:pt idx="7" formatCode="#,##0.00">
                  <c:v>16.045950442990002</c:v>
                </c:pt>
                <c:pt idx="8">
                  <c:v>18.59</c:v>
                </c:pt>
                <c:pt idx="9" formatCode="#,##0.0">
                  <c:v>20.395391538909998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75030720"/>
        <c:axId val="106092688"/>
        <c:axId val="0"/>
      </c:bar3DChart>
      <c:catAx>
        <c:axId val="7503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092688"/>
        <c:crosses val="autoZero"/>
        <c:auto val="1"/>
        <c:lblAlgn val="ctr"/>
        <c:lblOffset val="100"/>
        <c:noMultiLvlLbl val="0"/>
      </c:catAx>
      <c:valAx>
        <c:axId val="106092688"/>
        <c:scaling>
          <c:orientation val="minMax"/>
          <c:min val="8"/>
        </c:scaling>
        <c:delete val="0"/>
        <c:axPos val="l"/>
        <c:numFmt formatCode="#,##0.00_ ;[Red]\-#,##0.00\ " sourceLinked="1"/>
        <c:majorTickMark val="out"/>
        <c:minorTickMark val="none"/>
        <c:tickLblPos val="nextTo"/>
        <c:crossAx val="75030720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(Tabellen!$I$5,Tabellen!$I$7:$I$11)</c:f>
              <c:numCache>
                <c:formatCode>0%</c:formatCode>
                <c:ptCount val="6"/>
                <c:pt idx="0">
                  <c:v>0.21069672908351941</c:v>
                </c:pt>
                <c:pt idx="1">
                  <c:v>5.2414748456374664E-2</c:v>
                </c:pt>
                <c:pt idx="2">
                  <c:v>4.4845194744488816E-2</c:v>
                </c:pt>
                <c:pt idx="3">
                  <c:v>0.17561891320747444</c:v>
                </c:pt>
                <c:pt idx="4">
                  <c:v>0.31696114093327149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(Tabellen!$J$5,Tabellen!$J$7:$J$11)</c:f>
              <c:numCache>
                <c:formatCode>0%</c:formatCode>
                <c:ptCount val="6"/>
                <c:pt idx="0">
                  <c:v>9.505629936977017E-2</c:v>
                </c:pt>
                <c:pt idx="1">
                  <c:v>8.4082988300601569E-2</c:v>
                </c:pt>
                <c:pt idx="2">
                  <c:v>2.6068503644760252E-2</c:v>
                </c:pt>
                <c:pt idx="3">
                  <c:v>0.15284371316548753</c:v>
                </c:pt>
                <c:pt idx="4">
                  <c:v>2.1604960805691304E-3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(Tabellen!$K$5,Tabellen!$K$7:$K$11)</c:f>
              <c:numCache>
                <c:formatCode>0%</c:formatCode>
                <c:ptCount val="6"/>
                <c:pt idx="0">
                  <c:v>0.4845232770193032</c:v>
                </c:pt>
                <c:pt idx="1">
                  <c:v>0.80061351339191833</c:v>
                </c:pt>
                <c:pt idx="2">
                  <c:v>0.81806074876391788</c:v>
                </c:pt>
                <c:pt idx="3">
                  <c:v>0.5730606729052774</c:v>
                </c:pt>
                <c:pt idx="4">
                  <c:v>0.54553998757626643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(Tabellen!$L$5,Tabellen!$L$7:$L$11)</c:f>
              <c:numCache>
                <c:formatCode>0%</c:formatCode>
                <c:ptCount val="6"/>
                <c:pt idx="0">
                  <c:v>5.8216797922607644E-2</c:v>
                </c:pt>
                <c:pt idx="1">
                  <c:v>1.1794860895885273E-3</c:v>
                </c:pt>
                <c:pt idx="2">
                  <c:v>2.1428610298923823E-5</c:v>
                </c:pt>
                <c:pt idx="3">
                  <c:v>4.8631938748353058E-3</c:v>
                </c:pt>
                <c:pt idx="4">
                  <c:v>2.3234114808322488E-5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(Tabellen!$M$5,Tabellen!$M$7:$M$11)</c:f>
              <c:numCache>
                <c:formatCode>0%</c:formatCode>
                <c:ptCount val="6"/>
                <c:pt idx="0">
                  <c:v>2.4601983146736242E-2</c:v>
                </c:pt>
                <c:pt idx="1">
                  <c:v>1.1660331190092171E-2</c:v>
                </c:pt>
                <c:pt idx="2">
                  <c:v>2.5268879847024174E-4</c:v>
                </c:pt>
                <c:pt idx="3">
                  <c:v>1.2320091149582775E-3</c:v>
                </c:pt>
                <c:pt idx="4">
                  <c:v>6.8778278194265461E-3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(Tabellen!$N$5,Tabellen!$N$7:$N$11)</c:f>
              <c:numCache>
                <c:formatCode>0%</c:formatCode>
                <c:ptCount val="6"/>
                <c:pt idx="0">
                  <c:v>3.7227515554968942E-2</c:v>
                </c:pt>
                <c:pt idx="1">
                  <c:v>2.8900462810490166E-2</c:v>
                </c:pt>
                <c:pt idx="2">
                  <c:v>2.4073767899478536E-2</c:v>
                </c:pt>
                <c:pt idx="3">
                  <c:v>2.3595326171544095E-2</c:v>
                </c:pt>
                <c:pt idx="4">
                  <c:v>4.1224465248214298E-2</c:v>
                </c:pt>
                <c:pt idx="5">
                  <c:v>0.99841016519662784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1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(Tabellen!$O$5,Tabellen!$O$7:$O$11)</c:f>
              <c:numCache>
                <c:formatCode>0%</c:formatCode>
                <c:ptCount val="6"/>
                <c:pt idx="0">
                  <c:v>8.9677397903094314E-2</c:v>
                </c:pt>
                <c:pt idx="1">
                  <c:v>2.1148469760934221E-2</c:v>
                </c:pt>
                <c:pt idx="2">
                  <c:v>8.6677667538585426E-2</c:v>
                </c:pt>
                <c:pt idx="3">
                  <c:v>6.8786171560422979E-2</c:v>
                </c:pt>
                <c:pt idx="4">
                  <c:v>8.7212848227443754E-2</c:v>
                </c:pt>
                <c:pt idx="5">
                  <c:v>1.5898348033721553E-3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47152808"/>
        <c:axId val="147153200"/>
        <c:axId val="0"/>
      </c:bar3DChart>
      <c:catAx>
        <c:axId val="147152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7153200"/>
        <c:crosses val="autoZero"/>
        <c:auto val="1"/>
        <c:lblAlgn val="ctr"/>
        <c:lblOffset val="100"/>
        <c:noMultiLvlLbl val="0"/>
      </c:catAx>
      <c:valAx>
        <c:axId val="14715320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1471528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Grafieken!$V$29:$V$38</c:f>
              <c:numCache>
                <c:formatCode>General</c:formatCode>
                <c:ptCount val="10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</c:numCache>
            </c:numRef>
          </c:cat>
          <c:val>
            <c:numRef>
              <c:f>Grafieken!$W$29:$W$38</c:f>
              <c:numCache>
                <c:formatCode>#,##0</c:formatCode>
                <c:ptCount val="10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>
                  <c:v>860548</c:v>
                </c:pt>
                <c:pt idx="5">
                  <c:v>851191</c:v>
                </c:pt>
                <c:pt idx="6">
                  <c:v>857982</c:v>
                </c:pt>
                <c:pt idx="7">
                  <c:v>887398.2</c:v>
                </c:pt>
                <c:pt idx="8">
                  <c:v>1394936</c:v>
                </c:pt>
                <c:pt idx="9">
                  <c:v>1477713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147428120"/>
        <c:axId val="147428504"/>
        <c:axId val="0"/>
      </c:bar3DChart>
      <c:catAx>
        <c:axId val="147428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7428504"/>
        <c:crosses val="autoZero"/>
        <c:auto val="1"/>
        <c:lblAlgn val="ctr"/>
        <c:lblOffset val="100"/>
        <c:noMultiLvlLbl val="0"/>
      </c:catAx>
      <c:valAx>
        <c:axId val="147428504"/>
        <c:scaling>
          <c:orientation val="minMax"/>
          <c:min val="0"/>
        </c:scaling>
        <c:delete val="0"/>
        <c:axPos val="l"/>
        <c:numFmt formatCode="#,##0" sourceLinked="1"/>
        <c:majorTickMark val="out"/>
        <c:minorTickMark val="none"/>
        <c:tickLblPos val="nextTo"/>
        <c:crossAx val="147428120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40"/>
      <c:rotY val="8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BBCCCC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Pt>
            <c:idx val="5"/>
            <c:bubble3D val="0"/>
            <c:spPr>
              <a:solidFill>
                <a:srgbClr val="8B9A00"/>
              </a:solidFill>
            </c:spPr>
          </c:dPt>
          <c:dPt>
            <c:idx val="6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3.2128699429812654E-2"/>
                  <c:y val="-1.45719489981784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9005339849761002E-3"/>
                  <c:y val="1.092896174863392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Tabellen!$I$2:$O$2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Tabellen!$I$4:$O$4</c:f>
              <c:numCache>
                <c:formatCode>0%</c:formatCode>
                <c:ptCount val="7"/>
                <c:pt idx="0">
                  <c:v>0.11039373897421978</c:v>
                </c:pt>
                <c:pt idx="1">
                  <c:v>8.4253386676533176E-2</c:v>
                </c:pt>
                <c:pt idx="2">
                  <c:v>0.71012099993798994</c:v>
                </c:pt>
                <c:pt idx="3">
                  <c:v>8.0449876616448396E-3</c:v>
                </c:pt>
                <c:pt idx="4">
                  <c:v>1.0141992480639933E-2</c:v>
                </c:pt>
                <c:pt idx="5">
                  <c:v>2.9670743944569571E-2</c:v>
                </c:pt>
                <c:pt idx="6">
                  <c:v>4.7374150324402564E-2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711"/>
          <c:h val="0.83099607522241115"/>
        </c:manualLayout>
      </c:layout>
      <c:pie3D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overlay val="0"/>
      <c:txPr>
        <a:bodyPr/>
        <a:lstStyle/>
        <a:p>
          <a:pPr>
            <a:defRPr sz="12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5837707786526946E-2"/>
                  <c:y val="-3.07810172377102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3.7393008165646002E-2"/>
                  <c:y val="0"/>
                </c:manualLayout>
              </c:layout>
              <c:numFmt formatCode="0%" sourceLinked="0"/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Grafieken!$V$77:$V$81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Valeurs disponibles</c:v>
                </c:pt>
                <c:pt idx="3">
                  <c:v>Immobilier</c:v>
                </c:pt>
                <c:pt idx="4">
                  <c:v>Autres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0.476717110328154</c:v>
                </c:pt>
                <c:pt idx="1">
                  <c:v>0.46821312399308551</c:v>
                </c:pt>
                <c:pt idx="2">
                  <c:v>1.7604862511483025E-2</c:v>
                </c:pt>
                <c:pt idx="3">
                  <c:v>2.759428104056915E-2</c:v>
                </c:pt>
                <c:pt idx="4">
                  <c:v>9.8706221267083078E-3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Grafieken!$Y$99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91C8FF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BBCC00"/>
              </a:solidFill>
            </c:spPr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0"/>
                  <c:y val="-4.629666083406252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333333333333334E-2"/>
                  <c:y val="9.259259259259373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1666666666666664E-2"/>
                  <c:y val="1.851851851851858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Grafieken!$V$100:$V$105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0.44891980445519125</c:v>
                </c:pt>
                <c:pt idx="1">
                  <c:v>0.41673994079727772</c:v>
                </c:pt>
                <c:pt idx="2">
                  <c:v>8.045209242626479E-3</c:v>
                </c:pt>
                <c:pt idx="3">
                  <c:v>2.9737329949546233E-2</c:v>
                </c:pt>
                <c:pt idx="4">
                  <c:v>4.2173003170201583E-2</c:v>
                </c:pt>
                <c:pt idx="5">
                  <c:v>5.4384712385156707E-2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Grafieken!$Y$125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2.4154589371980676E-2</c:v>
                </c:pt>
                <c:pt idx="1">
                  <c:v>5.3140096618357488E-2</c:v>
                </c:pt>
                <c:pt idx="2">
                  <c:v>1.4492753623188406E-2</c:v>
                </c:pt>
                <c:pt idx="3">
                  <c:v>0.52657004830917875</c:v>
                </c:pt>
                <c:pt idx="4">
                  <c:v>0.30434782608695654</c:v>
                </c:pt>
                <c:pt idx="5">
                  <c:v>7.7294685990338161E-2</c:v>
                </c:pt>
              </c:numCache>
            </c:numRef>
          </c:val>
        </c:ser>
        <c:ser>
          <c:idx val="0"/>
          <c:order val="1"/>
          <c:tx>
            <c:strRef>
              <c:f>Grafieken!$AA$125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0.11783764344974389</c:v>
                </c:pt>
                <c:pt idx="1">
                  <c:v>0.15521818253601363</c:v>
                </c:pt>
                <c:pt idx="2">
                  <c:v>8.0598554578072704E-2</c:v>
                </c:pt>
                <c:pt idx="3">
                  <c:v>0.55849570470461085</c:v>
                </c:pt>
                <c:pt idx="4">
                  <c:v>8.7691507803021262E-2</c:v>
                </c:pt>
                <c:pt idx="5">
                  <c:v>1.5840692853757608E-4</c:v>
                </c:pt>
              </c:numCache>
            </c:numRef>
          </c:val>
        </c:ser>
        <c:ser>
          <c:idx val="2"/>
          <c:order val="2"/>
          <c:tx>
            <c:strRef>
              <c:f>Grafieken!$AC$125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1.0165032046141571E-2</c:v>
                </c:pt>
                <c:pt idx="1">
                  <c:v>0.74567321259270236</c:v>
                </c:pt>
                <c:pt idx="2">
                  <c:v>2.1607714082504517E-2</c:v>
                </c:pt>
                <c:pt idx="3">
                  <c:v>0.15368410510024613</c:v>
                </c:pt>
                <c:pt idx="4">
                  <c:v>6.8840160437107889E-2</c:v>
                </c:pt>
                <c:pt idx="5">
                  <c:v>2.9775741297532065E-5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866896"/>
        <c:axId val="74867288"/>
        <c:axId val="0"/>
      </c:bar3DChart>
      <c:catAx>
        <c:axId val="7486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867288"/>
        <c:crosses val="autoZero"/>
        <c:auto val="1"/>
        <c:lblAlgn val="ctr"/>
        <c:lblOffset val="100"/>
        <c:noMultiLvlLbl val="0"/>
      </c:catAx>
      <c:valAx>
        <c:axId val="748672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7486689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autoTitleDeleted val="1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2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(Tabellen!$A$5,Tabellen!$A$7:$A$11)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(Tabellen!$E$5,Tabellen!$E$7:$E$11)</c:f>
              <c:numCache>
                <c:formatCode>0.00%</c:formatCode>
                <c:ptCount val="5"/>
                <c:pt idx="1">
                  <c:v>1.4347650179864178</c:v>
                </c:pt>
                <c:pt idx="2">
                  <c:v>1.7612998518187559</c:v>
                </c:pt>
                <c:pt idx="3">
                  <c:v>1.4856565907508399</c:v>
                </c:pt>
                <c:pt idx="4">
                  <c:v>1.2970305733453145</c:v>
                </c:pt>
              </c:numCache>
              <c:extLst/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(Tabellen!$A$5,Tabellen!$A$7:$A$11)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(Tabellen!$F$5,Tabellen!$F$7:$F$11)</c:f>
              <c:numCache>
                <c:formatCode>0.00%</c:formatCode>
                <c:ptCount val="5"/>
                <c:pt idx="0">
                  <c:v>1.2265202926708947</c:v>
                </c:pt>
                <c:pt idx="1">
                  <c:v>1.3340699705864902</c:v>
                </c:pt>
                <c:pt idx="2">
                  <c:v>1.0762215375400546</c:v>
                </c:pt>
                <c:pt idx="3">
                  <c:v>1.2913254630358297</c:v>
                </c:pt>
                <c:pt idx="4">
                  <c:v>1.1550586894215364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868072"/>
        <c:axId val="147150848"/>
        <c:axId val="0"/>
      </c:bar3DChart>
      <c:catAx>
        <c:axId val="74868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860000" vert="horz"/>
          <a:lstStyle/>
          <a:p>
            <a:pPr>
              <a:defRPr/>
            </a:pPr>
            <a:endParaRPr lang="fr-FR"/>
          </a:p>
        </c:txPr>
        <c:crossAx val="147150848"/>
        <c:crosses val="autoZero"/>
        <c:auto val="1"/>
        <c:lblAlgn val="ctr"/>
        <c:lblOffset val="100"/>
        <c:noMultiLvlLbl val="0"/>
      </c:catAx>
      <c:valAx>
        <c:axId val="14715084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7486807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Tabellen!$I$4:$I$6</c:f>
              <c:numCache>
                <c:formatCode>0%</c:formatCode>
                <c:ptCount val="3"/>
                <c:pt idx="0" formatCode="0.00%">
                  <c:v>0.11039373897421978</c:v>
                </c:pt>
                <c:pt idx="1">
                  <c:v>0.21069672908351941</c:v>
                </c:pt>
                <c:pt idx="2">
                  <c:v>9.7514089266622792E-2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Tabellen!$J$4:$J$6</c:f>
              <c:numCache>
                <c:formatCode>0%</c:formatCode>
                <c:ptCount val="3"/>
                <c:pt idx="0" formatCode="0.00%">
                  <c:v>8.4253386676533176E-2</c:v>
                </c:pt>
                <c:pt idx="1">
                  <c:v>9.505629936977017E-2</c:v>
                </c:pt>
                <c:pt idx="2">
                  <c:v>8.2866212364391262E-2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Tabellen!$K$4:$K$6</c:f>
              <c:numCache>
                <c:formatCode>0%</c:formatCode>
                <c:ptCount val="3"/>
                <c:pt idx="0">
                  <c:v>0.71012099993798994</c:v>
                </c:pt>
                <c:pt idx="1">
                  <c:v>0.4845232770193032</c:v>
                </c:pt>
                <c:pt idx="2">
                  <c:v>0.73908942493566909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Tabellen!$L$4:$L$6</c:f>
              <c:numCache>
                <c:formatCode>0%</c:formatCode>
                <c:ptCount val="3"/>
                <c:pt idx="0">
                  <c:v>8.0449876616448396E-3</c:v>
                </c:pt>
                <c:pt idx="1">
                  <c:v>5.8216797922607644E-2</c:v>
                </c:pt>
                <c:pt idx="2">
                  <c:v>1.6025541843071691E-3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spPr>
            <a:solidFill>
              <a:srgbClr val="DDDDDD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Tabellen!$M$4:$M$6</c:f>
              <c:numCache>
                <c:formatCode>0%</c:formatCode>
                <c:ptCount val="3"/>
                <c:pt idx="0">
                  <c:v>1.0141992480639933E-2</c:v>
                </c:pt>
                <c:pt idx="1">
                  <c:v>2.4601983146736242E-2</c:v>
                </c:pt>
                <c:pt idx="2">
                  <c:v>8.2852221655027852E-3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Tabellen!$N$4:$N$6</c:f>
              <c:numCache>
                <c:formatCode>0%</c:formatCode>
                <c:ptCount val="3"/>
                <c:pt idx="0">
                  <c:v>2.9670743944569571E-2</c:v>
                </c:pt>
                <c:pt idx="1">
                  <c:v>3.7227515554968942E-2</c:v>
                </c:pt>
                <c:pt idx="2">
                  <c:v>2.8700398283326583E-2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Tabellen!$O$4:$O$6</c:f>
              <c:numCache>
                <c:formatCode>0%</c:formatCode>
                <c:ptCount val="3"/>
                <c:pt idx="0">
                  <c:v>4.7374150324402564E-2</c:v>
                </c:pt>
                <c:pt idx="1">
                  <c:v>8.9677397903094314E-2</c:v>
                </c:pt>
                <c:pt idx="2">
                  <c:v>4.1942098800180017E-2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7151632"/>
        <c:axId val="147152024"/>
        <c:axId val="0"/>
      </c:bar3DChart>
      <c:catAx>
        <c:axId val="147151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7152024"/>
        <c:crosses val="autoZero"/>
        <c:auto val="1"/>
        <c:lblAlgn val="ctr"/>
        <c:lblOffset val="100"/>
        <c:noMultiLvlLbl val="0"/>
      </c:catAx>
      <c:valAx>
        <c:axId val="14715202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471516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11/12/2014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147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11/12/2014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20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42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6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Le secteur des institutions de retraite professionnelle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Reporting sur l'exercice </a:t>
            </a:r>
            <a:r>
              <a:rPr lang="nl-BE" smtClean="0"/>
              <a:t>2013</a:t>
            </a:r>
            <a:endParaRPr lang="nl-BE" smtClean="0"/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d'affiliés par IRP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d'institutions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Nombre d'affliés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Plus de 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1.288.547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1.000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150.577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1.000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24.867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500 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12.805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lang="nl-BE" sz="1200" u="none" strike="noStrike" kern="120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917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200" u="none" strike="noStrike" kern="120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1.477.713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87 % des affiliés sont concentrés dans 11 % des IRP et 41 % des IRP représentent à peine 1 % des affiliés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1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47516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06680" y="1754124"/>
          <a:ext cx="8225760" cy="419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16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683568" y="1700808"/>
          <a:ext cx="777686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3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4102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539552" y="1628800"/>
          <a:ext cx="799288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32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9,2 Mrd €</a:t>
            </a:r>
          </a:p>
          <a:p>
            <a:pPr lvl="1"/>
            <a:r>
              <a:rPr lang="nl-BE" smtClean="0"/>
              <a:t>45 % du total bilantaire du secteur</a:t>
            </a:r>
          </a:p>
          <a:p>
            <a:r>
              <a:rPr lang="nl-BE" smtClean="0"/>
              <a:t>Provisions techniques : 6,3 Mrd €</a:t>
            </a:r>
          </a:p>
          <a:p>
            <a:pPr lvl="1"/>
            <a:r>
              <a:rPr lang="nl-BE" smtClean="0"/>
              <a:t>40 % des provisions techniques du secteur</a:t>
            </a:r>
          </a:p>
          <a:p>
            <a:r>
              <a:rPr lang="nl-BE" smtClean="0"/>
              <a:t>Nombre d'affiliés : 332.000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22,5 %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179 %</a:t>
            </a:r>
          </a:p>
          <a:p>
            <a:r>
              <a:rPr lang="nl-BE" smtClean="0"/>
              <a:t>Taux de couverture PLT + marge : 142 %</a:t>
            </a:r>
          </a:p>
          <a:p>
            <a:r>
              <a:rPr lang="nl-BE" smtClean="0"/>
              <a:t>Rapport PLT/PCT : 127 %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16,7 Mrd €</a:t>
            </a:r>
          </a:p>
          <a:p>
            <a:pPr lvl="1"/>
            <a:r>
              <a:rPr lang="nl-BE" smtClean="0"/>
              <a:t>82 % du total bilantaire du secteur</a:t>
            </a:r>
          </a:p>
          <a:p>
            <a:r>
              <a:rPr lang="nl-BE" smtClean="0"/>
              <a:t>Provisions techniques : 12,7 Mrd €</a:t>
            </a:r>
          </a:p>
          <a:p>
            <a:pPr lvl="1"/>
            <a:r>
              <a:rPr lang="nl-BE" smtClean="0"/>
              <a:t>80 % des provisions techniques du secteur</a:t>
            </a:r>
          </a:p>
          <a:p>
            <a:r>
              <a:rPr lang="nl-BE" smtClean="0"/>
              <a:t>Nombre d'affiliés : 755.000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51 %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154 % </a:t>
            </a:r>
          </a:p>
          <a:p>
            <a:r>
              <a:rPr lang="nl-BE" smtClean="0"/>
              <a:t>Taux de couverture PLT + marge : 128 %</a:t>
            </a:r>
          </a:p>
          <a:p>
            <a:r>
              <a:rPr lang="nl-BE" smtClean="0"/>
              <a:t>Rapport PLT/PCT : 121 %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2132856"/>
          <a:ext cx="8064898" cy="273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4878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</a:tblGrid>
              <a:tr h="384251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 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Provisions techniques*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Nombre d'affiliés**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DB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DC avec tarif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Cash Balance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DC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latin typeface="+mn-lt"/>
                        </a:rPr>
                        <a:t>100 %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d'engagements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nl-BE" sz="1200" smtClean="0"/>
              <a:t>*	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pPr marL="268288" indent="-268288"/>
            <a:r>
              <a:rPr lang="nl-BE" sz="1200" smtClean="0"/>
              <a:t>**	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Nombre d'affiliés selon le type et la nature du régime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Certains affiliés appartiennent à plusieurs régimes (éventuellement de types différents)</a:t>
            </a:r>
            <a:endParaRPr lang="nl-BE" sz="12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83814"/>
              </p:ext>
            </p:extLst>
          </p:nvPr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DC+tarif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d'entreprise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90.567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64.363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887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5.036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160.853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multi-employeurs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154.623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52.602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1.664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12.619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221.508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sectoriels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21.671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806.291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272.569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1.100.531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Engagements</a:t>
                      </a:r>
                      <a:r>
                        <a:rPr lang="nl-BE" sz="1200" u="none" strike="noStrike" kern="1200" baseline="0" smtClean="0">
                          <a:latin typeface="+mn-lt"/>
                          <a:cs typeface="Arial" pitchFamily="34" charset="0"/>
                        </a:rPr>
                        <a:t> individuels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Indépendants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5.004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26.951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31.955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266.864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928.270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29.502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290.228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1.514.864</a:t>
                      </a:r>
                    </a:p>
                  </a:txBody>
                  <a:tcPr marL="0" marR="108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l'organisateur</a:t>
            </a:r>
          </a:p>
          <a:p>
            <a:pPr lvl="1"/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</a:t>
            </a:r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  <a:p>
            <a:pPr lvl="2"/>
            <a:r>
              <a:rPr lang="nl-BE" smtClean="0"/>
              <a:t>Liquidation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5</a:t>
            </a:r>
          </a:p>
          <a:p>
            <a:r>
              <a:rPr lang="nl-BE" smtClean="0"/>
              <a:t>Total bilantaire : 2,4 Mrd €</a:t>
            </a:r>
          </a:p>
          <a:p>
            <a:r>
              <a:rPr lang="nl-BE" smtClean="0"/>
              <a:t>Provisions techniques : 1,9 Mrd €</a:t>
            </a:r>
          </a:p>
          <a:p>
            <a:r>
              <a:rPr lang="nl-BE" smtClean="0"/>
              <a:t>Nombre d'affiliés : 15.000 </a:t>
            </a:r>
          </a:p>
          <a:p>
            <a:r>
              <a:rPr lang="nl-BE" smtClean="0"/>
              <a:t>Taux de couverture PLT + marge : 123 %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Premier pilier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>
                <a:solidFill>
                  <a:srgbClr val="668899"/>
                </a:solidFill>
              </a:rPr>
              <a:t>Le secteur des institutions de retraite professionnelle - Exercice 2013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202 </a:t>
            </a:r>
          </a:p>
          <a:p>
            <a:r>
              <a:rPr lang="nl-BE" smtClean="0"/>
              <a:t>Total bilantaire : 18 Mrd €</a:t>
            </a:r>
          </a:p>
          <a:p>
            <a:r>
              <a:rPr lang="nl-BE" smtClean="0"/>
              <a:t>Provisions techniques : 14 Mrd €</a:t>
            </a:r>
          </a:p>
          <a:p>
            <a:r>
              <a:rPr lang="nl-BE" smtClean="0"/>
              <a:t>Nombre d'affiliés : 1,46 Mio </a:t>
            </a:r>
          </a:p>
          <a:p>
            <a:r>
              <a:rPr lang="nl-BE" smtClean="0"/>
              <a:t>Taux de couverture PCT + marge : 146 %</a:t>
            </a:r>
          </a:p>
          <a:p>
            <a:r>
              <a:rPr lang="nl-BE" smtClean="0"/>
              <a:t>Taux de couverture PLT + marge : 127 %</a:t>
            </a:r>
          </a:p>
          <a:p>
            <a:r>
              <a:rPr lang="nl-BE" smtClean="0"/>
              <a:t>Rapport PLT/PCT : 117 %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(total)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11 </a:t>
            </a:r>
          </a:p>
          <a:p>
            <a:r>
              <a:rPr lang="nl-BE" smtClean="0"/>
              <a:t>Total bilantaire : 3,2 Mrd €</a:t>
            </a:r>
          </a:p>
          <a:p>
            <a:r>
              <a:rPr lang="nl-BE" smtClean="0"/>
              <a:t>Provisions techniques : 2,3 Mrd €</a:t>
            </a:r>
          </a:p>
          <a:p>
            <a:r>
              <a:rPr lang="nl-BE" smtClean="0"/>
              <a:t>Nombre d'affiliés : 1,1 Mio </a:t>
            </a:r>
          </a:p>
          <a:p>
            <a:r>
              <a:rPr lang="nl-BE" smtClean="0"/>
              <a:t>Taux de couverture PCT + marge : 143 %</a:t>
            </a:r>
          </a:p>
          <a:p>
            <a:r>
              <a:rPr lang="nl-BE" smtClean="0"/>
              <a:t>Taux de couverture PLT + marge : 133 %</a:t>
            </a:r>
          </a:p>
          <a:p>
            <a:r>
              <a:rPr lang="nl-BE" smtClean="0"/>
              <a:t>Rapport PLT/PCT : 108 %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fonds sectoriels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109 </a:t>
            </a:r>
          </a:p>
          <a:p>
            <a:r>
              <a:rPr lang="nl-BE" smtClean="0"/>
              <a:t>Total bilantaire : 11,4 Mrd €</a:t>
            </a:r>
          </a:p>
          <a:p>
            <a:r>
              <a:rPr lang="nl-BE" smtClean="0"/>
              <a:t>Provisions techniques : 8,7 Mrd €</a:t>
            </a:r>
          </a:p>
          <a:p>
            <a:r>
              <a:rPr lang="nl-BE" smtClean="0"/>
              <a:t>Nombre d'affiliés : 227.000 </a:t>
            </a:r>
          </a:p>
          <a:p>
            <a:r>
              <a:rPr lang="nl-BE" smtClean="0"/>
              <a:t>Taux de couverture PCT + marge : 149 %</a:t>
            </a:r>
          </a:p>
          <a:p>
            <a:r>
              <a:rPr lang="nl-BE" smtClean="0"/>
              <a:t>Taux de couverture PLT + marge : 129 %</a:t>
            </a:r>
          </a:p>
          <a:p>
            <a:r>
              <a:rPr lang="nl-BE" smtClean="0"/>
              <a:t>Rapport PLT/PCT : 115 %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mtClean="0"/>
              <a:t>Deuxième pilier : multi-employeurs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63 </a:t>
            </a:r>
          </a:p>
          <a:p>
            <a:r>
              <a:rPr lang="nl-BE" smtClean="0"/>
              <a:t>Total bilantaire : 1,8 Mrd €</a:t>
            </a:r>
          </a:p>
          <a:p>
            <a:r>
              <a:rPr lang="nl-BE" smtClean="0"/>
              <a:t>Provisions techniques : 1,5 Mrd €</a:t>
            </a:r>
          </a:p>
          <a:p>
            <a:r>
              <a:rPr lang="nl-BE" smtClean="0"/>
              <a:t>Nombre d'affiliés : 102.000 </a:t>
            </a:r>
          </a:p>
          <a:p>
            <a:r>
              <a:rPr lang="nl-BE" smtClean="0"/>
              <a:t>Taux de couverture PCT + marge : 130 %</a:t>
            </a:r>
          </a:p>
          <a:p>
            <a:r>
              <a:rPr lang="nl-BE" smtClean="0"/>
              <a:t>Taux de couverture PLT + marge : 116 %</a:t>
            </a:r>
          </a:p>
          <a:p>
            <a:r>
              <a:rPr lang="nl-BE" smtClean="0"/>
              <a:t>Rapport PLT/PCT : 112 %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mtClean="0"/>
              <a:t>Deuxième pilier : mono-employeur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1,6 Mrd €</a:t>
            </a:r>
          </a:p>
          <a:p>
            <a:r>
              <a:rPr lang="nl-BE" smtClean="0"/>
              <a:t>Provisions techniques : 1,5 Mrd €</a:t>
            </a:r>
          </a:p>
          <a:p>
            <a:r>
              <a:rPr lang="nl-BE" smtClean="0"/>
              <a:t>Nombre d'affiliés : 32.000 </a:t>
            </a:r>
          </a:p>
          <a:p>
            <a:r>
              <a:rPr lang="nl-BE" smtClean="0"/>
              <a:t>Taux de couverture PCT + marge : 176 %</a:t>
            </a:r>
          </a:p>
          <a:p>
            <a:r>
              <a:rPr lang="nl-BE" smtClean="0"/>
              <a:t>Taux de couverture PLT + marge : 108 %</a:t>
            </a:r>
          </a:p>
          <a:p>
            <a:r>
              <a:rPr lang="nl-BE" smtClean="0"/>
              <a:t>Rapport PLT/PCT : 168 %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indépendants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16 </a:t>
            </a:r>
          </a:p>
          <a:p>
            <a:r>
              <a:rPr lang="nl-BE" smtClean="0"/>
              <a:t>Total bilantaire : 3,2 Mio €</a:t>
            </a:r>
          </a:p>
          <a:p>
            <a:r>
              <a:rPr lang="nl-BE" smtClean="0"/>
              <a:t>Provisions techniques : 988.000 €</a:t>
            </a:r>
          </a:p>
          <a:p>
            <a:r>
              <a:rPr lang="nl-BE" smtClean="0"/>
              <a:t>Nombre d'affiliés : 44 </a:t>
            </a:r>
          </a:p>
          <a:p>
            <a:r>
              <a:rPr lang="nl-BE" smtClean="0"/>
              <a:t>Taux de couverture PCT + marge : 269 %</a:t>
            </a:r>
          </a:p>
          <a:p>
            <a:r>
              <a:rPr lang="nl-BE" smtClean="0"/>
              <a:t>Taux de couverture PLT + marge : 266 %</a:t>
            </a:r>
          </a:p>
          <a:p>
            <a:r>
              <a:rPr lang="nl-BE" smtClean="0"/>
              <a:t>Rapport PLT/PCT : 101 %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liquidation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endParaRPr lang="nl-BE" sz="2000" smtClean="0"/>
          </a:p>
          <a:p>
            <a:pPr lvl="1"/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</a:t>
            </a:r>
            <a:r>
              <a:rPr lang="nl-BE" sz="1200" smtClean="0"/>
              <a:t> (éventuellement avec aussi un ou plusieurs plans DC)</a:t>
            </a:r>
            <a:endParaRPr lang="nl-BE" smtClean="0"/>
          </a:p>
          <a:p>
            <a:pPr lvl="1"/>
            <a:r>
              <a:rPr lang="nl-BE" smtClean="0"/>
              <a:t>IRP avec uniquement des plans DC sans tarif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177 </a:t>
            </a:r>
          </a:p>
          <a:p>
            <a:r>
              <a:rPr lang="nl-BE" smtClean="0"/>
              <a:t>Total bilantaire : 18,6 Mrd €</a:t>
            </a:r>
          </a:p>
          <a:p>
            <a:r>
              <a:rPr lang="nl-BE" smtClean="0"/>
              <a:t>Provisions techniques : 14,2 Mrd €</a:t>
            </a:r>
          </a:p>
          <a:p>
            <a:r>
              <a:rPr lang="nl-BE" smtClean="0"/>
              <a:t>Nombre d'affiliés : 607.000 </a:t>
            </a:r>
          </a:p>
          <a:p>
            <a:r>
              <a:rPr lang="nl-BE" smtClean="0"/>
              <a:t>Taux de couverture PCT + marge : 156 %</a:t>
            </a:r>
          </a:p>
          <a:p>
            <a:r>
              <a:rPr lang="nl-BE" smtClean="0"/>
              <a:t>Taux de couverture PLT + marge : 128 %</a:t>
            </a:r>
          </a:p>
          <a:p>
            <a:r>
              <a:rPr lang="nl-BE" smtClean="0"/>
              <a:t>Rapport PLT/PCT : 122 %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2800" smtClean="0"/>
              <a:t>IRP avec au moins un plan comportant l'une ou l'autre forme de promesse de rendement</a:t>
            </a:r>
            <a:endParaRPr lang="nl-BE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99</a:t>
            </a:r>
          </a:p>
          <a:p>
            <a:r>
              <a:rPr lang="nl-BE" smtClean="0"/>
              <a:t>Total bilantaire : 9,9 Mrd €</a:t>
            </a:r>
          </a:p>
          <a:p>
            <a:r>
              <a:rPr lang="nl-BE" smtClean="0"/>
              <a:t>Provisions techniques : 6,7 Mrd €</a:t>
            </a:r>
          </a:p>
          <a:p>
            <a:r>
              <a:rPr lang="nl-BE" smtClean="0"/>
              <a:t>Nombre d'affiliés : 162.000 </a:t>
            </a:r>
          </a:p>
          <a:p>
            <a:r>
              <a:rPr lang="nl-BE" smtClean="0"/>
              <a:t>Taux de couverture PCT + marge : 174 %</a:t>
            </a:r>
          </a:p>
          <a:p>
            <a:r>
              <a:rPr lang="nl-BE" smtClean="0"/>
              <a:t>Taux de couverture PLT + marge : 144 %</a:t>
            </a:r>
          </a:p>
          <a:p>
            <a:r>
              <a:rPr lang="nl-BE" smtClean="0"/>
              <a:t>Rapport PLT/PCT : 121 %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DB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 </a:t>
            </a:r>
          </a:p>
          <a:p>
            <a:r>
              <a:rPr lang="nl-BE" smtClean="0"/>
              <a:t>Total bilantaire : 1,7 Mrd €</a:t>
            </a:r>
          </a:p>
          <a:p>
            <a:r>
              <a:rPr lang="nl-BE" smtClean="0"/>
              <a:t>Provisions techniques : 1,5 Mrd €</a:t>
            </a:r>
          </a:p>
          <a:p>
            <a:r>
              <a:rPr lang="nl-BE" smtClean="0"/>
              <a:t>Nombre d'affiliés : 32.000 </a:t>
            </a:r>
          </a:p>
          <a:p>
            <a:r>
              <a:rPr lang="nl-BE" smtClean="0"/>
              <a:t>Taux de couverture PCT + marge : 177 %</a:t>
            </a:r>
          </a:p>
          <a:p>
            <a:r>
              <a:rPr lang="nl-BE" smtClean="0"/>
              <a:t>Taux de couverture PLT + marge : 108 %</a:t>
            </a:r>
          </a:p>
          <a:p>
            <a:r>
              <a:rPr lang="nl-BE" smtClean="0"/>
              <a:t>Rapport PLT/PCT : 167 %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DC +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1800"/>
              <a:t>Le secteur des IRP reste un secteur très hétérogène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Fin 2013 il y avait 207 IRP rapporteuses dont 16 en liquidation ou liquidées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Le total bilantaire (20,4 mia €) a sensiblement augmenté (+ 10 %) suite surtout aux bons résultats financiers </a:t>
            </a:r>
          </a:p>
          <a:p>
            <a:pPr lvl="0">
              <a:lnSpc>
                <a:spcPts val="2000"/>
              </a:lnSpc>
              <a:spcBef>
                <a:spcPts val="1200"/>
              </a:spcBef>
            </a:pPr>
            <a:r>
              <a:rPr lang="fr-BE" sz="1800"/>
              <a:t>Le nombre d’affiliés continue d’augmenter et atteint 1.477.713 (+ 6 %)</a:t>
            </a:r>
            <a:endParaRPr lang="nl-BE" sz="1800"/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Les IRP investissent toujours principalement dans des OPC (OPC en actions et OPC en obligations)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La grande majorité des régimes (en nombre et aussi quant à la hauteur des provisions techniques) sont des régimes présentant l'une ou l'autre forme de promesse de rendement. En termes d'affiliés, il y a une proportion plus importante de régimes “contributions définies” suite à l'agrément de nouvelles IRP </a:t>
            </a:r>
            <a:r>
              <a:rPr lang="nl-BE" sz="1800" smtClean="0"/>
              <a:t>sectorielles ces </a:t>
            </a:r>
            <a:r>
              <a:rPr lang="nl-BE" sz="1800"/>
              <a:t>dernières </a:t>
            </a:r>
            <a:r>
              <a:rPr lang="nl-BE" sz="1800" smtClean="0"/>
              <a:t>années.</a:t>
            </a:r>
            <a:endParaRPr lang="nl-BE" sz="1800"/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440 Mio €</a:t>
            </a:r>
          </a:p>
          <a:p>
            <a:r>
              <a:rPr lang="nl-BE" smtClean="0"/>
              <a:t>Provisions techniques : 371 Mio €</a:t>
            </a:r>
          </a:p>
          <a:p>
            <a:r>
              <a:rPr lang="nl-BE" smtClean="0"/>
              <a:t>Nombre d'affiliés : 276.000 </a:t>
            </a:r>
          </a:p>
          <a:p>
            <a:r>
              <a:rPr lang="nl-BE" smtClean="0"/>
              <a:t>Taux de couverture PCT + marge : 120 %</a:t>
            </a:r>
          </a:p>
          <a:p>
            <a:r>
              <a:rPr lang="nl-BE" smtClean="0"/>
              <a:t>Taux de couverture PLT + marge : 118 %</a:t>
            </a:r>
          </a:p>
          <a:p>
            <a:r>
              <a:rPr lang="nl-BE" smtClean="0"/>
              <a:t>Rapport PLT/PCT : 101 %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Cash Balance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69 </a:t>
            </a:r>
          </a:p>
          <a:p>
            <a:r>
              <a:rPr lang="nl-BE" smtClean="0"/>
              <a:t>Total bilantaire : 6,6 Mrd €</a:t>
            </a:r>
          </a:p>
          <a:p>
            <a:r>
              <a:rPr lang="nl-BE" smtClean="0"/>
              <a:t>Provisions techniques : 5,7 Mrd €</a:t>
            </a:r>
          </a:p>
          <a:p>
            <a:r>
              <a:rPr lang="nl-BE" smtClean="0"/>
              <a:t>Nombre d'affiliés : 137.000 </a:t>
            </a:r>
          </a:p>
          <a:p>
            <a:r>
              <a:rPr lang="nl-BE" smtClean="0"/>
              <a:t>Taux de couverture PCT + marge : 137 %</a:t>
            </a:r>
          </a:p>
          <a:p>
            <a:r>
              <a:rPr lang="nl-BE" smtClean="0"/>
              <a:t>Taux de couverture PLT + marge : 115 %</a:t>
            </a:r>
          </a:p>
          <a:p>
            <a:r>
              <a:rPr lang="nl-BE" smtClean="0"/>
              <a:t>Rapport PLT/PCT : 116 %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Eventuellement avec aussi un ou plusieurs plans DC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596258" cy="990132"/>
          </a:xfrm>
        </p:spPr>
        <p:txBody>
          <a:bodyPr/>
          <a:lstStyle/>
          <a:p>
            <a:r>
              <a:rPr lang="nl-BE" sz="3200" smtClean="0"/>
              <a:t>IRP avec promesse de rendement : mixte*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30 </a:t>
            </a:r>
          </a:p>
          <a:p>
            <a:r>
              <a:rPr lang="nl-BE" smtClean="0"/>
              <a:t>Total bilantaire : 1,7 Mrd €</a:t>
            </a:r>
          </a:p>
          <a:p>
            <a:r>
              <a:rPr lang="nl-BE" smtClean="0"/>
              <a:t>Provisions techniques : 1,7 Mrd €</a:t>
            </a:r>
          </a:p>
          <a:p>
            <a:r>
              <a:rPr lang="nl-BE" smtClean="0"/>
              <a:t>Nombre d'affiliés : 870.000 </a:t>
            </a:r>
          </a:p>
          <a:p>
            <a:r>
              <a:rPr lang="nl-BE" smtClean="0"/>
              <a:t>Taux de couverture PCT + marge : 106 %</a:t>
            </a:r>
          </a:p>
          <a:p>
            <a:r>
              <a:rPr lang="nl-BE" smtClean="0"/>
              <a:t>Taux de couverture PLT + marge : 105 %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 smtClean="0"/>
              <a:t>IRP avec uniquement des plans DC sans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11 </a:t>
            </a:r>
          </a:p>
          <a:p>
            <a:r>
              <a:rPr lang="nl-BE" smtClean="0"/>
              <a:t>Total bilantaire : 1,4 Mia €</a:t>
            </a:r>
          </a:p>
          <a:p>
            <a:r>
              <a:rPr lang="nl-BE" smtClean="0"/>
              <a:t>Provisions techniques : 1,2 Mia €</a:t>
            </a:r>
          </a:p>
          <a:p>
            <a:r>
              <a:rPr lang="nl-BE" smtClean="0"/>
              <a:t>Nombre d'affiliés : 22.000 </a:t>
            </a:r>
          </a:p>
          <a:p>
            <a:r>
              <a:rPr lang="nl-BE" smtClean="0"/>
              <a:t>Taux de couverture PCT + marge : 129 %</a:t>
            </a:r>
          </a:p>
          <a:p>
            <a:r>
              <a:rPr lang="nl-BE" smtClean="0"/>
              <a:t>Taux de couverture PLT + marge : 115 %</a:t>
            </a:r>
          </a:p>
          <a:p>
            <a:r>
              <a:rPr lang="nl-BE" smtClean="0"/>
              <a:t>Rapport PLT/PCT : 112 %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IRP avec également des activités transfrontalières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Rapport entre nombre d'IRP - total bilantaire - nombre d'affiliés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023981"/>
              </p:ext>
            </p:extLst>
          </p:nvPr>
        </p:nvGraphicFramePr>
        <p:xfrm>
          <a:off x="323527" y="1340768"/>
          <a:ext cx="8363275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896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taux de couverture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69242"/>
              </p:ext>
            </p:extLst>
          </p:nvPr>
        </p:nvGraphicFramePr>
        <p:xfrm>
          <a:off x="395535" y="1175870"/>
          <a:ext cx="8291267" cy="4701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739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Evaluation prudente des PLT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19" y="1844824"/>
          <a:ext cx="8640961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82022"/>
                <a:gridCol w="706518"/>
                <a:gridCol w="826197"/>
                <a:gridCol w="847278"/>
                <a:gridCol w="847278"/>
                <a:gridCol w="847278"/>
                <a:gridCol w="847278"/>
                <a:gridCol w="609278"/>
                <a:gridCol w="609278"/>
                <a:gridCol w="609278"/>
                <a:gridCol w="609278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Rapport PLT/PCT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des IRP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du total bilantaire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125 %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&lt;=120 %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105 %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latin typeface="+mn-lt"/>
                        </a:rPr>
                        <a:t>100 %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 baseline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88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024273"/>
              </p:ext>
            </p:extLst>
          </p:nvPr>
        </p:nvGraphicFramePr>
        <p:xfrm>
          <a:off x="704580" y="1412776"/>
          <a:ext cx="7683843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391201"/>
              </p:ext>
            </p:extLst>
          </p:nvPr>
        </p:nvGraphicFramePr>
        <p:xfrm>
          <a:off x="395535" y="1484784"/>
          <a:ext cx="8291267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2013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70975"/>
              </p:ext>
            </p:extLst>
          </p:nvPr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28179"/>
                <a:gridCol w="57359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Total bilantaire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Taux de couverture PCT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Taux de couverture PLT </a:t>
                      </a:r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Provisions techniques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18,6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1.394.936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1.477.713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14.909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18,0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1.380.027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1.462.692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1.026.533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1.101.891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Multi-employeurs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218.858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227.101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101.747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101.726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31.787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Liquidation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0,003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0,04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0,001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1.102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DB, 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tarif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CB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18,6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582.727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606.752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9,9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171.953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161.935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31.419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32.293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263.307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275.638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4,9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5,7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116.048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136.886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DC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812.209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870.961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19,0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1.382.253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1.455.803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103%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12.683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r>
                        <a:rPr lang="nl-BE" sz="900" b="1" i="0" u="none" strike="noStrike" baseline="0" smtClean="0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 total bilantaire du secteur</a:t>
                      </a:r>
                      <a:endParaRPr lang="nl-BE" sz="900" b="1" i="0" u="none" strike="noStrike">
                        <a:solidFill>
                          <a:srgbClr val="0022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9,2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6,3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330.663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332.326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Arial" pitchFamily="34" charset="0"/>
                          <a:cs typeface="Arial" pitchFamily="34" charset="0"/>
                        </a:rPr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154%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12,7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</a:rPr>
                        <a:t>731.530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754.819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000" smtClean="0"/>
              <a:t>Total bilantaire des IRP par rapport aux assurances groupe, aux assurances dirigeants d'entreprise et au troisième pilier</a:t>
            </a:r>
            <a:endParaRPr lang="nl-BE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55576" y="1628800"/>
          <a:ext cx="7416823" cy="34563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49163"/>
                <a:gridCol w="733532"/>
                <a:gridCol w="733532"/>
                <a:gridCol w="733532"/>
                <a:gridCol w="733532"/>
                <a:gridCol w="733532"/>
              </a:tblGrid>
              <a:tr h="384043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Premier pilier géré par des 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Deuxième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 groupe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47,6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dirigeants d'entreprise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Troisième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23,7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Fonds d'épargne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pension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7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791370" y="6219824"/>
            <a:ext cx="162034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nl-BE"/>
            </a:defPPr>
            <a:lvl1pPr marL="0" algn="l" defTabSz="9144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2 décembre 2014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Nombre d'IRP rapporteuses : 207</a:t>
            </a:r>
          </a:p>
          <a:p>
            <a:pPr>
              <a:spcBef>
                <a:spcPts val="600"/>
              </a:spcBef>
            </a:pPr>
            <a:r>
              <a:rPr lang="nl-BE" smtClean="0"/>
              <a:t>Total bilantaire : 20,4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Provisions techniques : </a:t>
            </a:r>
            <a:r>
              <a:rPr lang="nl-BE"/>
              <a:t>15,9 </a:t>
            </a:r>
            <a:r>
              <a:rPr lang="nl-BE" smtClean="0"/>
              <a:t>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Nombre d'affiliés : 1,48 Mio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PCT + marge : </a:t>
            </a:r>
            <a:r>
              <a:rPr lang="nl-BE"/>
              <a:t>150 </a:t>
            </a:r>
            <a:r>
              <a:rPr lang="nl-BE" smtClean="0"/>
              <a:t>%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PLT + marge : 126 %</a:t>
            </a:r>
          </a:p>
          <a:p>
            <a:pPr>
              <a:spcBef>
                <a:spcPts val="600"/>
              </a:spcBef>
            </a:pPr>
            <a:r>
              <a:rPr lang="nl-BE" smtClean="0"/>
              <a:t>Rapport PLT/PCT : 119 %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07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total bilantaire</a:t>
            </a:r>
            <a:endParaRPr lang="nl-BE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82884" y="1628800"/>
          <a:ext cx="822156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5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Total bilantaire </a:t>
                      </a:r>
                    </a:p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(en euros)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Nombre d'institutions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% i</a:t>
                      </a:r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Valeur bilantaire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% total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&gt;500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9.233.910.249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100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&lt;&gt;500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6.584.400.486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10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 </a:t>
                      </a:r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&lt;&gt;100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4.364.122.207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>
                          <a:latin typeface="+mn-lt"/>
                          <a:cs typeface="Arial" pitchFamily="34" charset="0"/>
                        </a:rPr>
                        <a:t>&lt;10 </a:t>
                      </a:r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Mio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212.958.598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u="none" strike="noStrike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20.395.391.539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5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1800" y="141277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467544" y="1798790"/>
          <a:ext cx="8064896" cy="407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 décembre 2014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2013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affiliés*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624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85082"/>
                <a:gridCol w="906519"/>
                <a:gridCol w="906519"/>
                <a:gridCol w="971271"/>
                <a:gridCol w="841769"/>
                <a:gridCol w="841769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2012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i="0" u="none" strike="noStrike" kern="1200" smtClean="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2013**</a:t>
                      </a:r>
                      <a:endParaRPr lang="nl-BE" sz="1000" b="1" i="0" u="none" strike="noStrike" kern="1200">
                        <a:solidFill>
                          <a:srgbClr val="002244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1.	Affiliés actifs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577.737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560.835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556.430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973.899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1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1.002.011</a:t>
                      </a:r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464.882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451.339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446.966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571.685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587.383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112.855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109.496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109.464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402.214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414.628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1.1.	Ouvriers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368.953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356.150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351.839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400.996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346.098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335.267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331.821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378.759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22.855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20.883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20.018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22.237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1.2.	Employés et cadres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208.784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204.685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204.591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572.903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118.784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116.072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115.145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192.926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90.000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88.613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89.446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379.977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2.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Affiliés ayant quitté la société avec des droits différés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233.264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255.746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290.959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383.687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1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438.596 </a:t>
                      </a:r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180.590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197.769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227.406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265.162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297.423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52.674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57.977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63.553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118.525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141.173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3.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Rentiers (rentes de retraite, de survie, d'orphelin et d'invalidité)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40.190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41.294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40.009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37.350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1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37.106</a:t>
                      </a:r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23.230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26.272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25.173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22.548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22.366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16.960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15.022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14.836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 smtClean="0">
                          <a:solidFill>
                            <a:srgbClr val="002244"/>
                          </a:solidFill>
                          <a:latin typeface="+mn-lt"/>
                          <a:cs typeface="Arial" pitchFamily="34" charset="0"/>
                        </a:rPr>
                        <a:t>14.802</a:t>
                      </a:r>
                      <a:endParaRPr lang="nl-BE" sz="1000" b="0" i="0" u="none" strike="noStrike">
                        <a:solidFill>
                          <a:srgbClr val="00224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14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r>
                        <a:rPr lang="nl-BE" sz="1000" b="0" i="0" u="none" strike="noStrike" kern="1200">
                          <a:solidFill>
                            <a:srgbClr val="002244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14.740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5536" y="585164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smtClean="0"/>
              <a:t>* Doubles comptages inclus</a:t>
            </a:r>
          </a:p>
          <a:p>
            <a:r>
              <a:rPr lang="fr-BE" sz="900" smtClean="0"/>
              <a:t>** A partir de 2013 il n’y a plus de distinction entre ouvriers et employés/cadres</a:t>
            </a:r>
            <a:endParaRPr lang="nl-BE" sz="900"/>
          </a:p>
        </p:txBody>
      </p:sp>
    </p:spTree>
    <p:extLst>
      <p:ext uri="{BB962C8B-B14F-4D97-AF65-F5344CB8AC3E}">
        <p14:creationId xmlns:p14="http://schemas.microsoft.com/office/powerpoint/2010/main" val="22048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</TotalTime>
  <Words>2781</Words>
  <Application>Microsoft Office PowerPoint</Application>
  <PresentationFormat>On-screen Show (4:3)</PresentationFormat>
  <Paragraphs>1091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Gotham Rounded Bold</vt:lpstr>
      <vt:lpstr>Gotham Rounded Book</vt:lpstr>
      <vt:lpstr>Wingdings</vt:lpstr>
      <vt:lpstr>20110415_FSMA_sjabloon_v1-1</vt:lpstr>
      <vt:lpstr>PowerPoint Presentation</vt:lpstr>
      <vt:lpstr>Le secteur des institutions de retraite professionnelle - Exercice 2013 </vt:lpstr>
      <vt:lpstr>Executive summary</vt:lpstr>
      <vt:lpstr>Le secteur des institutions de retraite professionnelle - Exercice 2013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Secteur</vt:lpstr>
      <vt:lpstr>Premier pilier</vt:lpstr>
      <vt:lpstr>Deuxième pilier (total)</vt:lpstr>
      <vt:lpstr>Deuxième pilier : fonds sectoriels</vt:lpstr>
      <vt:lpstr>Deuxième pilier : multi-employeurs</vt:lpstr>
      <vt:lpstr>Deuxième pilier : mono-employeur</vt:lpstr>
      <vt:lpstr>Deuxième pilier : indépendants</vt:lpstr>
      <vt:lpstr>Deuxième pilier : liquidation</vt:lpstr>
      <vt:lpstr>Secteur</vt:lpstr>
      <vt:lpstr>IRP avec au moins un plan comportant l'une ou l'autre forme de promesse de rendement</vt:lpstr>
      <vt:lpstr>IRP avec promesse de rendement : uniquement DB</vt:lpstr>
      <vt:lpstr>IRP avec promesse de rendement : uniquement DC + tarif</vt:lpstr>
      <vt:lpstr>IRP avec promesse de rendement : uniquement Cash Balance</vt:lpstr>
      <vt:lpstr>IRP avec promesse de rendement : mixte*</vt:lpstr>
      <vt:lpstr>IRP avec uniquement des plans DC sans tarif</vt:lpstr>
      <vt:lpstr>Secteur</vt:lpstr>
      <vt:lpstr>IRP avec également des activités transfrontalières </vt:lpstr>
      <vt:lpstr>Rapport entre nombre d'IRP - total bilantaire - nombre d'affiliés</vt:lpstr>
      <vt:lpstr>Peer groups : taux de couverture</vt:lpstr>
      <vt:lpstr>Evaluation prudente des PLT</vt:lpstr>
      <vt:lpstr>Peer groups : composition du portefeuille (1)</vt:lpstr>
      <vt:lpstr>Peer groups : composition du portefeuille (2)</vt:lpstr>
      <vt:lpstr>Récapitulatif IRP</vt:lpstr>
      <vt:lpstr>Total bilantaire des IRP par rapport aux assurances groupe, aux assurances dirigeants d'entreprise et au troisième pilier</vt:lpstr>
      <vt:lpstr>Lexique</vt:lpstr>
    </vt:vector>
  </TitlesOfParts>
  <Company>National Bank of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Binon, Heidi</cp:lastModifiedBy>
  <cp:revision>407</cp:revision>
  <dcterms:created xsi:type="dcterms:W3CDTF">2011-10-05T15:12:53Z</dcterms:created>
  <dcterms:modified xsi:type="dcterms:W3CDTF">2014-12-11T13:54:25Z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-676366748</vt:i4>
  </property>
  <property fmtid="{D5CDD505-2E9C-101B-9397-08002B2CF9AE}" pid="3" name="_NewReviewCycle">
    <vt:lpwstr/>
  </property>
  <property fmtid="{D5CDD505-2E9C-101B-9397-08002B2CF9AE}" pid="4" name="_EmailSubject">
    <vt:lpwstr>Statistieken IBP's (2/2)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-1334101346</vt:i4>
  </property>
</Properties>
</file>