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notesSlides/notesSlide3.xml" ContentType="application/vnd.openxmlformats-officedocument.presentationml.notesSlide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notesSlides/notesSlide4.xml" ContentType="application/vnd.openxmlformats-officedocument.presentationml.notesSlide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44" r:id="rId4"/>
  </p:sldMasterIdLst>
  <p:notesMasterIdLst>
    <p:notesMasterId r:id="rId53"/>
  </p:notesMasterIdLst>
  <p:handoutMasterIdLst>
    <p:handoutMasterId r:id="rId54"/>
  </p:handoutMasterIdLst>
  <p:sldIdLst>
    <p:sldId id="357" r:id="rId5"/>
    <p:sldId id="343" r:id="rId6"/>
    <p:sldId id="264" r:id="rId7"/>
    <p:sldId id="279" r:id="rId8"/>
    <p:sldId id="344" r:id="rId9"/>
    <p:sldId id="345" r:id="rId10"/>
    <p:sldId id="346" r:id="rId11"/>
    <p:sldId id="288" r:id="rId12"/>
    <p:sldId id="289" r:id="rId13"/>
    <p:sldId id="347" r:id="rId14"/>
    <p:sldId id="348" r:id="rId15"/>
    <p:sldId id="349" r:id="rId16"/>
    <p:sldId id="342" r:id="rId17"/>
    <p:sldId id="350" r:id="rId18"/>
    <p:sldId id="351" r:id="rId19"/>
    <p:sldId id="352" r:id="rId20"/>
    <p:sldId id="356" r:id="rId21"/>
    <p:sldId id="339" r:id="rId22"/>
    <p:sldId id="291" r:id="rId23"/>
    <p:sldId id="292" r:id="rId24"/>
    <p:sldId id="293" r:id="rId25"/>
    <p:sldId id="294" r:id="rId26"/>
    <p:sldId id="295" r:id="rId27"/>
    <p:sldId id="296" r:id="rId28"/>
    <p:sldId id="297" r:id="rId29"/>
    <p:sldId id="353" r:id="rId30"/>
    <p:sldId id="354" r:id="rId31"/>
    <p:sldId id="307" r:id="rId32"/>
    <p:sldId id="308" r:id="rId33"/>
    <p:sldId id="299" r:id="rId34"/>
    <p:sldId id="300" r:id="rId35"/>
    <p:sldId id="336" r:id="rId36"/>
    <p:sldId id="335" r:id="rId37"/>
    <p:sldId id="334" r:id="rId38"/>
    <p:sldId id="333" r:id="rId39"/>
    <p:sldId id="301" r:id="rId40"/>
    <p:sldId id="358" r:id="rId41"/>
    <p:sldId id="359" r:id="rId42"/>
    <p:sldId id="360" r:id="rId43"/>
    <p:sldId id="361" r:id="rId44"/>
    <p:sldId id="302" r:id="rId45"/>
    <p:sldId id="303" r:id="rId46"/>
    <p:sldId id="362" r:id="rId47"/>
    <p:sldId id="363" r:id="rId48"/>
    <p:sldId id="364" r:id="rId49"/>
    <p:sldId id="309" r:id="rId50"/>
    <p:sldId id="355" r:id="rId51"/>
    <p:sldId id="341" r:id="rId52"/>
  </p:sldIdLst>
  <p:sldSz cx="9144000" cy="6858000" type="screen4x3"/>
  <p:notesSz cx="6797675" cy="9926638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969">
          <p15:clr>
            <a:srgbClr val="A4A3A4"/>
          </p15:clr>
        </p15:guide>
        <p15:guide id="3" orient="horz" pos="3918">
          <p15:clr>
            <a:srgbClr val="A4A3A4"/>
          </p15:clr>
        </p15:guide>
        <p15:guide id="4" orient="horz" pos="677">
          <p15:clr>
            <a:srgbClr val="A4A3A4"/>
          </p15:clr>
        </p15:guide>
        <p15:guide id="5" orient="horz" pos="289">
          <p15:clr>
            <a:srgbClr val="A4A3A4"/>
          </p15:clr>
        </p15:guide>
        <p15:guide id="6" pos="2880">
          <p15:clr>
            <a:srgbClr val="A4A3A4"/>
          </p15:clr>
        </p15:guide>
        <p15:guide id="7" pos="5488">
          <p15:clr>
            <a:srgbClr val="A4A3A4"/>
          </p15:clr>
        </p15:guide>
        <p15:guide id="8" pos="272">
          <p15:clr>
            <a:srgbClr val="A4A3A4"/>
          </p15:clr>
        </p15:guide>
        <p15:guide id="9" pos="725">
          <p15:clr>
            <a:srgbClr val="A4A3A4"/>
          </p15:clr>
        </p15:guide>
        <p15:guide id="10" pos="49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244"/>
    <a:srgbClr val="C5DA00"/>
    <a:srgbClr val="C9D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84" autoAdjust="0"/>
  </p:normalViewPr>
  <p:slideViewPr>
    <p:cSldViewPr showGuides="1">
      <p:cViewPr varScale="1">
        <p:scale>
          <a:sx n="106" d="100"/>
          <a:sy n="106" d="100"/>
        </p:scale>
        <p:origin x="1686" y="114"/>
      </p:cViewPr>
      <p:guideLst>
        <p:guide orient="horz" pos="2160"/>
        <p:guide orient="horz" pos="969"/>
        <p:guide orient="horz" pos="3918"/>
        <p:guide orient="horz" pos="677"/>
        <p:guide orient="horz" pos="289"/>
        <p:guide pos="2880"/>
        <p:guide pos="5488"/>
        <p:guide pos="272"/>
        <p:guide pos="725"/>
        <p:guide pos="499"/>
      </p:guideLst>
    </p:cSldViewPr>
  </p:slideViewPr>
  <p:outlineViewPr>
    <p:cViewPr>
      <p:scale>
        <a:sx n="33" d="100"/>
        <a:sy n="33" d="100"/>
      </p:scale>
      <p:origin x="0" y="56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442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\\prod\dfs\mng\users\home\vandendriessche\Pensioenfondsen\Dossiers%20piloten\Reporting\2015\Peer%20groups%20IBP%202015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https://edossier2-cases.fsmanet.be/cases/89/aa7a9dde-2239-4b3f-aad4-819fff75b130/Shared%20Documents/Peer%20groups%20IBP%202015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\\prod\dfs\mng\users\home\vandendriessche\Pensioenfondsen\Dossiers%20piloten\Reporting\2015\Peer%20groups%20IBP%202015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\\prod\dfs\mng\users\home\vandendriessche\Pensioenfondsen\Dossiers%20piloten\Reporting\2015\Peer%20groups%20IBP%202015.xlsx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https://edossier2-cases.fsmanet.be/cases/89/aa7a9dde-2239-4b3f-aad4-819fff75b130/Shared%20Documents/Peer%20groups%20IBP%202015.xlsx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oleObject" Target="https://edossier2-cases.fsmanet.be/cases/89/aa7a9dde-2239-4b3f-aad4-819fff75b130/Shared%20Documents/Peer%20groups%20IBP%202015.xlsx" TargetMode="Externa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oleObject" Target="file:///\\prod\dfs\mng\users\home\vandendriessche\Pensioenfondsen\Dossiers%20piloten\Reporting\2015\Peer%20groups%20IBP%202015.xlsx" TargetMode="External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oleObject" Target="file:///\\prod\dfs\mng\users\home\vandendriessche\Pensioenfondsen\Dossiers%20piloten\Reporting\2015\Peer%20groups%20IBP%202015.xlsx" TargetMode="External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oleObject" Target="https://edossier2-cases.fsmanet.be/cases/89/aa7a9dde-2239-4b3f-aad4-819fff75b130/Shared%20Documents/Peer%20groups%20IBP%202015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\\prod\dfs\mng\users\home\vandendriessche\Pensioenfondsen\Dossiers%20piloten\Reporting\2015\Peer%20groups%20IBP%202015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\\prod\dfs\mng\users\home\vandendriessche\Pensioenfondsen\Dossiers%20piloten\Reporting\2015\Peer%20groups%20IBP%202015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\\prod\dfs\mng\users\home\Vandendriessche\Pensioenfondsen\Dossiers%20piloten\Reporting\2010\Peer%20groups%20IBP%202010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\\prod\dfs\mng\users\home\vandendriessche\Pensioenfondsen\Dossiers%20piloten\Reporting\2015\Peer%20groups%20IBP%202015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\\prod\dfs\mng\users\home\vandendriessche\Pensioenfondsen\Dossiers%20piloten\Reporting\2015\Peer%20groups%20IBP%202015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\\prod\dfs\mng\users\home\vandendriessche\Pensioenfondsen\Dossiers%20piloten\Reporting\2015\Peer%20groups%20IBP%202015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\\prod\dfs\mng\users\home\vandendriessche\Pensioenfondsen\Dossiers%20piloten\Reporting\2015\Peer%20groups%20IBP%202015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https://edossier2-cases.fsmanet.be/cases/89/aa7a9dde-2239-4b3f-aad4-819fff75b130/Shared%20Documents/Peer%20groups%20IBP%202015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sz="800"/>
              <a:t>(en milliards</a:t>
            </a:r>
            <a:r>
              <a:rPr lang="en-US" sz="800" baseline="0"/>
              <a:t> d'euros)</a:t>
            </a:r>
            <a:endParaRPr lang="en-US" sz="800"/>
          </a:p>
        </c:rich>
      </c:tx>
      <c:layout>
        <c:manualLayout>
          <c:xMode val="edge"/>
          <c:yMode val="edge"/>
          <c:x val="0.41435227074506664"/>
          <c:y val="0.1604585009915096"/>
        </c:manualLayout>
      </c:layout>
      <c:overlay val="0"/>
    </c:title>
    <c:autoTitleDeleted val="0"/>
    <c:view3D>
      <c:rotX val="15"/>
      <c:rotY val="20"/>
      <c:rAngAx val="1"/>
    </c:view3D>
    <c:floor>
      <c:thickness val="0"/>
    </c:floor>
    <c:sideWall>
      <c:thickness val="0"/>
      <c:spPr>
        <a:noFill/>
      </c:spPr>
    </c:sideWall>
    <c:backWall>
      <c:thickness val="0"/>
      <c:spPr>
        <a:noFill/>
        <a:ln w="25400">
          <a:noFill/>
        </a:ln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Grafieken!$W$3</c:f>
              <c:strCache>
                <c:ptCount val="1"/>
                <c:pt idx="0">
                  <c:v>Balanstotaal</c:v>
                </c:pt>
              </c:strCache>
            </c:strRef>
          </c:tx>
          <c:spPr>
            <a:solidFill>
              <a:srgbClr val="BBCC00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Grafieken!$V$6:$V$15</c:f>
              <c:numCache>
                <c:formatCode>General</c:formatCode>
                <c:ptCount val="10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  <c:pt idx="5">
                  <c:v>2011</c:v>
                </c:pt>
                <c:pt idx="6">
                  <c:v>2012</c:v>
                </c:pt>
                <c:pt idx="7">
                  <c:v>2013</c:v>
                </c:pt>
                <c:pt idx="8">
                  <c:v>2014</c:v>
                </c:pt>
                <c:pt idx="9">
                  <c:v>2015</c:v>
                </c:pt>
              </c:numCache>
            </c:numRef>
          </c:cat>
          <c:val>
            <c:numRef>
              <c:f>Grafieken!$W$6:$W$15</c:f>
              <c:numCache>
                <c:formatCode>#,##0.00_ ;[Red]\-#,##0.00\ </c:formatCode>
                <c:ptCount val="10"/>
                <c:pt idx="0">
                  <c:v>14.320905329</c:v>
                </c:pt>
                <c:pt idx="1">
                  <c:v>14.860266981000001</c:v>
                </c:pt>
                <c:pt idx="2">
                  <c:v>12.456990802799996</c:v>
                </c:pt>
                <c:pt idx="3">
                  <c:v>14.227887408320001</c:v>
                </c:pt>
                <c:pt idx="4" formatCode="#,##0.00">
                  <c:v>15.946731879369993</c:v>
                </c:pt>
                <c:pt idx="5" formatCode="#,##0.00">
                  <c:v>16.045950442990002</c:v>
                </c:pt>
                <c:pt idx="6">
                  <c:v>18.59</c:v>
                </c:pt>
                <c:pt idx="7" formatCode="#,##0.00">
                  <c:v>20.395391538909998</c:v>
                </c:pt>
                <c:pt idx="8" formatCode="0.00">
                  <c:v>23.369235345160003</c:v>
                </c:pt>
                <c:pt idx="9" formatCode="#,##0.0">
                  <c:v>24.693998733610002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1"/>
        <c:shape val="box"/>
        <c:axId val="170778208"/>
        <c:axId val="170449072"/>
        <c:axId val="0"/>
      </c:bar3DChart>
      <c:catAx>
        <c:axId val="17077820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70449072"/>
        <c:crosses val="autoZero"/>
        <c:auto val="1"/>
        <c:lblAlgn val="ctr"/>
        <c:lblOffset val="100"/>
        <c:noMultiLvlLbl val="0"/>
      </c:catAx>
      <c:valAx>
        <c:axId val="170449072"/>
        <c:scaling>
          <c:orientation val="minMax"/>
          <c:min val="8"/>
        </c:scaling>
        <c:delete val="0"/>
        <c:axPos val="l"/>
        <c:numFmt formatCode="#,##0.00_ ;[Red]\-#,##0.00\ " sourceLinked="1"/>
        <c:majorTickMark val="out"/>
        <c:minorTickMark val="none"/>
        <c:tickLblPos val="nextTo"/>
        <c:crossAx val="170778208"/>
        <c:crosses val="autoZero"/>
        <c:crossBetween val="between"/>
      </c:valAx>
      <c:spPr>
        <a:ln w="25400">
          <a:noFill/>
        </a:ln>
      </c:spPr>
    </c:plotArea>
    <c:plotVisOnly val="1"/>
    <c:dispBlanksAs val="gap"/>
    <c:showDLblsOverMax val="0"/>
  </c:chart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nl-BE" sz="1400" b="1" i="0" baseline="0">
                <a:effectLst/>
              </a:rPr>
              <a:t>Composition du portefeuille </a:t>
            </a:r>
            <a:r>
              <a:rPr lang="nl-BE" sz="1400" b="1" i="0" baseline="0" smtClean="0">
                <a:solidFill>
                  <a:schemeClr val="tx1"/>
                </a:solidFill>
                <a:effectLst/>
              </a:rPr>
              <a:t>avec OPC ventilés </a:t>
            </a:r>
            <a:r>
              <a:rPr lang="nl-BE" sz="1400" b="1" i="0" baseline="0" smtClean="0">
                <a:effectLst/>
              </a:rPr>
              <a:t>(</a:t>
            </a:r>
            <a:r>
              <a:rPr lang="nl-BE" sz="1400" b="1" i="0" baseline="0">
                <a:effectLst/>
              </a:rPr>
              <a:t>2)</a:t>
            </a:r>
            <a:endParaRPr lang="nl-BE" sz="1400">
              <a:effectLst/>
            </a:endParaRPr>
          </a:p>
        </c:rich>
      </c:tx>
      <c:layout/>
      <c:overlay val="0"/>
    </c:title>
    <c:autoTitleDeleted val="0"/>
    <c:view3D>
      <c:rotX val="15"/>
      <c:rotY val="20"/>
      <c:rAngAx val="0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Tabellen!$I$4</c:f>
              <c:strCache>
                <c:ptCount val="1"/>
                <c:pt idx="0">
                  <c:v>Obligations</c:v>
                </c:pt>
              </c:strCache>
            </c:strRef>
          </c:tx>
          <c:spPr>
            <a:solidFill>
              <a:srgbClr val="002244"/>
            </a:solidFill>
          </c:spPr>
          <c:invertIfNegative val="0"/>
          <c:cat>
            <c:strRef>
              <c:f>(Tabellen!$A$8,Tabellen!$A$10:$A$14)</c:f>
              <c:strCache>
                <c:ptCount val="5"/>
                <c:pt idx="0">
                  <c:v>Premier pilier</c:v>
                </c:pt>
                <c:pt idx="1">
                  <c:v>Fonds sectoriels</c:v>
                </c:pt>
                <c:pt idx="2">
                  <c:v>Indépendants</c:v>
                </c:pt>
                <c:pt idx="3">
                  <c:v>Multi-employeurs</c:v>
                </c:pt>
                <c:pt idx="4">
                  <c:v>Mono-employeur</c:v>
                </c:pt>
              </c:strCache>
            </c:strRef>
          </c:cat>
          <c:val>
            <c:numRef>
              <c:f>(Tabellen!$I$8,Tabellen!$I$10:$I$14)</c:f>
              <c:numCache>
                <c:formatCode>0.00%</c:formatCode>
                <c:ptCount val="5"/>
                <c:pt idx="0">
                  <c:v>0.35970997221680462</c:v>
                </c:pt>
                <c:pt idx="1">
                  <c:v>0.39796901318735128</c:v>
                </c:pt>
                <c:pt idx="2">
                  <c:v>0.54211331125473738</c:v>
                </c:pt>
                <c:pt idx="3">
                  <c:v>0.49525977486496398</c:v>
                </c:pt>
                <c:pt idx="4">
                  <c:v>0.63619262517151054</c:v>
                </c:pt>
              </c:numCache>
            </c:numRef>
          </c:val>
        </c:ser>
        <c:ser>
          <c:idx val="1"/>
          <c:order val="1"/>
          <c:tx>
            <c:strRef>
              <c:f>Tabellen!$J$4</c:f>
              <c:strCache>
                <c:ptCount val="1"/>
                <c:pt idx="0">
                  <c:v>Actions</c:v>
                </c:pt>
              </c:strCache>
            </c:strRef>
          </c:tx>
          <c:spPr>
            <a:solidFill>
              <a:srgbClr val="668899"/>
            </a:solidFill>
          </c:spPr>
          <c:invertIfNegative val="0"/>
          <c:cat>
            <c:strRef>
              <c:f>(Tabellen!$A$8,Tabellen!$A$10:$A$14)</c:f>
              <c:strCache>
                <c:ptCount val="5"/>
                <c:pt idx="0">
                  <c:v>Premier pilier</c:v>
                </c:pt>
                <c:pt idx="1">
                  <c:v>Fonds sectoriels</c:v>
                </c:pt>
                <c:pt idx="2">
                  <c:v>Indépendants</c:v>
                </c:pt>
                <c:pt idx="3">
                  <c:v>Multi-employeurs</c:v>
                </c:pt>
                <c:pt idx="4">
                  <c:v>Mono-employeur</c:v>
                </c:pt>
              </c:strCache>
            </c:strRef>
          </c:cat>
          <c:val>
            <c:numRef>
              <c:f>(Tabellen!$J$8,Tabellen!$J$10:$J$14)</c:f>
              <c:numCache>
                <c:formatCode>0.00%</c:formatCode>
                <c:ptCount val="5"/>
                <c:pt idx="0">
                  <c:v>0.38586568083197748</c:v>
                </c:pt>
                <c:pt idx="1">
                  <c:v>0.46927273024087385</c:v>
                </c:pt>
                <c:pt idx="2">
                  <c:v>0.33860685353068637</c:v>
                </c:pt>
                <c:pt idx="3">
                  <c:v>0.3684815791076772</c:v>
                </c:pt>
                <c:pt idx="4">
                  <c:v>0.29543710744948742</c:v>
                </c:pt>
              </c:numCache>
            </c:numRef>
          </c:val>
        </c:ser>
        <c:ser>
          <c:idx val="3"/>
          <c:order val="3"/>
          <c:tx>
            <c:strRef>
              <c:f>Tabellen!$L$4</c:f>
              <c:strCache>
                <c:ptCount val="1"/>
                <c:pt idx="0">
                  <c:v>Prêts</c:v>
                </c:pt>
              </c:strCache>
            </c:strRef>
          </c:tx>
          <c:spPr>
            <a:solidFill>
              <a:srgbClr val="BAC9D0"/>
            </a:solidFill>
          </c:spPr>
          <c:invertIfNegative val="0"/>
          <c:cat>
            <c:strRef>
              <c:f>(Tabellen!$A$8,Tabellen!$A$10:$A$14)</c:f>
              <c:strCache>
                <c:ptCount val="5"/>
                <c:pt idx="0">
                  <c:v>Premier pilier</c:v>
                </c:pt>
                <c:pt idx="1">
                  <c:v>Fonds sectoriels</c:v>
                </c:pt>
                <c:pt idx="2">
                  <c:v>Indépendants</c:v>
                </c:pt>
                <c:pt idx="3">
                  <c:v>Multi-employeurs</c:v>
                </c:pt>
                <c:pt idx="4">
                  <c:v>Mono-employeur</c:v>
                </c:pt>
              </c:strCache>
            </c:strRef>
          </c:cat>
          <c:val>
            <c:numRef>
              <c:f>(Tabellen!$L$8,Tabellen!$L$10:$L$14)</c:f>
              <c:numCache>
                <c:formatCode>0.00%</c:formatCode>
                <c:ptCount val="5"/>
                <c:pt idx="0">
                  <c:v>6.9964843801065227E-2</c:v>
                </c:pt>
                <c:pt idx="1">
                  <c:v>1.2028046828056788E-3</c:v>
                </c:pt>
                <c:pt idx="2">
                  <c:v>0</c:v>
                </c:pt>
                <c:pt idx="3">
                  <c:v>1.3777847234993581E-2</c:v>
                </c:pt>
                <c:pt idx="4">
                  <c:v>5.9237287725225307E-5</c:v>
                </c:pt>
              </c:numCache>
            </c:numRef>
          </c:val>
        </c:ser>
        <c:ser>
          <c:idx val="4"/>
          <c:order val="4"/>
          <c:tx>
            <c:strRef>
              <c:f>Tabellen!$M$4</c:f>
              <c:strCache>
                <c:ptCount val="1"/>
                <c:pt idx="0">
                  <c:v>Immobilier</c:v>
                </c:pt>
              </c:strCache>
            </c:strRef>
          </c:tx>
          <c:invertIfNegative val="0"/>
          <c:cat>
            <c:strRef>
              <c:f>(Tabellen!$A$8,Tabellen!$A$10:$A$14)</c:f>
              <c:strCache>
                <c:ptCount val="5"/>
                <c:pt idx="0">
                  <c:v>Premier pilier</c:v>
                </c:pt>
                <c:pt idx="1">
                  <c:v>Fonds sectoriels</c:v>
                </c:pt>
                <c:pt idx="2">
                  <c:v>Indépendants</c:v>
                </c:pt>
                <c:pt idx="3">
                  <c:v>Multi-employeurs</c:v>
                </c:pt>
                <c:pt idx="4">
                  <c:v>Mono-employeur</c:v>
                </c:pt>
              </c:strCache>
            </c:strRef>
          </c:cat>
          <c:val>
            <c:numRef>
              <c:f>(Tabellen!$M$8,Tabellen!$M$10:$M$14)</c:f>
              <c:numCache>
                <c:formatCode>0.00%</c:formatCode>
                <c:ptCount val="5"/>
                <c:pt idx="0">
                  <c:v>4.6029474827606782E-2</c:v>
                </c:pt>
                <c:pt idx="1">
                  <c:v>1.2123948582283174E-2</c:v>
                </c:pt>
                <c:pt idx="2">
                  <c:v>5.8909544560418097E-3</c:v>
                </c:pt>
                <c:pt idx="3">
                  <c:v>1.7321699815801402E-2</c:v>
                </c:pt>
                <c:pt idx="4">
                  <c:v>8.6842835746861451E-3</c:v>
                </c:pt>
              </c:numCache>
            </c:numRef>
          </c:val>
        </c:ser>
        <c:ser>
          <c:idx val="5"/>
          <c:order val="5"/>
          <c:tx>
            <c:strRef>
              <c:f>Tabellen!$N$4</c:f>
              <c:strCache>
                <c:ptCount val="1"/>
                <c:pt idx="0">
                  <c:v>Valeurs disponibles</c:v>
                </c:pt>
              </c:strCache>
            </c:strRef>
          </c:tx>
          <c:spPr>
            <a:solidFill>
              <a:srgbClr val="8B9A00"/>
            </a:solidFill>
          </c:spPr>
          <c:invertIfNegative val="0"/>
          <c:cat>
            <c:strRef>
              <c:f>(Tabellen!$A$8,Tabellen!$A$10:$A$14)</c:f>
              <c:strCache>
                <c:ptCount val="5"/>
                <c:pt idx="0">
                  <c:v>Premier pilier</c:v>
                </c:pt>
                <c:pt idx="1">
                  <c:v>Fonds sectoriels</c:v>
                </c:pt>
                <c:pt idx="2">
                  <c:v>Indépendants</c:v>
                </c:pt>
                <c:pt idx="3">
                  <c:v>Multi-employeurs</c:v>
                </c:pt>
                <c:pt idx="4">
                  <c:v>Mono-employeur</c:v>
                </c:pt>
              </c:strCache>
            </c:strRef>
          </c:cat>
          <c:val>
            <c:numRef>
              <c:f>(Tabellen!$N$8,Tabellen!$N$10:$N$14)</c:f>
              <c:numCache>
                <c:formatCode>0.00%</c:formatCode>
                <c:ptCount val="5"/>
                <c:pt idx="0">
                  <c:v>5.5526954079637737E-2</c:v>
                </c:pt>
                <c:pt idx="1">
                  <c:v>4.9417266401241125E-2</c:v>
                </c:pt>
                <c:pt idx="2">
                  <c:v>4.792758867605016E-2</c:v>
                </c:pt>
                <c:pt idx="3">
                  <c:v>3.9565299461345599E-2</c:v>
                </c:pt>
                <c:pt idx="4">
                  <c:v>1.5524843047430594E-2</c:v>
                </c:pt>
              </c:numCache>
            </c:numRef>
          </c:val>
        </c:ser>
        <c:ser>
          <c:idx val="6"/>
          <c:order val="6"/>
          <c:tx>
            <c:strRef>
              <c:f>Tabellen!$O$4</c:f>
              <c:strCache>
                <c:ptCount val="1"/>
                <c:pt idx="0">
                  <c:v>Autres</c:v>
                </c:pt>
              </c:strCache>
            </c:strRef>
          </c:tx>
          <c:spPr>
            <a:solidFill>
              <a:srgbClr val="A6A6A6"/>
            </a:solidFill>
          </c:spPr>
          <c:invertIfNegative val="1"/>
          <c:cat>
            <c:strRef>
              <c:f>(Tabellen!$A$8,Tabellen!$A$10:$A$14)</c:f>
              <c:strCache>
                <c:ptCount val="5"/>
                <c:pt idx="0">
                  <c:v>Premier pilier</c:v>
                </c:pt>
                <c:pt idx="1">
                  <c:v>Fonds sectoriels</c:v>
                </c:pt>
                <c:pt idx="2">
                  <c:v>Indépendants</c:v>
                </c:pt>
                <c:pt idx="3">
                  <c:v>Multi-employeurs</c:v>
                </c:pt>
                <c:pt idx="4">
                  <c:v>Mono-employeur</c:v>
                </c:pt>
              </c:strCache>
            </c:strRef>
          </c:cat>
          <c:val>
            <c:numRef>
              <c:f>(Tabellen!$O$8,Tabellen!$O$10:$O$14)</c:f>
              <c:numCache>
                <c:formatCode>0.00%</c:formatCode>
                <c:ptCount val="5"/>
                <c:pt idx="0">
                  <c:v>8.2903074242908312E-2</c:v>
                </c:pt>
                <c:pt idx="1">
                  <c:v>7.0014236905444963E-2</c:v>
                </c:pt>
                <c:pt idx="2">
                  <c:v>6.5461292082483968E-2</c:v>
                </c:pt>
                <c:pt idx="3">
                  <c:v>6.5593799515218196E-2</c:v>
                </c:pt>
                <c:pt idx="4">
                  <c:v>4.4101903469160139E-2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2"/>
        <c:shape val="box"/>
        <c:axId val="170962000"/>
        <c:axId val="170962392"/>
        <c:axId val="0"/>
        <c:extLst>
          <c:ext xmlns:c15="http://schemas.microsoft.com/office/drawing/2012/chart" uri="{02D57815-91ED-43cb-92C2-25804820EDAC}">
            <c15:filteredBarSeries>
              <c15:ser>
                <c:idx val="2"/>
                <c:order val="2"/>
                <c:tx>
                  <c:strRef>
                    <c:extLst>
                      <c:ext uri="{02D57815-91ED-43cb-92C2-25804820EDAC}">
                        <c15:formulaRef>
                          <c15:sqref>Tabellen!$K$4</c15:sqref>
                        </c15:formulaRef>
                      </c:ext>
                    </c:extLst>
                    <c:strCache>
                      <c:ptCount val="1"/>
                      <c:pt idx="0">
                        <c:v>OPC</c:v>
                      </c:pt>
                    </c:strCache>
                  </c:strRef>
                </c:tx>
                <c:spPr>
                  <a:solidFill>
                    <a:srgbClr val="BBCC00"/>
                  </a:solidFill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(Tabellen!$A$8,Tabellen!$A$10:$A$14)</c15:sqref>
                        </c15:formulaRef>
                      </c:ext>
                    </c:extLst>
                    <c:strCache>
                      <c:ptCount val="5"/>
                      <c:pt idx="0">
                        <c:v>Premier pilier</c:v>
                      </c:pt>
                      <c:pt idx="1">
                        <c:v>Fonds sectoriels</c:v>
                      </c:pt>
                      <c:pt idx="2">
                        <c:v>Indépendants</c:v>
                      </c:pt>
                      <c:pt idx="3">
                        <c:v>Multi-employeurs</c:v>
                      </c:pt>
                      <c:pt idx="4">
                        <c:v>Mono-employeur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(Tabellen!$K$8,Tabellen!$K$10:$K$14)</c15:sqref>
                        </c15:formulaRef>
                      </c:ext>
                    </c:extLst>
                    <c:numCache>
                      <c:formatCode>General</c:formatCode>
                      <c:ptCount val="5"/>
                    </c:numCache>
                  </c:numRef>
                </c:val>
              </c15:ser>
            </c15:filteredBarSeries>
          </c:ext>
        </c:extLst>
      </c:bar3DChart>
      <c:catAx>
        <c:axId val="17096200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70962392"/>
        <c:crosses val="autoZero"/>
        <c:auto val="1"/>
        <c:lblAlgn val="ctr"/>
        <c:lblOffset val="100"/>
        <c:noMultiLvlLbl val="0"/>
      </c:catAx>
      <c:valAx>
        <c:axId val="170962392"/>
        <c:scaling>
          <c:orientation val="minMax"/>
        </c:scaling>
        <c:delete val="1"/>
        <c:axPos val="l"/>
        <c:numFmt formatCode="0.00%" sourceLinked="1"/>
        <c:majorTickMark val="out"/>
        <c:minorTickMark val="none"/>
        <c:tickLblPos val="none"/>
        <c:crossAx val="170962000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nl-BE" sz="1200" b="1" i="0" u="none" strike="noStrike" baseline="0">
                <a:effectLst/>
              </a:rPr>
              <a:t>Rapport entre nombre d'IRP - total bilantaire - nombre d'affiliés</a:t>
            </a:r>
            <a:endParaRPr lang="nl-BE" sz="1200" b="1"/>
          </a:p>
        </c:rich>
      </c:tx>
      <c:layout/>
      <c:overlay val="0"/>
    </c:title>
    <c:autoTitleDeleted val="0"/>
    <c:view3D>
      <c:rotX val="0"/>
      <c:rotY val="30"/>
      <c:rAngAx val="0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1"/>
          <c:order val="0"/>
          <c:tx>
            <c:strRef>
              <c:f>Grafieken!$Y$256</c:f>
              <c:strCache>
                <c:ptCount val="1"/>
                <c:pt idx="0">
                  <c:v>% du nombre d'IRP</c:v>
                </c:pt>
              </c:strCache>
            </c:strRef>
          </c:tx>
          <c:spPr>
            <a:solidFill>
              <a:srgbClr val="668899"/>
            </a:solidFill>
          </c:spPr>
          <c:invertIfNegative val="0"/>
          <c:cat>
            <c:strRef>
              <c:f>Grafieken!$V$260:$V$264</c:f>
              <c:strCache>
                <c:ptCount val="5"/>
                <c:pt idx="0">
                  <c:v>DB</c:v>
                </c:pt>
                <c:pt idx="1">
                  <c:v>DC+tarif</c:v>
                </c:pt>
                <c:pt idx="2">
                  <c:v>Cash Balance</c:v>
                </c:pt>
                <c:pt idx="3">
                  <c:v>Mixte</c:v>
                </c:pt>
                <c:pt idx="4">
                  <c:v>DC</c:v>
                </c:pt>
              </c:strCache>
            </c:strRef>
          </c:cat>
          <c:val>
            <c:numRef>
              <c:f>Grafieken!$Y$258:$Y$262</c:f>
              <c:numCache>
                <c:formatCode>0.00%</c:formatCode>
                <c:ptCount val="5"/>
                <c:pt idx="0">
                  <c:v>0.43434343434343436</c:v>
                </c:pt>
                <c:pt idx="1">
                  <c:v>1.0101010101010102E-2</c:v>
                </c:pt>
                <c:pt idx="2">
                  <c:v>1.5151515151515152E-2</c:v>
                </c:pt>
                <c:pt idx="3">
                  <c:v>0.3888888888888889</c:v>
                </c:pt>
                <c:pt idx="4">
                  <c:v>0.15151515151515152</c:v>
                </c:pt>
              </c:numCache>
            </c:numRef>
          </c:val>
        </c:ser>
        <c:ser>
          <c:idx val="3"/>
          <c:order val="1"/>
          <c:tx>
            <c:strRef>
              <c:f>Grafieken!$AA$256</c:f>
              <c:strCache>
                <c:ptCount val="1"/>
                <c:pt idx="0">
                  <c:v>% du total bilantaire</c:v>
                </c:pt>
              </c:strCache>
            </c:strRef>
          </c:tx>
          <c:spPr>
            <a:solidFill>
              <a:srgbClr val="BBCC00"/>
            </a:solidFill>
          </c:spPr>
          <c:invertIfNegative val="0"/>
          <c:cat>
            <c:strRef>
              <c:f>Grafieken!$V$260:$V$264</c:f>
              <c:strCache>
                <c:ptCount val="5"/>
                <c:pt idx="0">
                  <c:v>DB</c:v>
                </c:pt>
                <c:pt idx="1">
                  <c:v>DC+tarif</c:v>
                </c:pt>
                <c:pt idx="2">
                  <c:v>Cash Balance</c:v>
                </c:pt>
                <c:pt idx="3">
                  <c:v>Mixte</c:v>
                </c:pt>
                <c:pt idx="4">
                  <c:v>DC</c:v>
                </c:pt>
              </c:strCache>
            </c:strRef>
          </c:cat>
          <c:val>
            <c:numRef>
              <c:f>Grafieken!$AA$258:$AA$262</c:f>
              <c:numCache>
                <c:formatCode>0.00%</c:formatCode>
                <c:ptCount val="5"/>
                <c:pt idx="0">
                  <c:v>0.41673251669376737</c:v>
                </c:pt>
                <c:pt idx="1">
                  <c:v>4.3918838078819836E-3</c:v>
                </c:pt>
                <c:pt idx="2">
                  <c:v>2.4611279033266278E-2</c:v>
                </c:pt>
                <c:pt idx="3">
                  <c:v>0.46086762981769491</c:v>
                </c:pt>
                <c:pt idx="4">
                  <c:v>9.3396690647389424E-2</c:v>
                </c:pt>
              </c:numCache>
            </c:numRef>
          </c:val>
        </c:ser>
        <c:ser>
          <c:idx val="0"/>
          <c:order val="2"/>
          <c:tx>
            <c:strRef>
              <c:f>Grafieken!$AC$256</c:f>
              <c:strCache>
                <c:ptCount val="1"/>
                <c:pt idx="0">
                  <c:v>% du nombre d'affiliés</c:v>
                </c:pt>
              </c:strCache>
            </c:strRef>
          </c:tx>
          <c:spPr>
            <a:solidFill>
              <a:srgbClr val="002244"/>
            </a:solidFill>
          </c:spPr>
          <c:invertIfNegative val="0"/>
          <c:cat>
            <c:strRef>
              <c:f>Grafieken!$V$260:$V$264</c:f>
              <c:strCache>
                <c:ptCount val="5"/>
                <c:pt idx="0">
                  <c:v>DB</c:v>
                </c:pt>
                <c:pt idx="1">
                  <c:v>DC+tarif</c:v>
                </c:pt>
                <c:pt idx="2">
                  <c:v>Cash Balance</c:v>
                </c:pt>
                <c:pt idx="3">
                  <c:v>Mixte</c:v>
                </c:pt>
                <c:pt idx="4">
                  <c:v>DC</c:v>
                </c:pt>
              </c:strCache>
            </c:strRef>
          </c:cat>
          <c:val>
            <c:numRef>
              <c:f>Grafieken!$AC$258:$AC$262</c:f>
              <c:numCache>
                <c:formatCode>0.00%</c:formatCode>
                <c:ptCount val="5"/>
                <c:pt idx="0">
                  <c:v>9.2643194017758793E-2</c:v>
                </c:pt>
                <c:pt idx="1">
                  <c:v>2.7503190092507727E-3</c:v>
                </c:pt>
                <c:pt idx="2">
                  <c:v>0.17602173822540323</c:v>
                </c:pt>
                <c:pt idx="3">
                  <c:v>0.12471857469772593</c:v>
                </c:pt>
                <c:pt idx="4">
                  <c:v>0.60386617404986132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70963176"/>
        <c:axId val="170963568"/>
        <c:axId val="0"/>
      </c:bar3DChart>
      <c:catAx>
        <c:axId val="17096317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70963568"/>
        <c:crosses val="autoZero"/>
        <c:auto val="1"/>
        <c:lblAlgn val="ctr"/>
        <c:lblOffset val="100"/>
        <c:noMultiLvlLbl val="0"/>
      </c:catAx>
      <c:valAx>
        <c:axId val="170963568"/>
        <c:scaling>
          <c:orientation val="minMax"/>
        </c:scaling>
        <c:delete val="0"/>
        <c:axPos val="l"/>
        <c:majorGridlines/>
        <c:numFmt formatCode="0.00%" sourceLinked="1"/>
        <c:majorTickMark val="out"/>
        <c:minorTickMark val="none"/>
        <c:tickLblPos val="nextTo"/>
        <c:crossAx val="170963176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5"/>
    </mc:Choice>
    <mc:Fallback>
      <c:style val="15"/>
    </mc:Fallback>
  </mc:AlternateContent>
  <c:chart>
    <c:title>
      <c:tx>
        <c:rich>
          <a:bodyPr/>
          <a:lstStyle/>
          <a:p>
            <a:pPr>
              <a:defRPr/>
            </a:pPr>
            <a:r>
              <a:rPr lang="nl-BE" sz="1400" b="1" i="0" baseline="0">
                <a:effectLst/>
              </a:rPr>
              <a:t>Taux de couverture</a:t>
            </a:r>
            <a:endParaRPr lang="nl-BE" sz="1400">
              <a:effectLst/>
            </a:endParaRPr>
          </a:p>
        </c:rich>
      </c:tx>
      <c:layout/>
      <c:overlay val="0"/>
    </c:title>
    <c:autoTitleDeleted val="0"/>
    <c:view3D>
      <c:rotX val="0"/>
      <c:rotY val="30"/>
      <c:rAngAx val="0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.12974381723411335"/>
          <c:y val="0.10631060477060512"/>
          <c:w val="0.84061679790026156"/>
          <c:h val="0.57679058765056201"/>
        </c:manualLayout>
      </c:layout>
      <c:bar3DChart>
        <c:barDir val="col"/>
        <c:grouping val="clustered"/>
        <c:varyColors val="0"/>
        <c:ser>
          <c:idx val="0"/>
          <c:order val="0"/>
          <c:spPr>
            <a:solidFill>
              <a:srgbClr val="002244"/>
            </a:solidFill>
          </c:spPr>
          <c:invertIfNegative val="0"/>
          <c:cat>
            <c:strRef>
              <c:f>Tabellen!$A$14:$A$18</c:f>
              <c:strCache>
                <c:ptCount val="5"/>
                <c:pt idx="0">
                  <c:v>DB</c:v>
                </c:pt>
                <c:pt idx="1">
                  <c:v>DC+tarif</c:v>
                </c:pt>
                <c:pt idx="2">
                  <c:v>Cash Balance</c:v>
                </c:pt>
                <c:pt idx="3">
                  <c:v>Mixte</c:v>
                </c:pt>
                <c:pt idx="4">
                  <c:v>DC</c:v>
                </c:pt>
              </c:strCache>
            </c:strRef>
          </c:cat>
          <c:val>
            <c:numRef>
              <c:f>Tabellen!$E$14:$E$18</c:f>
              <c:numCache>
                <c:formatCode>0.00%</c:formatCode>
                <c:ptCount val="5"/>
                <c:pt idx="0">
                  <c:v>1.3313474039295823</c:v>
                </c:pt>
                <c:pt idx="1">
                  <c:v>1.2596196632805019</c:v>
                </c:pt>
                <c:pt idx="2">
                  <c:v>1.4310516545595582</c:v>
                </c:pt>
                <c:pt idx="3">
                  <c:v>1.0872556328896839</c:v>
                </c:pt>
                <c:pt idx="4">
                  <c:v>1.0872556328896839</c:v>
                </c:pt>
              </c:numCache>
            </c:numRef>
          </c:val>
        </c:ser>
        <c:ser>
          <c:idx val="1"/>
          <c:order val="1"/>
          <c:spPr>
            <a:solidFill>
              <a:srgbClr val="BBCC00"/>
            </a:solidFill>
          </c:spPr>
          <c:invertIfNegative val="0"/>
          <c:cat>
            <c:strRef>
              <c:f>Tabellen!$A$14:$A$18</c:f>
              <c:strCache>
                <c:ptCount val="5"/>
                <c:pt idx="0">
                  <c:v>DB</c:v>
                </c:pt>
                <c:pt idx="1">
                  <c:v>DC+tarif</c:v>
                </c:pt>
                <c:pt idx="2">
                  <c:v>Cash Balance</c:v>
                </c:pt>
                <c:pt idx="3">
                  <c:v>Mixte</c:v>
                </c:pt>
                <c:pt idx="4">
                  <c:v>DC</c:v>
                </c:pt>
              </c:strCache>
            </c:strRef>
          </c:cat>
          <c:val>
            <c:numRef>
              <c:f>Tabellen!$F$14:$F$18</c:f>
              <c:numCache>
                <c:formatCode>0.00%</c:formatCode>
                <c:ptCount val="5"/>
                <c:pt idx="0">
                  <c:v>1.1094559604673577</c:v>
                </c:pt>
                <c:pt idx="1">
                  <c:v>1.2419305559994842</c:v>
                </c:pt>
                <c:pt idx="2">
                  <c:v>1.1719602211599385</c:v>
                </c:pt>
                <c:pt idx="3">
                  <c:v>1.080569851025571</c:v>
                </c:pt>
                <c:pt idx="4">
                  <c:v>1.080569851025571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70964352"/>
        <c:axId val="171288424"/>
        <c:axId val="0"/>
      </c:bar3DChart>
      <c:catAx>
        <c:axId val="17096435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 rot="2280000" vert="horz"/>
          <a:lstStyle/>
          <a:p>
            <a:pPr>
              <a:defRPr/>
            </a:pPr>
            <a:endParaRPr lang="nl-BE"/>
          </a:p>
        </c:txPr>
        <c:crossAx val="171288424"/>
        <c:crosses val="autoZero"/>
        <c:auto val="1"/>
        <c:lblAlgn val="ctr"/>
        <c:lblOffset val="100"/>
        <c:noMultiLvlLbl val="0"/>
      </c:catAx>
      <c:valAx>
        <c:axId val="171288424"/>
        <c:scaling>
          <c:orientation val="minMax"/>
        </c:scaling>
        <c:delete val="0"/>
        <c:axPos val="l"/>
        <c:majorGridlines/>
        <c:numFmt formatCode="0.00%" sourceLinked="1"/>
        <c:majorTickMark val="out"/>
        <c:minorTickMark val="none"/>
        <c:tickLblPos val="nextTo"/>
        <c:crossAx val="170964352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nl-BE" sz="1400" b="1" i="0" u="none" strike="noStrike" baseline="0">
                <a:effectLst/>
              </a:rPr>
              <a:t>Composition du </a:t>
            </a:r>
            <a:r>
              <a:rPr lang="nl-BE" sz="1400" b="1" i="0" u="none" strike="noStrike" baseline="0" smtClean="0">
                <a:effectLst/>
              </a:rPr>
              <a:t>portefeuille </a:t>
            </a:r>
            <a:r>
              <a:rPr lang="nl-BE" sz="1400" b="1" i="0" u="none" strike="noStrike" baseline="0" smtClean="0">
                <a:solidFill>
                  <a:schemeClr val="tx1"/>
                </a:solidFill>
                <a:effectLst/>
              </a:rPr>
              <a:t>avec OPC ventilés </a:t>
            </a:r>
            <a:r>
              <a:rPr lang="nl-BE" sz="1400" b="1" i="0" u="none" strike="noStrike" baseline="0">
                <a:effectLst/>
              </a:rPr>
              <a:t>(1)</a:t>
            </a:r>
            <a:endParaRPr lang="nl-BE" sz="1400" b="1"/>
          </a:p>
        </c:rich>
      </c:tx>
      <c:layout/>
      <c:overlay val="0"/>
    </c:title>
    <c:autoTitleDeleted val="0"/>
    <c:view3D>
      <c:rotX val="15"/>
      <c:rotY val="20"/>
      <c:rAngAx val="0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Tabellen!$I$4</c:f>
              <c:strCache>
                <c:ptCount val="1"/>
                <c:pt idx="0">
                  <c:v>Obligations</c:v>
                </c:pt>
              </c:strCache>
            </c:strRef>
          </c:tx>
          <c:spPr>
            <a:solidFill>
              <a:srgbClr val="002244"/>
            </a:solidFill>
          </c:spPr>
          <c:invertIfNegative val="0"/>
          <c:cat>
            <c:strRef>
              <c:f>(Tabellen!$A$16,Tabellen!$A$21)</c:f>
              <c:strCache>
                <c:ptCount val="2"/>
                <c:pt idx="0">
                  <c:v>Au moins 1 DB, DC+tarif ou CB</c:v>
                </c:pt>
                <c:pt idx="1">
                  <c:v>DC</c:v>
                </c:pt>
              </c:strCache>
            </c:strRef>
          </c:cat>
          <c:val>
            <c:numRef>
              <c:f>(Tabellen!$I$16,Tabellen!$I$21)</c:f>
              <c:numCache>
                <c:formatCode>0.00%</c:formatCode>
                <c:ptCount val="2"/>
                <c:pt idx="0">
                  <c:v>0.43695854603258827</c:v>
                </c:pt>
                <c:pt idx="1">
                  <c:v>0.50753701777731408</c:v>
                </c:pt>
              </c:numCache>
            </c:numRef>
          </c:val>
        </c:ser>
        <c:ser>
          <c:idx val="1"/>
          <c:order val="1"/>
          <c:tx>
            <c:strRef>
              <c:f>Tabellen!$J$4</c:f>
              <c:strCache>
                <c:ptCount val="1"/>
                <c:pt idx="0">
                  <c:v>Actions</c:v>
                </c:pt>
              </c:strCache>
            </c:strRef>
          </c:tx>
          <c:spPr>
            <a:solidFill>
              <a:srgbClr val="668899"/>
            </a:solidFill>
          </c:spPr>
          <c:invertIfNegative val="0"/>
          <c:cat>
            <c:strRef>
              <c:f>(Tabellen!$A$16,Tabellen!$A$21)</c:f>
              <c:strCache>
                <c:ptCount val="2"/>
                <c:pt idx="0">
                  <c:v>Au moins 1 DB, DC+tarif ou CB</c:v>
                </c:pt>
                <c:pt idx="1">
                  <c:v>DC</c:v>
                </c:pt>
              </c:strCache>
            </c:strRef>
          </c:cat>
          <c:val>
            <c:numRef>
              <c:f>(Tabellen!$J$16,Tabellen!$J$21)</c:f>
              <c:numCache>
                <c:formatCode>0.00%</c:formatCode>
                <c:ptCount val="2"/>
                <c:pt idx="0">
                  <c:v>0.42403549602113805</c:v>
                </c:pt>
                <c:pt idx="1">
                  <c:v>0.34144232910082928</c:v>
                </c:pt>
              </c:numCache>
            </c:numRef>
          </c:val>
        </c:ser>
        <c:ser>
          <c:idx val="3"/>
          <c:order val="3"/>
          <c:tx>
            <c:strRef>
              <c:f>Tabellen!$L$4</c:f>
              <c:strCache>
                <c:ptCount val="1"/>
                <c:pt idx="0">
                  <c:v>Prêts</c:v>
                </c:pt>
              </c:strCache>
            </c:strRef>
          </c:tx>
          <c:spPr>
            <a:solidFill>
              <a:srgbClr val="BAC9D0"/>
            </a:solidFill>
          </c:spPr>
          <c:invertIfNegative val="0"/>
          <c:cat>
            <c:strRef>
              <c:f>(Tabellen!$A$16,Tabellen!$A$21)</c:f>
              <c:strCache>
                <c:ptCount val="2"/>
                <c:pt idx="0">
                  <c:v>Au moins 1 DB, DC+tarif ou CB</c:v>
                </c:pt>
                <c:pt idx="1">
                  <c:v>DC</c:v>
                </c:pt>
              </c:strCache>
            </c:strRef>
          </c:cat>
          <c:val>
            <c:numRef>
              <c:f>(Tabellen!$L$16,Tabellen!$L$21)</c:f>
              <c:numCache>
                <c:formatCode>0.00%</c:formatCode>
                <c:ptCount val="2"/>
                <c:pt idx="0">
                  <c:v>1.1331311798695495E-2</c:v>
                </c:pt>
                <c:pt idx="1">
                  <c:v>3.0572018848012104E-3</c:v>
                </c:pt>
              </c:numCache>
            </c:numRef>
          </c:val>
        </c:ser>
        <c:ser>
          <c:idx val="4"/>
          <c:order val="4"/>
          <c:tx>
            <c:strRef>
              <c:f>Tabellen!$M$4</c:f>
              <c:strCache>
                <c:ptCount val="1"/>
                <c:pt idx="0">
                  <c:v>Immobilier</c:v>
                </c:pt>
              </c:strCache>
            </c:strRef>
          </c:tx>
          <c:invertIfNegative val="0"/>
          <c:cat>
            <c:strRef>
              <c:f>(Tabellen!$A$16,Tabellen!$A$21)</c:f>
              <c:strCache>
                <c:ptCount val="2"/>
                <c:pt idx="0">
                  <c:v>Au moins 1 DB, DC+tarif ou CB</c:v>
                </c:pt>
                <c:pt idx="1">
                  <c:v>DC</c:v>
                </c:pt>
              </c:strCache>
            </c:strRef>
          </c:cat>
          <c:val>
            <c:numRef>
              <c:f>(Tabellen!$M$16,Tabellen!$M$21)</c:f>
              <c:numCache>
                <c:formatCode>0.00%</c:formatCode>
                <c:ptCount val="2"/>
                <c:pt idx="0">
                  <c:v>1.4953427149650842E-2</c:v>
                </c:pt>
                <c:pt idx="1">
                  <c:v>2.3317572576211459E-2</c:v>
                </c:pt>
              </c:numCache>
            </c:numRef>
          </c:val>
        </c:ser>
        <c:ser>
          <c:idx val="5"/>
          <c:order val="5"/>
          <c:tx>
            <c:strRef>
              <c:f>Tabellen!$N$4</c:f>
              <c:strCache>
                <c:ptCount val="1"/>
                <c:pt idx="0">
                  <c:v>Valeurs disponibles</c:v>
                </c:pt>
              </c:strCache>
            </c:strRef>
          </c:tx>
          <c:spPr>
            <a:solidFill>
              <a:srgbClr val="8B9A00"/>
            </a:solidFill>
          </c:spPr>
          <c:invertIfNegative val="0"/>
          <c:cat>
            <c:strRef>
              <c:f>(Tabellen!$A$16,Tabellen!$A$21)</c:f>
              <c:strCache>
                <c:ptCount val="2"/>
                <c:pt idx="0">
                  <c:v>Au moins 1 DB, DC+tarif ou CB</c:v>
                </c:pt>
                <c:pt idx="1">
                  <c:v>DC</c:v>
                </c:pt>
              </c:strCache>
            </c:strRef>
          </c:cat>
          <c:val>
            <c:numRef>
              <c:f>(Tabellen!$N$16,Tabellen!$N$21)</c:f>
              <c:numCache>
                <c:formatCode>0.00%</c:formatCode>
                <c:ptCount val="2"/>
                <c:pt idx="0">
                  <c:v>4.7389042731593341E-2</c:v>
                </c:pt>
                <c:pt idx="1">
                  <c:v>2.9073627478794564E-2</c:v>
                </c:pt>
              </c:numCache>
            </c:numRef>
          </c:val>
        </c:ser>
        <c:ser>
          <c:idx val="6"/>
          <c:order val="6"/>
          <c:tx>
            <c:strRef>
              <c:f>Tabellen!$O$4</c:f>
              <c:strCache>
                <c:ptCount val="1"/>
                <c:pt idx="0">
                  <c:v>Autres</c:v>
                </c:pt>
              </c:strCache>
            </c:strRef>
          </c:tx>
          <c:spPr>
            <a:solidFill>
              <a:srgbClr val="A6A6A6"/>
            </a:solidFill>
          </c:spPr>
          <c:invertIfNegative val="0"/>
          <c:cat>
            <c:strRef>
              <c:f>(Tabellen!$A$16,Tabellen!$A$21)</c:f>
              <c:strCache>
                <c:ptCount val="2"/>
                <c:pt idx="0">
                  <c:v>Au moins 1 DB, DC+tarif ou CB</c:v>
                </c:pt>
                <c:pt idx="1">
                  <c:v>DC</c:v>
                </c:pt>
              </c:strCache>
            </c:strRef>
          </c:cat>
          <c:val>
            <c:numRef>
              <c:f>(Tabellen!$O$16,Tabellen!$O$21)</c:f>
              <c:numCache>
                <c:formatCode>0.00%</c:formatCode>
                <c:ptCount val="2"/>
                <c:pt idx="0">
                  <c:v>6.5332176266333697E-2</c:v>
                </c:pt>
                <c:pt idx="1">
                  <c:v>9.5572251182049442E-2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71289208"/>
        <c:axId val="171289600"/>
        <c:axId val="0"/>
        <c:extLst>
          <c:ext xmlns:c15="http://schemas.microsoft.com/office/drawing/2012/chart" uri="{02D57815-91ED-43cb-92C2-25804820EDAC}">
            <c15:filteredBarSeries>
              <c15:ser>
                <c:idx val="2"/>
                <c:order val="2"/>
                <c:tx>
                  <c:strRef>
                    <c:extLst>
                      <c:ext uri="{02D57815-91ED-43cb-92C2-25804820EDAC}">
                        <c15:formulaRef>
                          <c15:sqref>Tabellen!$K$4</c15:sqref>
                        </c15:formulaRef>
                      </c:ext>
                    </c:extLst>
                    <c:strCache>
                      <c:ptCount val="1"/>
                      <c:pt idx="0">
                        <c:v>OPC</c:v>
                      </c:pt>
                    </c:strCache>
                  </c:strRef>
                </c:tx>
                <c:spPr>
                  <a:solidFill>
                    <a:srgbClr val="BBCC00"/>
                  </a:solidFill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(Tabellen!$A$16,Tabellen!$A$21)</c15:sqref>
                        </c15:formulaRef>
                      </c:ext>
                    </c:extLst>
                    <c:strCache>
                      <c:ptCount val="2"/>
                      <c:pt idx="0">
                        <c:v>Au moins 1 DB, DC+tarif ou CB</c:v>
                      </c:pt>
                      <c:pt idx="1">
                        <c:v>DC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(Tabellen!$K$16,Tabellen!$K$21)</c15:sqref>
                        </c15:formulaRef>
                      </c:ext>
                    </c:extLst>
                    <c:numCache>
                      <c:formatCode>General</c:formatCode>
                      <c:ptCount val="2"/>
                    </c:numCache>
                  </c:numRef>
                </c:val>
              </c15:ser>
            </c15:filteredBarSeries>
          </c:ext>
        </c:extLst>
      </c:bar3DChart>
      <c:catAx>
        <c:axId val="17128920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71289600"/>
        <c:crosses val="autoZero"/>
        <c:auto val="1"/>
        <c:lblAlgn val="ctr"/>
        <c:lblOffset val="100"/>
        <c:noMultiLvlLbl val="0"/>
      </c:catAx>
      <c:valAx>
        <c:axId val="171289600"/>
        <c:scaling>
          <c:orientation val="minMax"/>
        </c:scaling>
        <c:delete val="1"/>
        <c:axPos val="l"/>
        <c:numFmt formatCode="0.00%" sourceLinked="1"/>
        <c:majorTickMark val="out"/>
        <c:minorTickMark val="none"/>
        <c:tickLblPos val="none"/>
        <c:crossAx val="171289208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nl-BE" sz="1400" b="1" i="0" baseline="0">
                <a:effectLst/>
              </a:rPr>
              <a:t>Composition du </a:t>
            </a:r>
            <a:r>
              <a:rPr lang="nl-BE" sz="1400" b="1" i="0" baseline="0">
                <a:solidFill>
                  <a:schemeClr val="tx1"/>
                </a:solidFill>
                <a:effectLst/>
              </a:rPr>
              <a:t>portefeuille </a:t>
            </a:r>
            <a:r>
              <a:rPr lang="nl-BE" sz="1400" b="1" i="0" baseline="0" smtClean="0">
                <a:solidFill>
                  <a:schemeClr val="tx1"/>
                </a:solidFill>
                <a:effectLst/>
              </a:rPr>
              <a:t>avec OPC ventilés </a:t>
            </a:r>
            <a:r>
              <a:rPr lang="nl-BE" sz="1400" b="1" i="0" baseline="0" smtClean="0">
                <a:effectLst/>
              </a:rPr>
              <a:t>(</a:t>
            </a:r>
            <a:r>
              <a:rPr lang="nl-BE" sz="1400" b="1" i="0" baseline="0">
                <a:effectLst/>
              </a:rPr>
              <a:t>2)</a:t>
            </a:r>
            <a:endParaRPr lang="nl-BE" sz="1400">
              <a:effectLst/>
            </a:endParaRPr>
          </a:p>
        </c:rich>
      </c:tx>
      <c:layout/>
      <c:overlay val="0"/>
    </c:title>
    <c:autoTitleDeleted val="0"/>
    <c:view3D>
      <c:rotX val="15"/>
      <c:rotY val="20"/>
      <c:rAngAx val="0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Tabellen!$I$4</c:f>
              <c:strCache>
                <c:ptCount val="1"/>
                <c:pt idx="0">
                  <c:v>Obligations</c:v>
                </c:pt>
              </c:strCache>
            </c:strRef>
          </c:tx>
          <c:spPr>
            <a:solidFill>
              <a:srgbClr val="002244"/>
            </a:solidFill>
          </c:spPr>
          <c:invertIfNegative val="0"/>
          <c:cat>
            <c:strRef>
              <c:f>Tabellen!$A$17:$A$21</c:f>
              <c:strCache>
                <c:ptCount val="5"/>
                <c:pt idx="0">
                  <c:v>DB</c:v>
                </c:pt>
                <c:pt idx="1">
                  <c:v>DC+tarif</c:v>
                </c:pt>
                <c:pt idx="2">
                  <c:v>Cash Balance</c:v>
                </c:pt>
                <c:pt idx="3">
                  <c:v>Mixte</c:v>
                </c:pt>
                <c:pt idx="4">
                  <c:v>DC</c:v>
                </c:pt>
              </c:strCache>
            </c:strRef>
          </c:cat>
          <c:val>
            <c:numRef>
              <c:f>Tabellen!$I$17:$I$21</c:f>
              <c:numCache>
                <c:formatCode>0.00%</c:formatCode>
                <c:ptCount val="5"/>
                <c:pt idx="0">
                  <c:v>0.45590419597003978</c:v>
                </c:pt>
                <c:pt idx="1">
                  <c:v>0.56996645210175745</c:v>
                </c:pt>
                <c:pt idx="2">
                  <c:v>0.33673707065186287</c:v>
                </c:pt>
                <c:pt idx="3">
                  <c:v>0.4242997527878819</c:v>
                </c:pt>
                <c:pt idx="4">
                  <c:v>0.50753701777731408</c:v>
                </c:pt>
              </c:numCache>
            </c:numRef>
          </c:val>
        </c:ser>
        <c:ser>
          <c:idx val="1"/>
          <c:order val="1"/>
          <c:tx>
            <c:strRef>
              <c:f>Tabellen!$J$4</c:f>
              <c:strCache>
                <c:ptCount val="1"/>
                <c:pt idx="0">
                  <c:v>Actions</c:v>
                </c:pt>
              </c:strCache>
            </c:strRef>
          </c:tx>
          <c:spPr>
            <a:solidFill>
              <a:srgbClr val="668899"/>
            </a:solidFill>
          </c:spPr>
          <c:invertIfNegative val="0"/>
          <c:cat>
            <c:strRef>
              <c:f>Tabellen!$A$17:$A$21</c:f>
              <c:strCache>
                <c:ptCount val="5"/>
                <c:pt idx="0">
                  <c:v>DB</c:v>
                </c:pt>
                <c:pt idx="1">
                  <c:v>DC+tarif</c:v>
                </c:pt>
                <c:pt idx="2">
                  <c:v>Cash Balance</c:v>
                </c:pt>
                <c:pt idx="3">
                  <c:v>Mixte</c:v>
                </c:pt>
                <c:pt idx="4">
                  <c:v>DC</c:v>
                </c:pt>
              </c:strCache>
            </c:strRef>
          </c:cat>
          <c:val>
            <c:numRef>
              <c:f>Tabellen!$J$17:$J$21</c:f>
              <c:numCache>
                <c:formatCode>0.00%</c:formatCode>
                <c:ptCount val="5"/>
                <c:pt idx="0">
                  <c:v>0.40923693296196695</c:v>
                </c:pt>
                <c:pt idx="1">
                  <c:v>0.19135267627209696</c:v>
                </c:pt>
                <c:pt idx="2">
                  <c:v>0.3424291602832315</c:v>
                </c:pt>
                <c:pt idx="3">
                  <c:v>0.44379669510747305</c:v>
                </c:pt>
                <c:pt idx="4">
                  <c:v>0.34144232910082928</c:v>
                </c:pt>
              </c:numCache>
            </c:numRef>
          </c:val>
        </c:ser>
        <c:ser>
          <c:idx val="3"/>
          <c:order val="3"/>
          <c:tx>
            <c:strRef>
              <c:f>Tabellen!$L$4</c:f>
              <c:strCache>
                <c:ptCount val="1"/>
                <c:pt idx="0">
                  <c:v>Prêts</c:v>
                </c:pt>
              </c:strCache>
            </c:strRef>
          </c:tx>
          <c:spPr>
            <a:solidFill>
              <a:srgbClr val="BAC9D0"/>
            </a:solidFill>
          </c:spPr>
          <c:invertIfNegative val="0"/>
          <c:cat>
            <c:strRef>
              <c:f>Tabellen!$A$17:$A$21</c:f>
              <c:strCache>
                <c:ptCount val="5"/>
                <c:pt idx="0">
                  <c:v>DB</c:v>
                </c:pt>
                <c:pt idx="1">
                  <c:v>DC+tarif</c:v>
                </c:pt>
                <c:pt idx="2">
                  <c:v>Cash Balance</c:v>
                </c:pt>
                <c:pt idx="3">
                  <c:v>Mixte</c:v>
                </c:pt>
                <c:pt idx="4">
                  <c:v>DC</c:v>
                </c:pt>
              </c:strCache>
            </c:strRef>
          </c:cat>
          <c:val>
            <c:numRef>
              <c:f>Tabellen!$L$17:$L$21</c:f>
              <c:numCache>
                <c:formatCode>0.00%</c:formatCode>
                <c:ptCount val="5"/>
                <c:pt idx="0">
                  <c:v>2.042776624405827E-2</c:v>
                </c:pt>
                <c:pt idx="1">
                  <c:v>1.0722949117042749E-3</c:v>
                </c:pt>
                <c:pt idx="2">
                  <c:v>7.3660882558531024E-2</c:v>
                </c:pt>
                <c:pt idx="3">
                  <c:v>0</c:v>
                </c:pt>
                <c:pt idx="4">
                  <c:v>3.0572018848012104E-3</c:v>
                </c:pt>
              </c:numCache>
            </c:numRef>
          </c:val>
        </c:ser>
        <c:ser>
          <c:idx val="4"/>
          <c:order val="4"/>
          <c:tx>
            <c:strRef>
              <c:f>Tabellen!$M$4</c:f>
              <c:strCache>
                <c:ptCount val="1"/>
                <c:pt idx="0">
                  <c:v>Immobilier</c:v>
                </c:pt>
              </c:strCache>
            </c:strRef>
          </c:tx>
          <c:invertIfNegative val="0"/>
          <c:cat>
            <c:strRef>
              <c:f>Tabellen!$A$17:$A$21</c:f>
              <c:strCache>
                <c:ptCount val="5"/>
                <c:pt idx="0">
                  <c:v>DB</c:v>
                </c:pt>
                <c:pt idx="1">
                  <c:v>DC+tarif</c:v>
                </c:pt>
                <c:pt idx="2">
                  <c:v>Cash Balance</c:v>
                </c:pt>
                <c:pt idx="3">
                  <c:v>Mixte</c:v>
                </c:pt>
                <c:pt idx="4">
                  <c:v>DC</c:v>
                </c:pt>
              </c:strCache>
            </c:strRef>
          </c:cat>
          <c:val>
            <c:numRef>
              <c:f>Tabellen!$M$17:$M$21</c:f>
              <c:numCache>
                <c:formatCode>0.00%</c:formatCode>
                <c:ptCount val="5"/>
                <c:pt idx="0">
                  <c:v>1.775178215583809E-2</c:v>
                </c:pt>
                <c:pt idx="1">
                  <c:v>9.2325425287565807E-2</c:v>
                </c:pt>
                <c:pt idx="2">
                  <c:v>4.2000853757514577E-2</c:v>
                </c:pt>
                <c:pt idx="3">
                  <c:v>1.0268612577394339E-2</c:v>
                </c:pt>
                <c:pt idx="4">
                  <c:v>2.3317572576211459E-2</c:v>
                </c:pt>
              </c:numCache>
            </c:numRef>
          </c:val>
        </c:ser>
        <c:ser>
          <c:idx val="5"/>
          <c:order val="5"/>
          <c:tx>
            <c:strRef>
              <c:f>Tabellen!$N$4</c:f>
              <c:strCache>
                <c:ptCount val="1"/>
                <c:pt idx="0">
                  <c:v>Valeurs disponibles</c:v>
                </c:pt>
              </c:strCache>
            </c:strRef>
          </c:tx>
          <c:spPr>
            <a:solidFill>
              <a:srgbClr val="8B9A00"/>
            </a:solidFill>
          </c:spPr>
          <c:invertIfNegative val="0"/>
          <c:cat>
            <c:strRef>
              <c:f>Tabellen!$A$17:$A$21</c:f>
              <c:strCache>
                <c:ptCount val="5"/>
                <c:pt idx="0">
                  <c:v>DB</c:v>
                </c:pt>
                <c:pt idx="1">
                  <c:v>DC+tarif</c:v>
                </c:pt>
                <c:pt idx="2">
                  <c:v>Cash Balance</c:v>
                </c:pt>
                <c:pt idx="3">
                  <c:v>Mixte</c:v>
                </c:pt>
                <c:pt idx="4">
                  <c:v>DC</c:v>
                </c:pt>
              </c:strCache>
            </c:strRef>
          </c:cat>
          <c:val>
            <c:numRef>
              <c:f>Tabellen!$N$17:$N$21</c:f>
              <c:numCache>
                <c:formatCode>0.00%</c:formatCode>
                <c:ptCount val="5"/>
                <c:pt idx="0">
                  <c:v>5.2968125064264203E-2</c:v>
                </c:pt>
                <c:pt idx="1">
                  <c:v>0.14242682817079508</c:v>
                </c:pt>
                <c:pt idx="2">
                  <c:v>0.1144222512562378</c:v>
                </c:pt>
                <c:pt idx="3">
                  <c:v>3.7909879493875337E-2</c:v>
                </c:pt>
                <c:pt idx="4">
                  <c:v>2.9073627478794564E-2</c:v>
                </c:pt>
              </c:numCache>
            </c:numRef>
          </c:val>
        </c:ser>
        <c:ser>
          <c:idx val="6"/>
          <c:order val="6"/>
          <c:tx>
            <c:strRef>
              <c:f>Tabellen!$O$4</c:f>
              <c:strCache>
                <c:ptCount val="1"/>
                <c:pt idx="0">
                  <c:v>Autres</c:v>
                </c:pt>
              </c:strCache>
            </c:strRef>
          </c:tx>
          <c:spPr>
            <a:solidFill>
              <a:srgbClr val="A6A6A6"/>
            </a:solidFill>
          </c:spPr>
          <c:invertIfNegative val="1"/>
          <c:cat>
            <c:strRef>
              <c:f>Tabellen!$A$17:$A$21</c:f>
              <c:strCache>
                <c:ptCount val="5"/>
                <c:pt idx="0">
                  <c:v>DB</c:v>
                </c:pt>
                <c:pt idx="1">
                  <c:v>DC+tarif</c:v>
                </c:pt>
                <c:pt idx="2">
                  <c:v>Cash Balance</c:v>
                </c:pt>
                <c:pt idx="3">
                  <c:v>Mixte</c:v>
                </c:pt>
                <c:pt idx="4">
                  <c:v>DC</c:v>
                </c:pt>
              </c:strCache>
            </c:strRef>
          </c:cat>
          <c:val>
            <c:numRef>
              <c:f>Tabellen!$O$17:$O$21</c:f>
              <c:numCache>
                <c:formatCode>0.00%</c:formatCode>
                <c:ptCount val="5"/>
                <c:pt idx="0">
                  <c:v>4.3711197603832755E-2</c:v>
                </c:pt>
                <c:pt idx="1">
                  <c:v>2.856323256080501E-3</c:v>
                </c:pt>
                <c:pt idx="2">
                  <c:v>9.0749781492622264E-2</c:v>
                </c:pt>
                <c:pt idx="3">
                  <c:v>8.3725060033375445E-2</c:v>
                </c:pt>
                <c:pt idx="4">
                  <c:v>9.5572251182049442E-2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2"/>
        <c:shape val="box"/>
        <c:axId val="171712376"/>
        <c:axId val="171712768"/>
        <c:axId val="0"/>
        <c:extLst>
          <c:ext xmlns:c15="http://schemas.microsoft.com/office/drawing/2012/chart" uri="{02D57815-91ED-43cb-92C2-25804820EDAC}">
            <c15:filteredBarSeries>
              <c15:ser>
                <c:idx val="2"/>
                <c:order val="2"/>
                <c:tx>
                  <c:strRef>
                    <c:extLst>
                      <c:ext uri="{02D57815-91ED-43cb-92C2-25804820EDAC}">
                        <c15:formulaRef>
                          <c15:sqref>Tabellen!$K$4</c15:sqref>
                        </c15:formulaRef>
                      </c:ext>
                    </c:extLst>
                    <c:strCache>
                      <c:ptCount val="1"/>
                      <c:pt idx="0">
                        <c:v>OPC</c:v>
                      </c:pt>
                    </c:strCache>
                  </c:strRef>
                </c:tx>
                <c:spPr>
                  <a:solidFill>
                    <a:srgbClr val="BBCC00"/>
                  </a:solidFill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Tabellen!$A$17:$A$21</c15:sqref>
                        </c15:formulaRef>
                      </c:ext>
                    </c:extLst>
                    <c:strCache>
                      <c:ptCount val="5"/>
                      <c:pt idx="0">
                        <c:v>DB</c:v>
                      </c:pt>
                      <c:pt idx="1">
                        <c:v>DC+tarif</c:v>
                      </c:pt>
                      <c:pt idx="2">
                        <c:v>Cash Balance</c:v>
                      </c:pt>
                      <c:pt idx="3">
                        <c:v>Mixte</c:v>
                      </c:pt>
                      <c:pt idx="4">
                        <c:v>DC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Tabellen!$K$17:$K$21</c15:sqref>
                        </c15:formulaRef>
                      </c:ext>
                    </c:extLst>
                    <c:numCache>
                      <c:formatCode>General</c:formatCode>
                      <c:ptCount val="5"/>
                    </c:numCache>
                  </c:numRef>
                </c:val>
              </c15:ser>
            </c15:filteredBarSeries>
          </c:ext>
        </c:extLst>
      </c:bar3DChart>
      <c:catAx>
        <c:axId val="17171237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71712768"/>
        <c:crosses val="autoZero"/>
        <c:auto val="1"/>
        <c:lblAlgn val="ctr"/>
        <c:lblOffset val="100"/>
        <c:noMultiLvlLbl val="0"/>
      </c:catAx>
      <c:valAx>
        <c:axId val="171712768"/>
        <c:scaling>
          <c:orientation val="minMax"/>
        </c:scaling>
        <c:delete val="1"/>
        <c:axPos val="l"/>
        <c:numFmt formatCode="0.00%" sourceLinked="1"/>
        <c:majorTickMark val="out"/>
        <c:minorTickMark val="none"/>
        <c:tickLblPos val="none"/>
        <c:crossAx val="171712376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nl-BE" sz="1200" b="1" i="0" u="none" strike="noStrike" baseline="0">
                <a:effectLst/>
              </a:rPr>
              <a:t>Rapport entre nombre d'IRP - total bilantaire - nombre d'affiliés</a:t>
            </a:r>
            <a:endParaRPr lang="nl-BE" sz="1200" b="1"/>
          </a:p>
        </c:rich>
      </c:tx>
      <c:layout/>
      <c:overlay val="0"/>
    </c:title>
    <c:autoTitleDeleted val="0"/>
    <c:view3D>
      <c:rotX val="0"/>
      <c:rotY val="30"/>
      <c:rAngAx val="0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1"/>
          <c:order val="0"/>
          <c:tx>
            <c:strRef>
              <c:f>Grafieken!$Y$363</c:f>
              <c:strCache>
                <c:ptCount val="1"/>
                <c:pt idx="0">
                  <c:v>% du nombre d'IRP</c:v>
                </c:pt>
              </c:strCache>
            </c:strRef>
          </c:tx>
          <c:spPr>
            <a:solidFill>
              <a:srgbClr val="668899"/>
            </a:solidFill>
          </c:spPr>
          <c:invertIfNegative val="0"/>
          <c:cat>
            <c:strRef>
              <c:f>Grafieken!$V$367:$V$368</c:f>
              <c:strCache>
                <c:ptCount val="2"/>
                <c:pt idx="0">
                  <c:v>Belgique</c:v>
                </c:pt>
                <c:pt idx="1">
                  <c:v>Transfrontalier</c:v>
                </c:pt>
              </c:strCache>
            </c:strRef>
          </c:cat>
          <c:val>
            <c:numRef>
              <c:f>Grafieken!$Y$365:$Y$366</c:f>
              <c:numCache>
                <c:formatCode>0.00%</c:formatCode>
                <c:ptCount val="2"/>
                <c:pt idx="0">
                  <c:v>0.92929292929292928</c:v>
                </c:pt>
                <c:pt idx="1">
                  <c:v>7.0707070707070704E-2</c:v>
                </c:pt>
              </c:numCache>
            </c:numRef>
          </c:val>
        </c:ser>
        <c:ser>
          <c:idx val="0"/>
          <c:order val="1"/>
          <c:tx>
            <c:strRef>
              <c:f>Grafieken!$AA$363</c:f>
              <c:strCache>
                <c:ptCount val="1"/>
                <c:pt idx="0">
                  <c:v>% du total bilantaire</c:v>
                </c:pt>
              </c:strCache>
            </c:strRef>
          </c:tx>
          <c:spPr>
            <a:solidFill>
              <a:srgbClr val="BBCC00"/>
            </a:solidFill>
          </c:spPr>
          <c:invertIfNegative val="0"/>
          <c:cat>
            <c:strRef>
              <c:f>Grafieken!$V$367:$V$368</c:f>
              <c:strCache>
                <c:ptCount val="2"/>
                <c:pt idx="0">
                  <c:v>Belgique</c:v>
                </c:pt>
                <c:pt idx="1">
                  <c:v>Transfrontalier</c:v>
                </c:pt>
              </c:strCache>
            </c:strRef>
          </c:cat>
          <c:val>
            <c:numRef>
              <c:f>Grafieken!$AA$365:$AA$366</c:f>
              <c:numCache>
                <c:formatCode>0.00%</c:formatCode>
                <c:ptCount val="2"/>
                <c:pt idx="0">
                  <c:v>0.89561296974671212</c:v>
                </c:pt>
                <c:pt idx="1">
                  <c:v>0.10438703025328784</c:v>
                </c:pt>
              </c:numCache>
            </c:numRef>
          </c:val>
        </c:ser>
        <c:ser>
          <c:idx val="2"/>
          <c:order val="2"/>
          <c:tx>
            <c:strRef>
              <c:f>Grafieken!$AC$363</c:f>
              <c:strCache>
                <c:ptCount val="1"/>
                <c:pt idx="0">
                  <c:v>% du nombre d'affiliés</c:v>
                </c:pt>
              </c:strCache>
            </c:strRef>
          </c:tx>
          <c:spPr>
            <a:solidFill>
              <a:srgbClr val="002244"/>
            </a:solidFill>
          </c:spPr>
          <c:invertIfNegative val="0"/>
          <c:cat>
            <c:strRef>
              <c:f>Grafieken!$V$367:$V$368</c:f>
              <c:strCache>
                <c:ptCount val="2"/>
                <c:pt idx="0">
                  <c:v>Belgique</c:v>
                </c:pt>
                <c:pt idx="1">
                  <c:v>Transfrontalier</c:v>
                </c:pt>
              </c:strCache>
            </c:strRef>
          </c:cat>
          <c:val>
            <c:numRef>
              <c:f>Grafieken!$AC$365:$AC$366</c:f>
              <c:numCache>
                <c:formatCode>0.00%</c:formatCode>
                <c:ptCount val="2"/>
                <c:pt idx="0">
                  <c:v>0.97693155062615689</c:v>
                </c:pt>
                <c:pt idx="1">
                  <c:v>2.3068449373843159E-2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71713552"/>
        <c:axId val="171713944"/>
        <c:axId val="0"/>
      </c:bar3DChart>
      <c:catAx>
        <c:axId val="17171355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71713944"/>
        <c:crosses val="autoZero"/>
        <c:auto val="1"/>
        <c:lblAlgn val="ctr"/>
        <c:lblOffset val="100"/>
        <c:noMultiLvlLbl val="0"/>
      </c:catAx>
      <c:valAx>
        <c:axId val="171713944"/>
        <c:scaling>
          <c:orientation val="minMax"/>
        </c:scaling>
        <c:delete val="0"/>
        <c:axPos val="l"/>
        <c:majorGridlines/>
        <c:numFmt formatCode="0.00%" sourceLinked="1"/>
        <c:majorTickMark val="out"/>
        <c:minorTickMark val="none"/>
        <c:tickLblPos val="nextTo"/>
        <c:crossAx val="171713552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5"/>
    </mc:Choice>
    <mc:Fallback>
      <c:style val="15"/>
    </mc:Fallback>
  </mc:AlternateContent>
  <c:chart>
    <c:title>
      <c:tx>
        <c:rich>
          <a:bodyPr/>
          <a:lstStyle/>
          <a:p>
            <a:pPr>
              <a:defRPr/>
            </a:pPr>
            <a:r>
              <a:rPr lang="nl-BE" sz="1400" b="1" i="0" baseline="0">
                <a:effectLst/>
              </a:rPr>
              <a:t>Taux de couverture</a:t>
            </a:r>
            <a:endParaRPr lang="nl-BE" sz="1400">
              <a:effectLst/>
            </a:endParaRPr>
          </a:p>
        </c:rich>
      </c:tx>
      <c:layout/>
      <c:overlay val="0"/>
    </c:title>
    <c:autoTitleDeleted val="0"/>
    <c:view3D>
      <c:rotX val="0"/>
      <c:rotY val="30"/>
      <c:rAngAx val="0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.12974381723411335"/>
          <c:y val="0.10631060477060512"/>
          <c:w val="0.84061679790026156"/>
          <c:h val="0.57679058765056201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Tabellen!$E$2</c:f>
              <c:strCache>
                <c:ptCount val="1"/>
                <c:pt idx="0">
                  <c:v>Taux de couverture PCT + marge</c:v>
                </c:pt>
              </c:strCache>
            </c:strRef>
          </c:tx>
          <c:spPr>
            <a:solidFill>
              <a:srgbClr val="002244"/>
            </a:solidFill>
          </c:spPr>
          <c:invertIfNegative val="0"/>
          <c:cat>
            <c:strRef>
              <c:f>Tabellen!$A$20:$A$21</c:f>
              <c:strCache>
                <c:ptCount val="2"/>
                <c:pt idx="0">
                  <c:v>Belgique</c:v>
                </c:pt>
                <c:pt idx="1">
                  <c:v>Transfrontalier</c:v>
                </c:pt>
              </c:strCache>
            </c:strRef>
          </c:cat>
          <c:val>
            <c:numRef>
              <c:f>Tabellen!$E$20:$E$21</c:f>
              <c:numCache>
                <c:formatCode>0.00%</c:formatCode>
                <c:ptCount val="2"/>
                <c:pt idx="0">
                  <c:v>1.5860885581844753</c:v>
                </c:pt>
                <c:pt idx="1">
                  <c:v>1.3090383539728172</c:v>
                </c:pt>
              </c:numCache>
            </c:numRef>
          </c:val>
        </c:ser>
        <c:ser>
          <c:idx val="1"/>
          <c:order val="1"/>
          <c:tx>
            <c:strRef>
              <c:f>Tabellen!$F$2</c:f>
              <c:strCache>
                <c:ptCount val="1"/>
                <c:pt idx="0">
                  <c:v>Taux de couverture PLT + marge</c:v>
                </c:pt>
              </c:strCache>
            </c:strRef>
          </c:tx>
          <c:spPr>
            <a:solidFill>
              <a:srgbClr val="BBCC00"/>
            </a:solidFill>
          </c:spPr>
          <c:invertIfNegative val="0"/>
          <c:cat>
            <c:strRef>
              <c:f>Tabellen!$A$20:$A$21</c:f>
              <c:strCache>
                <c:ptCount val="2"/>
                <c:pt idx="0">
                  <c:v>Belgique</c:v>
                </c:pt>
                <c:pt idx="1">
                  <c:v>Transfrontalier</c:v>
                </c:pt>
              </c:strCache>
            </c:strRef>
          </c:cat>
          <c:val>
            <c:numRef>
              <c:f>Tabellen!$F$20:$F$21</c:f>
              <c:numCache>
                <c:formatCode>0.00%</c:formatCode>
                <c:ptCount val="2"/>
                <c:pt idx="0">
                  <c:v>1.3028905069888113</c:v>
                </c:pt>
                <c:pt idx="1">
                  <c:v>1.1772618897951888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71714728"/>
        <c:axId val="171715120"/>
        <c:axId val="0"/>
      </c:bar3DChart>
      <c:catAx>
        <c:axId val="17171472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 rot="2280000" vert="horz"/>
          <a:lstStyle/>
          <a:p>
            <a:pPr>
              <a:defRPr/>
            </a:pPr>
            <a:endParaRPr lang="nl-BE"/>
          </a:p>
        </c:txPr>
        <c:crossAx val="171715120"/>
        <c:crosses val="autoZero"/>
        <c:auto val="1"/>
        <c:lblAlgn val="ctr"/>
        <c:lblOffset val="100"/>
        <c:noMultiLvlLbl val="0"/>
      </c:catAx>
      <c:valAx>
        <c:axId val="171715120"/>
        <c:scaling>
          <c:orientation val="minMax"/>
        </c:scaling>
        <c:delete val="0"/>
        <c:axPos val="l"/>
        <c:majorGridlines/>
        <c:numFmt formatCode="0.00%" sourceLinked="1"/>
        <c:majorTickMark val="out"/>
        <c:minorTickMark val="none"/>
        <c:tickLblPos val="nextTo"/>
        <c:crossAx val="171714728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nl-BE" sz="1400" b="1" i="0" baseline="0">
                <a:effectLst/>
              </a:rPr>
              <a:t>Composition du </a:t>
            </a:r>
            <a:r>
              <a:rPr lang="nl-BE" sz="1400" b="1" i="0" baseline="0" smtClean="0">
                <a:effectLst/>
              </a:rPr>
              <a:t>portefeuille </a:t>
            </a:r>
            <a:r>
              <a:rPr lang="nl-BE" sz="1400" b="1" i="0" baseline="0" smtClean="0">
                <a:solidFill>
                  <a:schemeClr val="tx1"/>
                </a:solidFill>
                <a:effectLst/>
              </a:rPr>
              <a:t>avec OPC ventilés</a:t>
            </a:r>
            <a:endParaRPr lang="nl-BE" sz="1400">
              <a:solidFill>
                <a:schemeClr val="tx1"/>
              </a:solidFill>
              <a:effectLst/>
            </a:endParaRPr>
          </a:p>
        </c:rich>
      </c:tx>
      <c:layout/>
      <c:overlay val="0"/>
    </c:title>
    <c:autoTitleDeleted val="0"/>
    <c:view3D>
      <c:rotX val="15"/>
      <c:rotY val="10"/>
      <c:rAngAx val="0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2.4322830292979547E-2"/>
          <c:y val="9.6836461126005358E-2"/>
          <c:w val="0.95135433941404091"/>
          <c:h val="0.75969770534715331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Tabellen!$I$4</c:f>
              <c:strCache>
                <c:ptCount val="1"/>
                <c:pt idx="0">
                  <c:v>Obligations</c:v>
                </c:pt>
              </c:strCache>
            </c:strRef>
          </c:tx>
          <c:spPr>
            <a:solidFill>
              <a:srgbClr val="002244"/>
            </a:solidFill>
          </c:spPr>
          <c:invertIfNegative val="0"/>
          <c:cat>
            <c:strRef>
              <c:f>Tabellen!$A$23:$A$24</c:f>
              <c:strCache>
                <c:ptCount val="2"/>
                <c:pt idx="0">
                  <c:v>Belgique</c:v>
                </c:pt>
                <c:pt idx="1">
                  <c:v>Transfrontalier</c:v>
                </c:pt>
              </c:strCache>
            </c:strRef>
          </c:cat>
          <c:val>
            <c:numRef>
              <c:f>Tabellen!$I$23:$I$24</c:f>
              <c:numCache>
                <c:formatCode>0.00%</c:formatCode>
                <c:ptCount val="2"/>
                <c:pt idx="0">
                  <c:v>0.4517711808429154</c:v>
                </c:pt>
                <c:pt idx="1">
                  <c:v>0.37362496621114843</c:v>
                </c:pt>
              </c:numCache>
            </c:numRef>
          </c:val>
        </c:ser>
        <c:ser>
          <c:idx val="1"/>
          <c:order val="1"/>
          <c:tx>
            <c:strRef>
              <c:f>Tabellen!$J$4</c:f>
              <c:strCache>
                <c:ptCount val="1"/>
                <c:pt idx="0">
                  <c:v>Actions</c:v>
                </c:pt>
              </c:strCache>
            </c:strRef>
          </c:tx>
          <c:spPr>
            <a:solidFill>
              <a:srgbClr val="668899"/>
            </a:solidFill>
          </c:spPr>
          <c:invertIfNegative val="0"/>
          <c:cat>
            <c:strRef>
              <c:f>Tabellen!$A$23:$A$24</c:f>
              <c:strCache>
                <c:ptCount val="2"/>
                <c:pt idx="0">
                  <c:v>Belgique</c:v>
                </c:pt>
                <c:pt idx="1">
                  <c:v>Transfrontalier</c:v>
                </c:pt>
              </c:strCache>
            </c:strRef>
          </c:cat>
          <c:val>
            <c:numRef>
              <c:f>Tabellen!$J$23:$J$24</c:f>
              <c:numCache>
                <c:formatCode>0.00%</c:formatCode>
                <c:ptCount val="2"/>
                <c:pt idx="0">
                  <c:v>0.39532621580806859</c:v>
                </c:pt>
                <c:pt idx="1">
                  <c:v>0.59542999479742742</c:v>
                </c:pt>
              </c:numCache>
            </c:numRef>
          </c:val>
        </c:ser>
        <c:ser>
          <c:idx val="3"/>
          <c:order val="3"/>
          <c:tx>
            <c:strRef>
              <c:f>Tabellen!$L$4</c:f>
              <c:strCache>
                <c:ptCount val="1"/>
                <c:pt idx="0">
                  <c:v>Prêts</c:v>
                </c:pt>
              </c:strCache>
            </c:strRef>
          </c:tx>
          <c:spPr>
            <a:solidFill>
              <a:srgbClr val="9EB3BE"/>
            </a:solidFill>
          </c:spPr>
          <c:invertIfNegative val="0"/>
          <c:cat>
            <c:strRef>
              <c:f>Tabellen!$A$23:$A$24</c:f>
              <c:strCache>
                <c:ptCount val="2"/>
                <c:pt idx="0">
                  <c:v>Belgique</c:v>
                </c:pt>
                <c:pt idx="1">
                  <c:v>Transfrontalier</c:v>
                </c:pt>
              </c:strCache>
            </c:strRef>
          </c:cat>
          <c:val>
            <c:numRef>
              <c:f>Tabellen!$L$23:$L$24</c:f>
              <c:numCache>
                <c:formatCode>0.00%</c:formatCode>
                <c:ptCount val="2"/>
                <c:pt idx="0">
                  <c:v>1.1787966926124587E-2</c:v>
                </c:pt>
                <c:pt idx="1">
                  <c:v>0</c:v>
                </c:pt>
              </c:numCache>
            </c:numRef>
          </c:val>
        </c:ser>
        <c:ser>
          <c:idx val="4"/>
          <c:order val="4"/>
          <c:tx>
            <c:strRef>
              <c:f>Tabellen!$M$4</c:f>
              <c:strCache>
                <c:ptCount val="1"/>
                <c:pt idx="0">
                  <c:v>Immobilier</c:v>
                </c:pt>
              </c:strCache>
            </c:strRef>
          </c:tx>
          <c:invertIfNegative val="0"/>
          <c:cat>
            <c:strRef>
              <c:f>Tabellen!$A$23:$A$24</c:f>
              <c:strCache>
                <c:ptCount val="2"/>
                <c:pt idx="0">
                  <c:v>Belgique</c:v>
                </c:pt>
                <c:pt idx="1">
                  <c:v>Transfrontalier</c:v>
                </c:pt>
              </c:strCache>
            </c:strRef>
          </c:cat>
          <c:val>
            <c:numRef>
              <c:f>Tabellen!$M$23:$M$24</c:f>
              <c:numCache>
                <c:formatCode>0.00%</c:formatCode>
                <c:ptCount val="2"/>
                <c:pt idx="0">
                  <c:v>1.6753626415824958E-2</c:v>
                </c:pt>
                <c:pt idx="1">
                  <c:v>7.0649311497988036E-3</c:v>
                </c:pt>
              </c:numCache>
            </c:numRef>
          </c:val>
        </c:ser>
        <c:ser>
          <c:idx val="5"/>
          <c:order val="5"/>
          <c:tx>
            <c:strRef>
              <c:f>Tabellen!$N$4</c:f>
              <c:strCache>
                <c:ptCount val="1"/>
                <c:pt idx="0">
                  <c:v>Valeurs disponibles</c:v>
                </c:pt>
              </c:strCache>
            </c:strRef>
          </c:tx>
          <c:spPr>
            <a:solidFill>
              <a:srgbClr val="8B9A00"/>
            </a:solidFill>
          </c:spPr>
          <c:invertIfNegative val="0"/>
          <c:cat>
            <c:strRef>
              <c:f>Tabellen!$A$23:$A$24</c:f>
              <c:strCache>
                <c:ptCount val="2"/>
                <c:pt idx="0">
                  <c:v>Belgique</c:v>
                </c:pt>
                <c:pt idx="1">
                  <c:v>Transfrontalier</c:v>
                </c:pt>
              </c:strCache>
            </c:strRef>
          </c:cat>
          <c:val>
            <c:numRef>
              <c:f>Tabellen!$N$23:$N$24</c:f>
              <c:numCache>
                <c:formatCode>0.00%</c:formatCode>
                <c:ptCount val="2"/>
                <c:pt idx="0">
                  <c:v>4.9117338052473224E-2</c:v>
                </c:pt>
                <c:pt idx="1">
                  <c:v>1.6170613837873694E-2</c:v>
                </c:pt>
              </c:numCache>
            </c:numRef>
          </c:val>
        </c:ser>
        <c:ser>
          <c:idx val="6"/>
          <c:order val="6"/>
          <c:tx>
            <c:strRef>
              <c:f>Tabellen!$O$4</c:f>
              <c:strCache>
                <c:ptCount val="1"/>
                <c:pt idx="0">
                  <c:v>Autres</c:v>
                </c:pt>
              </c:strCache>
            </c:strRef>
          </c:tx>
          <c:spPr>
            <a:solidFill>
              <a:srgbClr val="A6A6A6"/>
            </a:solidFill>
          </c:spPr>
          <c:invertIfNegative val="0"/>
          <c:cat>
            <c:strRef>
              <c:f>Tabellen!$A$23:$A$24</c:f>
              <c:strCache>
                <c:ptCount val="2"/>
                <c:pt idx="0">
                  <c:v>Belgique</c:v>
                </c:pt>
                <c:pt idx="1">
                  <c:v>Transfrontalier</c:v>
                </c:pt>
              </c:strCache>
            </c:strRef>
          </c:cat>
          <c:val>
            <c:numRef>
              <c:f>Tabellen!$O$23:$O$24</c:f>
              <c:numCache>
                <c:formatCode>0.00%</c:formatCode>
                <c:ptCount val="2"/>
                <c:pt idx="0">
                  <c:v>7.5243671954593208E-2</c:v>
                </c:pt>
                <c:pt idx="1">
                  <c:v>7.7094940037516664E-3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2"/>
        <c:shape val="box"/>
        <c:axId val="171715904"/>
        <c:axId val="171617112"/>
        <c:axId val="0"/>
        <c:extLst>
          <c:ext xmlns:c15="http://schemas.microsoft.com/office/drawing/2012/chart" uri="{02D57815-91ED-43cb-92C2-25804820EDAC}">
            <c15:filteredBarSeries>
              <c15:ser>
                <c:idx val="2"/>
                <c:order val="2"/>
                <c:tx>
                  <c:strRef>
                    <c:extLst>
                      <c:ext uri="{02D57815-91ED-43cb-92C2-25804820EDAC}">
                        <c15:formulaRef>
                          <c15:sqref>Tabellen!$K$4</c15:sqref>
                        </c15:formulaRef>
                      </c:ext>
                    </c:extLst>
                    <c:strCache>
                      <c:ptCount val="1"/>
                      <c:pt idx="0">
                        <c:v>OPC</c:v>
                      </c:pt>
                    </c:strCache>
                  </c:strRef>
                </c:tx>
                <c:spPr>
                  <a:solidFill>
                    <a:srgbClr val="BBCC00"/>
                  </a:solidFill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Tabellen!$A$23:$A$24</c15:sqref>
                        </c15:formulaRef>
                      </c:ext>
                    </c:extLst>
                    <c:strCache>
                      <c:ptCount val="2"/>
                      <c:pt idx="0">
                        <c:v>Belgique</c:v>
                      </c:pt>
                      <c:pt idx="1">
                        <c:v>Transfrontalier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Tabellen!$K$23:$K$24</c15:sqref>
                        </c15:formulaRef>
                      </c:ext>
                    </c:extLst>
                    <c:numCache>
                      <c:formatCode>General</c:formatCode>
                      <c:ptCount val="2"/>
                    </c:numCache>
                  </c:numRef>
                </c:val>
              </c15:ser>
            </c15:filteredBarSeries>
          </c:ext>
        </c:extLst>
      </c:bar3DChart>
      <c:catAx>
        <c:axId val="17171590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71617112"/>
        <c:crosses val="autoZero"/>
        <c:auto val="1"/>
        <c:lblAlgn val="ctr"/>
        <c:lblOffset val="100"/>
        <c:noMultiLvlLbl val="0"/>
      </c:catAx>
      <c:valAx>
        <c:axId val="171617112"/>
        <c:scaling>
          <c:orientation val="minMax"/>
        </c:scaling>
        <c:delete val="1"/>
        <c:axPos val="l"/>
        <c:numFmt formatCode="0.00%" sourceLinked="1"/>
        <c:majorTickMark val="out"/>
        <c:minorTickMark val="none"/>
        <c:tickLblPos val="none"/>
        <c:crossAx val="171715904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rAngAx val="1"/>
    </c:view3D>
    <c:floor>
      <c:thickness val="0"/>
    </c:floor>
    <c:sideWall>
      <c:thickness val="0"/>
      <c:spPr>
        <a:noFill/>
      </c:spPr>
    </c:sideWall>
    <c:backWall>
      <c:thickness val="0"/>
      <c:spPr>
        <a:noFill/>
        <a:ln w="25400">
          <a:noFill/>
        </a:ln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Grafieken!$W$28</c:f>
              <c:strCache>
                <c:ptCount val="1"/>
                <c:pt idx="0">
                  <c:v>Aantal deelnemers</c:v>
                </c:pt>
              </c:strCache>
            </c:strRef>
          </c:tx>
          <c:spPr>
            <a:solidFill>
              <a:srgbClr val="BBCC00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vert="horz"/>
              <a:lstStyle/>
              <a:p>
                <a:pPr>
                  <a:defRPr/>
                </a:pPr>
                <a:endParaRPr lang="nl-B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Grafieken!$V$31:$V$40</c:f>
              <c:numCache>
                <c:formatCode>General</c:formatCode>
                <c:ptCount val="10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  <c:pt idx="5">
                  <c:v>2011</c:v>
                </c:pt>
                <c:pt idx="6">
                  <c:v>2012</c:v>
                </c:pt>
                <c:pt idx="7">
                  <c:v>2013</c:v>
                </c:pt>
                <c:pt idx="8">
                  <c:v>2014</c:v>
                </c:pt>
                <c:pt idx="9">
                  <c:v>2015</c:v>
                </c:pt>
              </c:numCache>
            </c:numRef>
          </c:cat>
          <c:val>
            <c:numRef>
              <c:f>Grafieken!$W$31:$W$40</c:f>
              <c:numCache>
                <c:formatCode>#,##0</c:formatCode>
                <c:ptCount val="10"/>
                <c:pt idx="0">
                  <c:v>403080.1</c:v>
                </c:pt>
                <c:pt idx="1">
                  <c:v>620300</c:v>
                </c:pt>
                <c:pt idx="2">
                  <c:v>860548</c:v>
                </c:pt>
                <c:pt idx="3">
                  <c:v>851191</c:v>
                </c:pt>
                <c:pt idx="4">
                  <c:v>857982</c:v>
                </c:pt>
                <c:pt idx="5">
                  <c:v>887398.2</c:v>
                </c:pt>
                <c:pt idx="6">
                  <c:v>1394936</c:v>
                </c:pt>
                <c:pt idx="7">
                  <c:v>1477713</c:v>
                </c:pt>
                <c:pt idx="8">
                  <c:v>1477347</c:v>
                </c:pt>
                <c:pt idx="9">
                  <c:v>1513279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1"/>
        <c:shape val="box"/>
        <c:axId val="170494168"/>
        <c:axId val="7844800"/>
        <c:axId val="0"/>
      </c:bar3DChart>
      <c:catAx>
        <c:axId val="17049416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7844800"/>
        <c:crosses val="autoZero"/>
        <c:auto val="1"/>
        <c:lblAlgn val="ctr"/>
        <c:lblOffset val="100"/>
        <c:noMultiLvlLbl val="0"/>
      </c:catAx>
      <c:valAx>
        <c:axId val="7844800"/>
        <c:scaling>
          <c:orientation val="minMax"/>
          <c:min val="0"/>
        </c:scaling>
        <c:delete val="0"/>
        <c:axPos val="l"/>
        <c:numFmt formatCode="#,##0" sourceLinked="1"/>
        <c:majorTickMark val="out"/>
        <c:minorTickMark val="none"/>
        <c:tickLblPos val="nextTo"/>
        <c:crossAx val="170494168"/>
        <c:crosses val="autoZero"/>
        <c:crossBetween val="between"/>
      </c:valAx>
      <c:spPr>
        <a:ln w="25400">
          <a:noFill/>
        </a:ln>
      </c:spPr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40"/>
      <c:rotY val="80"/>
      <c:rAngAx val="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explosion val="25"/>
          <c:dPt>
            <c:idx val="0"/>
            <c:bubble3D val="0"/>
            <c:spPr>
              <a:solidFill>
                <a:srgbClr val="002244"/>
              </a:solidFill>
            </c:spPr>
          </c:dPt>
          <c:dPt>
            <c:idx val="1"/>
            <c:bubble3D val="0"/>
            <c:spPr>
              <a:solidFill>
                <a:srgbClr val="668899"/>
              </a:solidFill>
            </c:spPr>
          </c:dPt>
          <c:dPt>
            <c:idx val="2"/>
            <c:bubble3D val="0"/>
            <c:spPr>
              <a:solidFill>
                <a:srgbClr val="BBCC00"/>
              </a:solidFill>
            </c:spPr>
          </c:dPt>
          <c:dPt>
            <c:idx val="3"/>
            <c:bubble3D val="0"/>
            <c:spPr>
              <a:solidFill>
                <a:srgbClr val="BBCCCC"/>
              </a:solidFill>
            </c:spPr>
          </c:dPt>
          <c:dPt>
            <c:idx val="4"/>
            <c:bubble3D val="0"/>
            <c:spPr>
              <a:solidFill>
                <a:srgbClr val="91C8FF"/>
              </a:solidFill>
            </c:spPr>
          </c:dPt>
          <c:dPt>
            <c:idx val="5"/>
            <c:bubble3D val="0"/>
            <c:spPr>
              <a:solidFill>
                <a:srgbClr val="8B9A00"/>
              </a:solidFill>
            </c:spPr>
          </c:dPt>
          <c:dPt>
            <c:idx val="6"/>
            <c:bubble3D val="0"/>
            <c:spPr>
              <a:solidFill>
                <a:schemeClr val="bg1">
                  <a:lumMod val="65000"/>
                </a:schemeClr>
              </a:solidFill>
            </c:spPr>
          </c:dPt>
          <c:dLbls>
            <c:dLbl>
              <c:idx val="3"/>
              <c:layout>
                <c:manualLayout>
                  <c:x val="-4.8762766760331337E-3"/>
                  <c:y val="-1.1448866794081252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-6.9005339849761002E-3"/>
                  <c:y val="1.0928961748633921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numFmt formatCode="0%" sourceLinked="0"/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Tabellen!$I$2:$O$2</c:f>
              <c:strCache>
                <c:ptCount val="7"/>
                <c:pt idx="0">
                  <c:v>Obligations</c:v>
                </c:pt>
                <c:pt idx="1">
                  <c:v>Actions</c:v>
                </c:pt>
                <c:pt idx="2">
                  <c:v>OPC</c:v>
                </c:pt>
                <c:pt idx="3">
                  <c:v>Prêts</c:v>
                </c:pt>
                <c:pt idx="4">
                  <c:v>Immobilier</c:v>
                </c:pt>
                <c:pt idx="5">
                  <c:v>Valeurs disponibles</c:v>
                </c:pt>
                <c:pt idx="6">
                  <c:v>Autres</c:v>
                </c:pt>
              </c:strCache>
            </c:strRef>
          </c:cat>
          <c:val>
            <c:numRef>
              <c:f>Tabellen!$I$4:$O$4</c:f>
              <c:numCache>
                <c:formatCode>0.00%</c:formatCode>
                <c:ptCount val="7"/>
                <c:pt idx="0">
                  <c:v>0.11254323905915906</c:v>
                </c:pt>
                <c:pt idx="1">
                  <c:v>9.3523898452594206E-2</c:v>
                </c:pt>
                <c:pt idx="2">
                  <c:v>0.71129578002260452</c:v>
                </c:pt>
                <c:pt idx="3">
                  <c:v>1.0553883041838737E-2</c:v>
                </c:pt>
                <c:pt idx="4">
                  <c:v>6.3861396135690722E-3</c:v>
                </c:pt>
                <c:pt idx="5">
                  <c:v>3.0204045224972224E-2</c:v>
                </c:pt>
                <c:pt idx="6">
                  <c:v>3.5493014585261835E-2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0"/>
        </c:dLbls>
      </c:pie3DChart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rAngAx val="0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1.8024205040019763E-2"/>
          <c:y val="3.9975526223581997E-2"/>
          <c:w val="0.96395158991995711"/>
          <c:h val="0.83099607522241115"/>
        </c:manualLayout>
      </c:layout>
      <c:pie3DChart>
        <c:varyColors val="1"/>
        <c:dLbls>
          <c:showLegendKey val="0"/>
          <c:showVal val="1"/>
          <c:showCatName val="0"/>
          <c:showSerName val="0"/>
          <c:showPercent val="0"/>
          <c:showBubbleSize val="0"/>
          <c:showLeaderLines val="0"/>
        </c:dLbls>
      </c:pie3DChart>
    </c:plotArea>
    <c:legend>
      <c:legendPos val="b"/>
      <c:layout/>
      <c:overlay val="0"/>
      <c:txPr>
        <a:bodyPr/>
        <a:lstStyle/>
        <a:p>
          <a:pPr>
            <a:defRPr sz="1200"/>
          </a:pPr>
          <a:endParaRPr lang="nl-BE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rAngAx val="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Grafieken!$Z$76</c:f>
              <c:strCache>
                <c:ptCount val="1"/>
                <c:pt idx="0">
                  <c:v>Percentage</c:v>
                </c:pt>
              </c:strCache>
            </c:strRef>
          </c:tx>
          <c:explosion val="25"/>
          <c:dPt>
            <c:idx val="0"/>
            <c:bubble3D val="0"/>
            <c:spPr>
              <a:solidFill>
                <a:srgbClr val="002244"/>
              </a:solidFill>
            </c:spPr>
          </c:dPt>
          <c:dPt>
            <c:idx val="1"/>
            <c:bubble3D val="0"/>
            <c:spPr>
              <a:solidFill>
                <a:srgbClr val="668899"/>
              </a:solidFill>
            </c:spPr>
          </c:dPt>
          <c:dPt>
            <c:idx val="2"/>
            <c:bubble3D val="0"/>
            <c:spPr>
              <a:solidFill>
                <a:srgbClr val="BBCC00"/>
              </a:solidFill>
            </c:spPr>
          </c:dPt>
          <c:dPt>
            <c:idx val="3"/>
            <c:bubble3D val="0"/>
            <c:spPr>
              <a:solidFill>
                <a:srgbClr val="DDDDDD"/>
              </a:solidFill>
            </c:spPr>
          </c:dPt>
          <c:dPt>
            <c:idx val="4"/>
            <c:bubble3D val="0"/>
            <c:spPr>
              <a:solidFill>
                <a:srgbClr val="91C8FF"/>
              </a:solidFill>
            </c:spPr>
          </c:dPt>
          <c:dLbls>
            <c:dLbl>
              <c:idx val="2"/>
              <c:layout>
                <c:manualLayout>
                  <c:x val="1.0796221322537125E-2"/>
                  <c:y val="0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2.5837707786526946E-2"/>
                  <c:y val="-3.078101723771029E-3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1.6352714063458926E-2"/>
                  <c:y val="-2.9996941256777293E-3"/>
                </c:manualLayout>
              </c:layout>
              <c:numFmt formatCode="0%" sourceLinked="0"/>
              <c:spPr>
                <a:noFill/>
              </c:spPr>
              <c:txPr>
                <a:bodyPr/>
                <a:lstStyle/>
                <a:p>
                  <a:pPr>
                    <a:defRPr/>
                  </a:pPr>
                  <a:endParaRPr lang="nl-BE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numFmt formatCode="0%" sourceLinked="0"/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Grafieken!$V$77:$V$81</c:f>
              <c:strCache>
                <c:ptCount val="5"/>
                <c:pt idx="0">
                  <c:v>Obligations</c:v>
                </c:pt>
                <c:pt idx="1">
                  <c:v>Actions</c:v>
                </c:pt>
                <c:pt idx="2">
                  <c:v>Valeurs disponibles</c:v>
                </c:pt>
                <c:pt idx="3">
                  <c:v>Immobilier</c:v>
                </c:pt>
                <c:pt idx="4">
                  <c:v>Autres</c:v>
                </c:pt>
              </c:strCache>
            </c:strRef>
          </c:cat>
          <c:val>
            <c:numRef>
              <c:f>Grafieken!$Z$77:$Z$81</c:f>
              <c:numCache>
                <c:formatCode>0.00%</c:formatCode>
                <c:ptCount val="5"/>
                <c:pt idx="0">
                  <c:v>0.46541370423837464</c:v>
                </c:pt>
                <c:pt idx="1">
                  <c:v>0.45375105358110107</c:v>
                </c:pt>
                <c:pt idx="2">
                  <c:v>2.1740738743303404E-2</c:v>
                </c:pt>
                <c:pt idx="3">
                  <c:v>1.3149488891213403E-2</c:v>
                </c:pt>
                <c:pt idx="4">
                  <c:v>4.5945014546007454E-2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0"/>
        </c:dLbls>
      </c:pie3DChart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200"/>
      <c:rAngAx val="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Grafieken!$Y$99</c:f>
              <c:strCache>
                <c:ptCount val="1"/>
                <c:pt idx="0">
                  <c:v>Percentage</c:v>
                </c:pt>
              </c:strCache>
            </c:strRef>
          </c:tx>
          <c:explosion val="25"/>
          <c:dPt>
            <c:idx val="0"/>
            <c:bubble3D val="0"/>
            <c:spPr>
              <a:solidFill>
                <a:srgbClr val="002244"/>
              </a:solidFill>
            </c:spPr>
          </c:dPt>
          <c:dPt>
            <c:idx val="1"/>
            <c:bubble3D val="0"/>
            <c:spPr>
              <a:solidFill>
                <a:srgbClr val="668899"/>
              </a:solidFill>
            </c:spPr>
          </c:dPt>
          <c:dPt>
            <c:idx val="2"/>
            <c:bubble3D val="0"/>
            <c:spPr>
              <a:solidFill>
                <a:srgbClr val="91C8FF"/>
              </a:solidFill>
            </c:spPr>
          </c:dPt>
          <c:dPt>
            <c:idx val="3"/>
            <c:bubble3D val="0"/>
            <c:spPr>
              <a:solidFill>
                <a:srgbClr val="DDDDDD"/>
              </a:solidFill>
            </c:spPr>
          </c:dPt>
          <c:dPt>
            <c:idx val="4"/>
            <c:bubble3D val="0"/>
            <c:spPr>
              <a:solidFill>
                <a:srgbClr val="BBCC00"/>
              </a:solidFill>
            </c:spPr>
          </c:dPt>
          <c:dPt>
            <c:idx val="5"/>
            <c:bubble3D val="0"/>
            <c:spPr>
              <a:solidFill>
                <a:schemeClr val="bg1">
                  <a:lumMod val="65000"/>
                </a:schemeClr>
              </a:solidFill>
            </c:spPr>
          </c:dPt>
          <c:dLbls>
            <c:dLbl>
              <c:idx val="2"/>
              <c:layout>
                <c:manualLayout>
                  <c:x val="-6.9444444444444441E-3"/>
                  <c:y val="-1.9740883453398114E-4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1.9444444444444445E-2"/>
                  <c:y val="5.7131289439883845E-3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-1.3888888888889058E-2"/>
                  <c:y val="7.8801585971966272E-3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2.3148148148148064E-2"/>
                  <c:y val="1.0638297872340295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numFmt formatCode="0%" sourceLinked="0"/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Grafieken!$V$100:$V$105</c:f>
              <c:strCache>
                <c:ptCount val="6"/>
                <c:pt idx="0">
                  <c:v>Obligations</c:v>
                </c:pt>
                <c:pt idx="1">
                  <c:v>Actions</c:v>
                </c:pt>
                <c:pt idx="2">
                  <c:v>Prêts</c:v>
                </c:pt>
                <c:pt idx="3">
                  <c:v>Immobilier</c:v>
                </c:pt>
                <c:pt idx="4">
                  <c:v>Valeurs disponibles</c:v>
                </c:pt>
                <c:pt idx="5">
                  <c:v>Autres</c:v>
                </c:pt>
              </c:strCache>
            </c:strRef>
          </c:cat>
          <c:val>
            <c:numRef>
              <c:f>Grafieken!$Y$100:$Y$105</c:f>
              <c:numCache>
                <c:formatCode>0.00%</c:formatCode>
                <c:ptCount val="6"/>
                <c:pt idx="0">
                  <c:v>0.44359004284860359</c:v>
                </c:pt>
                <c:pt idx="1">
                  <c:v>0.41627510804564227</c:v>
                </c:pt>
                <c:pt idx="2">
                  <c:v>1.0553883041838739E-2</c:v>
                </c:pt>
                <c:pt idx="3">
                  <c:v>1.5739315571343285E-2</c:v>
                </c:pt>
                <c:pt idx="4">
                  <c:v>4.5668140947657893E-2</c:v>
                </c:pt>
                <c:pt idx="5">
                  <c:v>6.8173509544914135E-2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</c:pie3DChart>
    </c:plotArea>
    <c:legend>
      <c:legendPos val="b"/>
      <c:layout/>
      <c:overlay val="0"/>
      <c:txPr>
        <a:bodyPr/>
        <a:lstStyle/>
        <a:p>
          <a:pPr rtl="0">
            <a:defRPr/>
          </a:pPr>
          <a:endParaRPr lang="nl-BE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nl-BE" sz="1200" b="1" i="0" u="none" strike="noStrike" baseline="0">
                <a:effectLst/>
              </a:rPr>
              <a:t>Rapport entre nombre d'IRP - total bilantaire - nombre d'affiliés</a:t>
            </a:r>
            <a:endParaRPr lang="nl-BE" sz="1200" b="1"/>
          </a:p>
        </c:rich>
      </c:tx>
      <c:layout/>
      <c:overlay val="0"/>
    </c:title>
    <c:autoTitleDeleted val="0"/>
    <c:view3D>
      <c:rotX val="0"/>
      <c:rotY val="30"/>
      <c:rAngAx val="0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1"/>
          <c:order val="0"/>
          <c:tx>
            <c:strRef>
              <c:f>Grafieken!$Y$148</c:f>
              <c:strCache>
                <c:ptCount val="1"/>
                <c:pt idx="0">
                  <c:v>% du nombre d'IRP</c:v>
                </c:pt>
              </c:strCache>
            </c:strRef>
          </c:tx>
          <c:spPr>
            <a:solidFill>
              <a:srgbClr val="668899"/>
            </a:solidFill>
          </c:spPr>
          <c:invertIfNegative val="0"/>
          <c:cat>
            <c:strRef>
              <c:f>Grafieken!$V$152:$V$157</c:f>
              <c:strCache>
                <c:ptCount val="5"/>
                <c:pt idx="0">
                  <c:v>Premier pilier</c:v>
                </c:pt>
                <c:pt idx="1">
                  <c:v>Fonds sectoriels</c:v>
                </c:pt>
                <c:pt idx="2">
                  <c:v>Indépendants</c:v>
                </c:pt>
                <c:pt idx="3">
                  <c:v>Multi-employeurs</c:v>
                </c:pt>
                <c:pt idx="4">
                  <c:v>Mono-employeur</c:v>
                </c:pt>
              </c:strCache>
              <c:extLst/>
            </c:strRef>
          </c:cat>
          <c:val>
            <c:numRef>
              <c:f>Grafieken!$Y$150:$Y$155</c:f>
              <c:numCache>
                <c:formatCode>0.00%</c:formatCode>
                <c:ptCount val="5"/>
                <c:pt idx="0">
                  <c:v>2.5252525252525252E-2</c:v>
                </c:pt>
                <c:pt idx="1">
                  <c:v>5.5555555555555552E-2</c:v>
                </c:pt>
                <c:pt idx="2">
                  <c:v>1.5151515151515152E-2</c:v>
                </c:pt>
                <c:pt idx="3">
                  <c:v>0.55555555555555558</c:v>
                </c:pt>
                <c:pt idx="4">
                  <c:v>0.33333333333333331</c:v>
                </c:pt>
              </c:numCache>
              <c:extLst/>
            </c:numRef>
          </c:val>
        </c:ser>
        <c:ser>
          <c:idx val="0"/>
          <c:order val="1"/>
          <c:tx>
            <c:strRef>
              <c:f>Grafieken!$AA$148</c:f>
              <c:strCache>
                <c:ptCount val="1"/>
                <c:pt idx="0">
                  <c:v>% du total bilantaire</c:v>
                </c:pt>
              </c:strCache>
            </c:strRef>
          </c:tx>
          <c:spPr>
            <a:solidFill>
              <a:srgbClr val="BBCC00"/>
            </a:solidFill>
          </c:spPr>
          <c:invertIfNegative val="0"/>
          <c:cat>
            <c:strRef>
              <c:f>Grafieken!$V$152:$V$157</c:f>
              <c:strCache>
                <c:ptCount val="5"/>
                <c:pt idx="0">
                  <c:v>Premier pilier</c:v>
                </c:pt>
                <c:pt idx="1">
                  <c:v>Fonds sectoriels</c:v>
                </c:pt>
                <c:pt idx="2">
                  <c:v>Indépendants</c:v>
                </c:pt>
                <c:pt idx="3">
                  <c:v>Multi-employeurs</c:v>
                </c:pt>
                <c:pt idx="4">
                  <c:v>Mono-employeur</c:v>
                </c:pt>
              </c:strCache>
              <c:extLst/>
            </c:strRef>
          </c:cat>
          <c:val>
            <c:numRef>
              <c:f>Grafieken!$AA$150:$AA$155</c:f>
              <c:numCache>
                <c:formatCode>0.00%</c:formatCode>
                <c:ptCount val="5"/>
                <c:pt idx="0">
                  <c:v>0.11411090082444741</c:v>
                </c:pt>
                <c:pt idx="1">
                  <c:v>0.15579696559891956</c:v>
                </c:pt>
                <c:pt idx="2">
                  <c:v>7.9931489979931963E-2</c:v>
                </c:pt>
                <c:pt idx="3">
                  <c:v>0.542427359641799</c:v>
                </c:pt>
                <c:pt idx="4">
                  <c:v>0.10772923629129455</c:v>
                </c:pt>
              </c:numCache>
              <c:extLst/>
            </c:numRef>
          </c:val>
        </c:ser>
        <c:ser>
          <c:idx val="2"/>
          <c:order val="2"/>
          <c:tx>
            <c:strRef>
              <c:f>Grafieken!$AC$148</c:f>
              <c:strCache>
                <c:ptCount val="1"/>
                <c:pt idx="0">
                  <c:v>% du nombre d'affiliés</c:v>
                </c:pt>
              </c:strCache>
            </c:strRef>
          </c:tx>
          <c:spPr>
            <a:solidFill>
              <a:srgbClr val="002244"/>
            </a:solidFill>
          </c:spPr>
          <c:invertIfNegative val="0"/>
          <c:cat>
            <c:strRef>
              <c:f>Grafieken!$V$152:$V$157</c:f>
              <c:strCache>
                <c:ptCount val="5"/>
                <c:pt idx="0">
                  <c:v>Premier pilier</c:v>
                </c:pt>
                <c:pt idx="1">
                  <c:v>Fonds sectoriels</c:v>
                </c:pt>
                <c:pt idx="2">
                  <c:v>Indépendants</c:v>
                </c:pt>
                <c:pt idx="3">
                  <c:v>Multi-employeurs</c:v>
                </c:pt>
                <c:pt idx="4">
                  <c:v>Mono-employeur</c:v>
                </c:pt>
              </c:strCache>
              <c:extLst/>
            </c:strRef>
          </c:cat>
          <c:val>
            <c:numRef>
              <c:f>Grafieken!$AC$150:$AC$155</c:f>
              <c:numCache>
                <c:formatCode>0.00%</c:formatCode>
                <c:ptCount val="5"/>
                <c:pt idx="0">
                  <c:v>1.0408523477825305E-2</c:v>
                </c:pt>
                <c:pt idx="1">
                  <c:v>0.74418663048915634</c:v>
                </c:pt>
                <c:pt idx="2">
                  <c:v>2.1680734352356703E-2</c:v>
                </c:pt>
                <c:pt idx="3">
                  <c:v>0.14780486612184535</c:v>
                </c:pt>
                <c:pt idx="4">
                  <c:v>7.5919245558816323E-2</c:v>
                </c:pt>
              </c:numCache>
              <c:extLst/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69456912"/>
        <c:axId val="171132056"/>
        <c:axId val="0"/>
      </c:bar3DChart>
      <c:catAx>
        <c:axId val="1694569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71132056"/>
        <c:crosses val="autoZero"/>
        <c:auto val="1"/>
        <c:lblAlgn val="ctr"/>
        <c:lblOffset val="100"/>
        <c:noMultiLvlLbl val="0"/>
      </c:catAx>
      <c:valAx>
        <c:axId val="171132056"/>
        <c:scaling>
          <c:orientation val="minMax"/>
        </c:scaling>
        <c:delete val="0"/>
        <c:axPos val="l"/>
        <c:majorGridlines/>
        <c:numFmt formatCode="0.00%" sourceLinked="1"/>
        <c:majorTickMark val="out"/>
        <c:minorTickMark val="none"/>
        <c:tickLblPos val="nextTo"/>
        <c:crossAx val="169456912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5"/>
    </mc:Choice>
    <mc:Fallback>
      <c:style val="15"/>
    </mc:Fallback>
  </mc:AlternateContent>
  <c:chart>
    <c:title>
      <c:tx>
        <c:rich>
          <a:bodyPr/>
          <a:lstStyle/>
          <a:p>
            <a:pPr>
              <a:defRPr/>
            </a:pPr>
            <a:r>
              <a:rPr lang="nl-BE" sz="1400" b="1" i="0" u="none" strike="noStrike" baseline="0">
                <a:effectLst/>
              </a:rPr>
              <a:t>Taux de couverture</a:t>
            </a:r>
            <a:endParaRPr lang="nl-BE" sz="1400" b="1"/>
          </a:p>
        </c:rich>
      </c:tx>
      <c:layout/>
      <c:overlay val="0"/>
    </c:title>
    <c:autoTitleDeleted val="0"/>
    <c:view3D>
      <c:rotX val="0"/>
      <c:rotY val="30"/>
      <c:rAngAx val="0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.12974381723411335"/>
          <c:y val="0.10631060477060512"/>
          <c:w val="0.84061679790026156"/>
          <c:h val="0.57679058765056224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Tabellen!$E$2</c:f>
              <c:strCache>
                <c:ptCount val="1"/>
                <c:pt idx="0">
                  <c:v>Taux de couverture PCT + marge</c:v>
                </c:pt>
              </c:strCache>
            </c:strRef>
          </c:tx>
          <c:spPr>
            <a:solidFill>
              <a:srgbClr val="002244"/>
            </a:solidFill>
          </c:spPr>
          <c:invertIfNegative val="0"/>
          <c:cat>
            <c:strRef>
              <c:f>(Tabellen!$A$5,Tabellen!$A$7:$A$11)</c:f>
              <c:strCache>
                <c:ptCount val="5"/>
                <c:pt idx="0">
                  <c:v>Premier pilier</c:v>
                </c:pt>
                <c:pt idx="1">
                  <c:v>Fonds sectoriels</c:v>
                </c:pt>
                <c:pt idx="2">
                  <c:v>Indépendants</c:v>
                </c:pt>
                <c:pt idx="3">
                  <c:v>Multi-employeurs</c:v>
                </c:pt>
                <c:pt idx="4">
                  <c:v>Mono-employeur</c:v>
                </c:pt>
              </c:strCache>
              <c:extLst/>
            </c:strRef>
          </c:cat>
          <c:val>
            <c:numRef>
              <c:f>(Tabellen!$E$5,Tabellen!$E$7:$E$11)</c:f>
              <c:numCache>
                <c:formatCode>0.00%</c:formatCode>
                <c:ptCount val="5"/>
                <c:pt idx="1">
                  <c:v>1.6034609402359934</c:v>
                </c:pt>
                <c:pt idx="2">
                  <c:v>1.7612639414606397</c:v>
                </c:pt>
                <c:pt idx="3">
                  <c:v>1.5113882445745723</c:v>
                </c:pt>
                <c:pt idx="4">
                  <c:v>1.3564584144580993</c:v>
                </c:pt>
              </c:numCache>
              <c:extLst/>
            </c:numRef>
          </c:val>
        </c:ser>
        <c:ser>
          <c:idx val="1"/>
          <c:order val="1"/>
          <c:tx>
            <c:strRef>
              <c:f>Tabellen!$F$2</c:f>
              <c:strCache>
                <c:ptCount val="1"/>
                <c:pt idx="0">
                  <c:v>Taux de couverture PLT + marge</c:v>
                </c:pt>
              </c:strCache>
            </c:strRef>
          </c:tx>
          <c:spPr>
            <a:solidFill>
              <a:srgbClr val="BBCC00"/>
            </a:solidFill>
          </c:spPr>
          <c:invertIfNegative val="0"/>
          <c:cat>
            <c:strRef>
              <c:f>(Tabellen!$A$5,Tabellen!$A$7:$A$11)</c:f>
              <c:strCache>
                <c:ptCount val="5"/>
                <c:pt idx="0">
                  <c:v>Premier pilier</c:v>
                </c:pt>
                <c:pt idx="1">
                  <c:v>Fonds sectoriels</c:v>
                </c:pt>
                <c:pt idx="2">
                  <c:v>Indépendants</c:v>
                </c:pt>
                <c:pt idx="3">
                  <c:v>Multi-employeurs</c:v>
                </c:pt>
                <c:pt idx="4">
                  <c:v>Mono-employeur</c:v>
                </c:pt>
              </c:strCache>
              <c:extLst/>
            </c:strRef>
          </c:cat>
          <c:val>
            <c:numRef>
              <c:f>(Tabellen!$F$5,Tabellen!$F$7:$F$11)</c:f>
              <c:numCache>
                <c:formatCode>0.00%</c:formatCode>
                <c:ptCount val="5"/>
                <c:pt idx="0">
                  <c:v>1.2546846346206348</c:v>
                </c:pt>
                <c:pt idx="1">
                  <c:v>1.457496021709739</c:v>
                </c:pt>
                <c:pt idx="2">
                  <c:v>1.0472927816134698</c:v>
                </c:pt>
                <c:pt idx="3">
                  <c:v>1.319359776960479</c:v>
                </c:pt>
                <c:pt idx="4">
                  <c:v>1.1863155774799141</c:v>
                </c:pt>
              </c:numCache>
              <c:extLst/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71132840"/>
        <c:axId val="171133232"/>
        <c:axId val="0"/>
      </c:bar3DChart>
      <c:catAx>
        <c:axId val="17113284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 rot="1860000" vert="horz"/>
          <a:lstStyle/>
          <a:p>
            <a:pPr>
              <a:defRPr/>
            </a:pPr>
            <a:endParaRPr lang="nl-BE"/>
          </a:p>
        </c:txPr>
        <c:crossAx val="171133232"/>
        <c:crosses val="autoZero"/>
        <c:auto val="1"/>
        <c:lblAlgn val="ctr"/>
        <c:lblOffset val="100"/>
        <c:noMultiLvlLbl val="0"/>
      </c:catAx>
      <c:valAx>
        <c:axId val="171133232"/>
        <c:scaling>
          <c:orientation val="minMax"/>
        </c:scaling>
        <c:delete val="0"/>
        <c:axPos val="l"/>
        <c:majorGridlines/>
        <c:numFmt formatCode="0.00%" sourceLinked="1"/>
        <c:majorTickMark val="out"/>
        <c:minorTickMark val="none"/>
        <c:tickLblPos val="nextTo"/>
        <c:crossAx val="171132840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nl-BE" sz="1400" b="1" i="0" baseline="0">
                <a:effectLst/>
              </a:rPr>
              <a:t>Composition du </a:t>
            </a:r>
            <a:r>
              <a:rPr lang="nl-BE" sz="1400" b="1" i="0" baseline="0" smtClean="0">
                <a:solidFill>
                  <a:schemeClr val="tx1"/>
                </a:solidFill>
                <a:effectLst/>
              </a:rPr>
              <a:t>portefeuille avec</a:t>
            </a:r>
            <a:r>
              <a:rPr lang="fr-BE" sz="1400" b="1" i="0" baseline="0" smtClean="0">
                <a:solidFill>
                  <a:schemeClr val="tx1"/>
                </a:solidFill>
                <a:effectLst/>
              </a:rPr>
              <a:t> OPC ventilés</a:t>
            </a:r>
            <a:r>
              <a:rPr lang="nl-BE" sz="1400" b="1" i="0" baseline="0" smtClean="0">
                <a:solidFill>
                  <a:schemeClr val="tx1"/>
                </a:solidFill>
                <a:effectLst/>
              </a:rPr>
              <a:t> </a:t>
            </a:r>
            <a:r>
              <a:rPr lang="nl-BE" sz="1400" b="1" i="0" baseline="0">
                <a:effectLst/>
              </a:rPr>
              <a:t>(1)</a:t>
            </a:r>
            <a:endParaRPr lang="nl-BE" sz="1400">
              <a:effectLst/>
            </a:endParaRPr>
          </a:p>
        </c:rich>
      </c:tx>
      <c:layout/>
      <c:overlay val="0"/>
    </c:title>
    <c:autoTitleDeleted val="0"/>
    <c:view3D>
      <c:rotX val="15"/>
      <c:rotY val="20"/>
      <c:rAngAx val="0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Tabellen!$I$4</c:f>
              <c:strCache>
                <c:ptCount val="1"/>
                <c:pt idx="0">
                  <c:v>Obligations</c:v>
                </c:pt>
              </c:strCache>
            </c:strRef>
          </c:tx>
          <c:spPr>
            <a:solidFill>
              <a:srgbClr val="002244"/>
            </a:solidFill>
          </c:spPr>
          <c:invertIfNegative val="0"/>
          <c:cat>
            <c:strRef>
              <c:f>Tabellen!$A$6:$A$9</c:f>
              <c:strCache>
                <c:ptCount val="3"/>
                <c:pt idx="0">
                  <c:v>Secteur</c:v>
                </c:pt>
                <c:pt idx="1">
                  <c:v>Premier pilier</c:v>
                </c:pt>
                <c:pt idx="2">
                  <c:v>Deuxième pilier</c:v>
                </c:pt>
              </c:strCache>
            </c:strRef>
          </c:cat>
          <c:val>
            <c:numRef>
              <c:f>Tabellen!$I$6:$I$9</c:f>
              <c:numCache>
                <c:formatCode>0.00%</c:formatCode>
                <c:ptCount val="3"/>
                <c:pt idx="0">
                  <c:v>0.44359004284860371</c:v>
                </c:pt>
                <c:pt idx="1">
                  <c:v>0.35970997221680462</c:v>
                </c:pt>
                <c:pt idx="2">
                  <c:v>0.454049627983305</c:v>
                </c:pt>
              </c:numCache>
            </c:numRef>
          </c:val>
        </c:ser>
        <c:ser>
          <c:idx val="1"/>
          <c:order val="1"/>
          <c:tx>
            <c:strRef>
              <c:f>Tabellen!$J$4</c:f>
              <c:strCache>
                <c:ptCount val="1"/>
                <c:pt idx="0">
                  <c:v>Actions</c:v>
                </c:pt>
              </c:strCache>
            </c:strRef>
          </c:tx>
          <c:spPr>
            <a:solidFill>
              <a:srgbClr val="668899"/>
            </a:solidFill>
          </c:spPr>
          <c:invertIfNegative val="0"/>
          <c:cat>
            <c:strRef>
              <c:f>Tabellen!$A$6:$A$9</c:f>
              <c:strCache>
                <c:ptCount val="3"/>
                <c:pt idx="0">
                  <c:v>Secteur</c:v>
                </c:pt>
                <c:pt idx="1">
                  <c:v>Premier pilier</c:v>
                </c:pt>
                <c:pt idx="2">
                  <c:v>Deuxième pilier</c:v>
                </c:pt>
              </c:strCache>
            </c:strRef>
          </c:cat>
          <c:val>
            <c:numRef>
              <c:f>Tabellen!$J$6:$J$9</c:f>
              <c:numCache>
                <c:formatCode>0.00%</c:formatCode>
                <c:ptCount val="3"/>
                <c:pt idx="0">
                  <c:v>0.41627510804564194</c:v>
                </c:pt>
                <c:pt idx="1">
                  <c:v>0.38586568083197748</c:v>
                </c:pt>
                <c:pt idx="2">
                  <c:v>0.42006706947871025</c:v>
                </c:pt>
              </c:numCache>
            </c:numRef>
          </c:val>
        </c:ser>
        <c:ser>
          <c:idx val="3"/>
          <c:order val="3"/>
          <c:tx>
            <c:strRef>
              <c:f>Tabellen!$L$4</c:f>
              <c:strCache>
                <c:ptCount val="1"/>
                <c:pt idx="0">
                  <c:v>Prêts</c:v>
                </c:pt>
              </c:strCache>
            </c:strRef>
          </c:tx>
          <c:spPr>
            <a:solidFill>
              <a:srgbClr val="BAC9D0"/>
            </a:solidFill>
          </c:spPr>
          <c:invertIfNegative val="0"/>
          <c:cat>
            <c:strRef>
              <c:f>Tabellen!$A$6:$A$9</c:f>
              <c:strCache>
                <c:ptCount val="3"/>
                <c:pt idx="0">
                  <c:v>Secteur</c:v>
                </c:pt>
                <c:pt idx="1">
                  <c:v>Premier pilier</c:v>
                </c:pt>
                <c:pt idx="2">
                  <c:v>Deuxième pilier</c:v>
                </c:pt>
              </c:strCache>
            </c:strRef>
          </c:cat>
          <c:val>
            <c:numRef>
              <c:f>Tabellen!$L$6:$L$9</c:f>
              <c:numCache>
                <c:formatCode>0.00%</c:formatCode>
                <c:ptCount val="3"/>
                <c:pt idx="0">
                  <c:v>1.0553883041838737E-2</c:v>
                </c:pt>
                <c:pt idx="1">
                  <c:v>6.9964843801065227E-2</c:v>
                </c:pt>
                <c:pt idx="2">
                  <c:v>3.1455201576049687E-3</c:v>
                </c:pt>
              </c:numCache>
            </c:numRef>
          </c:val>
        </c:ser>
        <c:ser>
          <c:idx val="4"/>
          <c:order val="4"/>
          <c:tx>
            <c:strRef>
              <c:f>Tabellen!$M$4</c:f>
              <c:strCache>
                <c:ptCount val="1"/>
                <c:pt idx="0">
                  <c:v>Immobilier</c:v>
                </c:pt>
              </c:strCache>
            </c:strRef>
          </c:tx>
          <c:spPr>
            <a:solidFill>
              <a:srgbClr val="333333"/>
            </a:solidFill>
          </c:spPr>
          <c:invertIfNegative val="0"/>
          <c:cat>
            <c:strRef>
              <c:f>Tabellen!$A$6:$A$9</c:f>
              <c:strCache>
                <c:ptCount val="3"/>
                <c:pt idx="0">
                  <c:v>Secteur</c:v>
                </c:pt>
                <c:pt idx="1">
                  <c:v>Premier pilier</c:v>
                </c:pt>
                <c:pt idx="2">
                  <c:v>Deuxième pilier</c:v>
                </c:pt>
              </c:strCache>
            </c:strRef>
          </c:cat>
          <c:val>
            <c:numRef>
              <c:f>Tabellen!$M$6:$M$9</c:f>
              <c:numCache>
                <c:formatCode>0.00%</c:formatCode>
                <c:ptCount val="3"/>
                <c:pt idx="0">
                  <c:v>1.5739315571343282E-2</c:v>
                </c:pt>
                <c:pt idx="1">
                  <c:v>4.6029474827606782E-2</c:v>
                </c:pt>
                <c:pt idx="2">
                  <c:v>1.1962226483337191E-2</c:v>
                </c:pt>
              </c:numCache>
            </c:numRef>
          </c:val>
        </c:ser>
        <c:ser>
          <c:idx val="5"/>
          <c:order val="5"/>
          <c:tx>
            <c:strRef>
              <c:f>Tabellen!$N$4</c:f>
              <c:strCache>
                <c:ptCount val="1"/>
                <c:pt idx="0">
                  <c:v>Valeurs disponibles</c:v>
                </c:pt>
              </c:strCache>
            </c:strRef>
          </c:tx>
          <c:spPr>
            <a:solidFill>
              <a:srgbClr val="8B9A00"/>
            </a:solidFill>
          </c:spPr>
          <c:invertIfNegative val="0"/>
          <c:cat>
            <c:strRef>
              <c:f>Tabellen!$A$6:$A$9</c:f>
              <c:strCache>
                <c:ptCount val="3"/>
                <c:pt idx="0">
                  <c:v>Secteur</c:v>
                </c:pt>
                <c:pt idx="1">
                  <c:v>Premier pilier</c:v>
                </c:pt>
                <c:pt idx="2">
                  <c:v>Deuxième pilier</c:v>
                </c:pt>
              </c:strCache>
            </c:strRef>
          </c:cat>
          <c:val>
            <c:numRef>
              <c:f>Tabellen!$N$6:$N$9</c:f>
              <c:numCache>
                <c:formatCode>0.00%</c:formatCode>
                <c:ptCount val="3"/>
                <c:pt idx="0">
                  <c:v>4.5668140947657893E-2</c:v>
                </c:pt>
                <c:pt idx="1">
                  <c:v>5.5526954079637737E-2</c:v>
                </c:pt>
                <c:pt idx="2">
                  <c:v>4.4438777470680063E-2</c:v>
                </c:pt>
              </c:numCache>
            </c:numRef>
          </c:val>
        </c:ser>
        <c:ser>
          <c:idx val="6"/>
          <c:order val="6"/>
          <c:tx>
            <c:strRef>
              <c:f>Tabellen!$O$4</c:f>
              <c:strCache>
                <c:ptCount val="1"/>
                <c:pt idx="0">
                  <c:v>Autres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</c:spPr>
          <c:invertIfNegative val="0"/>
          <c:cat>
            <c:strRef>
              <c:f>Tabellen!$A$6:$A$9</c:f>
              <c:strCache>
                <c:ptCount val="3"/>
                <c:pt idx="0">
                  <c:v>Secteur</c:v>
                </c:pt>
                <c:pt idx="1">
                  <c:v>Premier pilier</c:v>
                </c:pt>
                <c:pt idx="2">
                  <c:v>Deuxième pilier</c:v>
                </c:pt>
              </c:strCache>
            </c:strRef>
          </c:cat>
          <c:val>
            <c:numRef>
              <c:f>Tabellen!$O$6:$O$9</c:f>
              <c:numCache>
                <c:formatCode>0.00%</c:formatCode>
                <c:ptCount val="3"/>
                <c:pt idx="0">
                  <c:v>6.8173509544914121E-2</c:v>
                </c:pt>
                <c:pt idx="1">
                  <c:v>8.2903074242908312E-2</c:v>
                </c:pt>
                <c:pt idx="2">
                  <c:v>6.6336778426362181E-2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70960824"/>
        <c:axId val="170961216"/>
        <c:axId val="0"/>
        <c:extLst>
          <c:ext xmlns:c15="http://schemas.microsoft.com/office/drawing/2012/chart" uri="{02D57815-91ED-43cb-92C2-25804820EDAC}">
            <c15:filteredBarSeries>
              <c15:ser>
                <c:idx val="2"/>
                <c:order val="2"/>
                <c:tx>
                  <c:strRef>
                    <c:extLst>
                      <c:ext uri="{02D57815-91ED-43cb-92C2-25804820EDAC}">
                        <c15:formulaRef>
                          <c15:sqref>Tabellen!$K$4</c15:sqref>
                        </c15:formulaRef>
                      </c:ext>
                    </c:extLst>
                    <c:strCache>
                      <c:ptCount val="1"/>
                      <c:pt idx="0">
                        <c:v>OPC</c:v>
                      </c:pt>
                    </c:strCache>
                  </c:strRef>
                </c:tx>
                <c:spPr>
                  <a:solidFill>
                    <a:srgbClr val="BBCC00"/>
                  </a:solidFill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Tabellen!$A$6:$A$9</c15:sqref>
                        </c15:formulaRef>
                      </c:ext>
                    </c:extLst>
                    <c:strCache>
                      <c:ptCount val="3"/>
                      <c:pt idx="0">
                        <c:v>Secteur</c:v>
                      </c:pt>
                      <c:pt idx="1">
                        <c:v>Premier pilier</c:v>
                      </c:pt>
                      <c:pt idx="2">
                        <c:v>Deuxième pilier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Tabellen!$K$6:$K$9</c15:sqref>
                        </c15:formulaRef>
                      </c:ext>
                    </c:extLst>
                    <c:numCache>
                      <c:formatCode>General</c:formatCode>
                      <c:ptCount val="3"/>
                    </c:numCache>
                  </c:numRef>
                </c:val>
              </c15:ser>
            </c15:filteredBarSeries>
          </c:ext>
        </c:extLst>
      </c:bar3DChart>
      <c:catAx>
        <c:axId val="17096082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70961216"/>
        <c:crosses val="autoZero"/>
        <c:auto val="1"/>
        <c:lblAlgn val="ctr"/>
        <c:lblOffset val="100"/>
        <c:noMultiLvlLbl val="0"/>
      </c:catAx>
      <c:valAx>
        <c:axId val="170961216"/>
        <c:scaling>
          <c:orientation val="minMax"/>
        </c:scaling>
        <c:delete val="1"/>
        <c:axPos val="l"/>
        <c:numFmt formatCode="0.00%" sourceLinked="1"/>
        <c:majorTickMark val="out"/>
        <c:minorTickMark val="none"/>
        <c:tickLblPos val="none"/>
        <c:crossAx val="170960824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986FCF-EDB4-4BD6-A01A-AEEAEBD0A732}" type="datetimeFigureOut">
              <a:rPr lang="nl-BE" smtClean="0"/>
              <a:pPr/>
              <a:t>5/12/2016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61ED6E-4AB3-48AA-BD12-6BCACCEB99F9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114789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90FA9E-B9E1-48A3-9FA2-8D7576A5357F}" type="datetimeFigureOut">
              <a:rPr lang="nl-BE" smtClean="0"/>
              <a:pPr/>
              <a:t>5/12/2016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F1EE4A-0F1D-497E-983F-5B61215D8C28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8209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1EE4A-0F1D-497E-983F-5B61215D8C28}" type="slidenum">
              <a:rPr lang="nl-BE" smtClean="0"/>
              <a:pPr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296939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1EE4A-0F1D-497E-983F-5B61215D8C28}" type="slidenum">
              <a:rPr lang="nl-BE" smtClean="0"/>
              <a:pPr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227185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1EE4A-0F1D-497E-983F-5B61215D8C28}" type="slidenum">
              <a:rPr lang="nl-BE" smtClean="0"/>
              <a:pPr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654240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1EE4A-0F1D-497E-983F-5B61215D8C28}" type="slidenum">
              <a:rPr lang="nl-BE" smtClean="0"/>
              <a:pPr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96906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1EE4A-0F1D-497E-983F-5B61215D8C28}" type="slidenum">
              <a:rPr lang="nl-BE" smtClean="0"/>
              <a:pPr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3567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SMA Title Slide 1 NL-F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/>
          <p:cNvSpPr/>
          <p:nvPr/>
        </p:nvSpPr>
        <p:spPr>
          <a:xfrm>
            <a:off x="0" y="3429000"/>
            <a:ext cx="9144000" cy="3429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Rechthoek 6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8" name="Afbeelding 7" descr="voor_title_layout1.bmp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286000"/>
            <a:ext cx="9144000" cy="2286000"/>
          </a:xfrm>
          <a:prstGeom prst="rect">
            <a:avLst/>
          </a:prstGeom>
        </p:spPr>
      </p:pic>
      <p:sp>
        <p:nvSpPr>
          <p:cNvPr id="17" name="Tijdelijke aanduiding voor tekst 13"/>
          <p:cNvSpPr>
            <a:spLocks noGrp="1"/>
          </p:cNvSpPr>
          <p:nvPr>
            <p:ph type="body" sz="quarter" idx="10"/>
          </p:nvPr>
        </p:nvSpPr>
        <p:spPr>
          <a:xfrm>
            <a:off x="2591736" y="458604"/>
            <a:ext cx="6120816" cy="1080612"/>
          </a:xfrm>
        </p:spPr>
        <p:txBody>
          <a:bodyPr anchor="b" anchorCtr="0"/>
          <a:lstStyle>
            <a:lvl1pPr marL="0" indent="0">
              <a:buFontTx/>
              <a:buNone/>
              <a:defRPr sz="36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  <p:sp>
        <p:nvSpPr>
          <p:cNvPr id="18" name="Tijdelijke aanduiding voor tekst 13"/>
          <p:cNvSpPr>
            <a:spLocks noGrp="1"/>
          </p:cNvSpPr>
          <p:nvPr>
            <p:ph type="body" sz="quarter" idx="11"/>
          </p:nvPr>
        </p:nvSpPr>
        <p:spPr>
          <a:xfrm>
            <a:off x="2591736" y="1538748"/>
            <a:ext cx="6120816" cy="630084"/>
          </a:xfrm>
        </p:spPr>
        <p:txBody>
          <a:bodyPr anchor="t" anchorCtr="0"/>
          <a:lstStyle>
            <a:lvl1pPr marL="0" indent="0">
              <a:buFontTx/>
              <a:buNone/>
              <a:defRPr sz="20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  <p:sp>
        <p:nvSpPr>
          <p:cNvPr id="19" name="Tijdelijke aanduiding voor tekst 13"/>
          <p:cNvSpPr>
            <a:spLocks noGrp="1"/>
          </p:cNvSpPr>
          <p:nvPr>
            <p:ph type="body" sz="quarter" idx="12"/>
          </p:nvPr>
        </p:nvSpPr>
        <p:spPr>
          <a:xfrm>
            <a:off x="2591736" y="4509144"/>
            <a:ext cx="6120816" cy="1080612"/>
          </a:xfrm>
        </p:spPr>
        <p:txBody>
          <a:bodyPr anchor="b" anchorCtr="0"/>
          <a:lstStyle>
            <a:lvl1pPr marL="0" indent="0">
              <a:buFontTx/>
              <a:buNone/>
              <a:defRPr sz="36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  <p:sp>
        <p:nvSpPr>
          <p:cNvPr id="20" name="Tijdelijke aanduiding voor tekst 13"/>
          <p:cNvSpPr>
            <a:spLocks noGrp="1"/>
          </p:cNvSpPr>
          <p:nvPr>
            <p:ph type="body" sz="quarter" idx="13"/>
          </p:nvPr>
        </p:nvSpPr>
        <p:spPr>
          <a:xfrm>
            <a:off x="2591736" y="5589288"/>
            <a:ext cx="6120816" cy="630084"/>
          </a:xfrm>
        </p:spPr>
        <p:txBody>
          <a:bodyPr anchor="t" anchorCtr="0"/>
          <a:lstStyle>
            <a:lvl1pPr marL="0" indent="0">
              <a:buFontTx/>
              <a:buNone/>
              <a:defRPr sz="20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86257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219824"/>
            <a:ext cx="9144000" cy="63817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62492" y="6219825"/>
            <a:ext cx="449708" cy="638175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/>
          <a:lstStyle>
            <a:lvl1pPr algn="r">
              <a:defRPr sz="1000" b="0" i="0" baseline="0">
                <a:solidFill>
                  <a:schemeClr val="bg1"/>
                </a:solidFill>
              </a:defRPr>
            </a:lvl1pPr>
          </a:lstStyle>
          <a:p>
            <a:fld id="{90FF19FB-2F2A-410F-BBCC-7AE0EC5BE55E}" type="slidenum">
              <a:rPr lang="nl-BE" smtClean="0"/>
              <a:pPr/>
              <a:t>‹#›</a:t>
            </a:fld>
            <a:endParaRPr lang="nl-BE" dirty="0"/>
          </a:p>
        </p:txBody>
      </p:sp>
      <p:pic>
        <p:nvPicPr>
          <p:cNvPr id="17" name="Afbeelding 16" descr="FSMA_logo_PP_100px_RGB.bmp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219825"/>
            <a:ext cx="638175" cy="638175"/>
          </a:xfrm>
          <a:prstGeom prst="rect">
            <a:avLst/>
          </a:prstGeom>
        </p:spPr>
      </p:pic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791370" y="6219824"/>
            <a:ext cx="1620342" cy="638177"/>
          </a:xfrm>
        </p:spPr>
        <p:txBody>
          <a:bodyPr/>
          <a:lstStyle/>
          <a:p>
            <a:r>
              <a:rPr lang="nl-BE" smtClean="0"/>
              <a:t>22 novembre 2016</a:t>
            </a:r>
            <a:endParaRPr lang="nl-BE" dirty="0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411712" y="6219824"/>
            <a:ext cx="5670756" cy="638177"/>
          </a:xfrm>
        </p:spPr>
        <p:txBody>
          <a:bodyPr/>
          <a:lstStyle/>
          <a:p>
            <a:r>
              <a:rPr lang="fr-BE" smtClean="0"/>
              <a:t>Reporting relatif à l'exercice 2015</a:t>
            </a:r>
            <a:endParaRPr lang="nl-BE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6219824"/>
            <a:ext cx="9144000" cy="63817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1" name="Afbeelding 16" descr="FSMA_logo_PP_100px_RGB.bmp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6219825"/>
            <a:ext cx="63817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803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219824"/>
            <a:ext cx="9144000" cy="63817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62492" y="6219825"/>
            <a:ext cx="449708" cy="638175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/>
          <a:lstStyle>
            <a:lvl1pPr algn="r">
              <a:defRPr sz="1000" b="0" i="0" baseline="0">
                <a:solidFill>
                  <a:schemeClr val="bg1"/>
                </a:solidFill>
              </a:defRPr>
            </a:lvl1pPr>
          </a:lstStyle>
          <a:p>
            <a:fld id="{90FF19FB-2F2A-410F-BBCC-7AE0EC5BE55E}" type="slidenum">
              <a:rPr lang="nl-BE" smtClean="0"/>
              <a:pPr/>
              <a:t>‹#›</a:t>
            </a:fld>
            <a:endParaRPr lang="nl-BE" dirty="0"/>
          </a:p>
        </p:txBody>
      </p:sp>
      <p:pic>
        <p:nvPicPr>
          <p:cNvPr id="17" name="Afbeelding 16" descr="FSMA_logo_PP_100px_RGB.bmp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219825"/>
            <a:ext cx="638175" cy="638175"/>
          </a:xfrm>
          <a:prstGeom prst="rect">
            <a:avLst/>
          </a:prstGeom>
        </p:spPr>
      </p:pic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791370" y="6219824"/>
            <a:ext cx="1620342" cy="638177"/>
          </a:xfrm>
        </p:spPr>
        <p:txBody>
          <a:bodyPr/>
          <a:lstStyle/>
          <a:p>
            <a:r>
              <a:rPr lang="nl-BE" smtClean="0"/>
              <a:t>22 novembre 2016</a:t>
            </a:r>
            <a:endParaRPr lang="nl-B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411712" y="6219824"/>
            <a:ext cx="5670756" cy="638177"/>
          </a:xfrm>
        </p:spPr>
        <p:txBody>
          <a:bodyPr/>
          <a:lstStyle/>
          <a:p>
            <a:r>
              <a:rPr lang="fr-BE" smtClean="0"/>
              <a:t>Reporting relatif à l'exercice 2015</a:t>
            </a:r>
            <a:endParaRPr lang="nl-BE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6219824"/>
            <a:ext cx="9144000" cy="63817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0" name="Afbeelding 16" descr="FSMA_logo_PP_100px_RGB.bmp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6219825"/>
            <a:ext cx="63817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6446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1856" y="1538288"/>
            <a:ext cx="5220344" cy="4231024"/>
          </a:xfrm>
        </p:spPr>
        <p:txBody>
          <a:bodyPr/>
          <a:lstStyle>
            <a:lvl1pPr marL="360000" marR="0" indent="-360000" algn="l" defTabSz="914400" rtl="0" eaLnBrk="1" fontAlgn="auto" latinLnBrk="0" hangingPunct="1">
              <a:lnSpc>
                <a:spcPts val="308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Tx/>
              <a:buFont typeface="Arial" pitchFamily="34" charset="0"/>
              <a:buChar char="•"/>
              <a:tabLst/>
              <a:defRPr sz="32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marL="360000" marR="0" lvl="0" indent="-360000" algn="l" defTabSz="914400" rtl="0" eaLnBrk="1" fontAlgn="auto" latinLnBrk="0" hangingPunct="1">
              <a:lnSpc>
                <a:spcPts val="308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6219824"/>
            <a:ext cx="9144000" cy="63817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163" y="188700"/>
            <a:ext cx="7920037" cy="990000"/>
          </a:xfrm>
        </p:spPr>
        <p:txBody>
          <a:bodyPr anchor="b"/>
          <a:lstStyle>
            <a:lvl1pPr algn="l">
              <a:lnSpc>
                <a:spcPts val="3200"/>
              </a:lnSpc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nl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163" y="1538288"/>
            <a:ext cx="2339645" cy="4231024"/>
          </a:xfrm>
        </p:spPr>
        <p:txBody>
          <a:bodyPr/>
          <a:lstStyle>
            <a:lvl1pPr marL="0" indent="0">
              <a:lnSpc>
                <a:spcPts val="2000"/>
              </a:lnSpc>
              <a:spcAft>
                <a:spcPts val="1200"/>
              </a:spcAft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62492" y="6219825"/>
            <a:ext cx="449708" cy="638175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/>
          <a:lstStyle>
            <a:lvl1pPr algn="r">
              <a:defRPr sz="1000" b="0" i="0" baseline="0">
                <a:solidFill>
                  <a:schemeClr val="bg1"/>
                </a:solidFill>
              </a:defRPr>
            </a:lvl1pPr>
          </a:lstStyle>
          <a:p>
            <a:fld id="{90FF19FB-2F2A-410F-BBCC-7AE0EC5BE55E}" type="slidenum">
              <a:rPr lang="nl-BE" smtClean="0"/>
              <a:pPr/>
              <a:t>‹#›</a:t>
            </a:fld>
            <a:endParaRPr lang="nl-BE" dirty="0"/>
          </a:p>
        </p:txBody>
      </p:sp>
      <p:pic>
        <p:nvPicPr>
          <p:cNvPr id="19" name="Afbeelding 18" descr="FSMA_logo_PP_100px_RGB.bmp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219825"/>
            <a:ext cx="638175" cy="638175"/>
          </a:xfrm>
          <a:prstGeom prst="rect">
            <a:avLst/>
          </a:prstGeom>
        </p:spPr>
      </p:pic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791370" y="6219824"/>
            <a:ext cx="1620342" cy="638177"/>
          </a:xfrm>
        </p:spPr>
        <p:txBody>
          <a:bodyPr/>
          <a:lstStyle/>
          <a:p>
            <a:r>
              <a:rPr lang="nl-BE" smtClean="0"/>
              <a:t>22 novembre 2016</a:t>
            </a:r>
            <a:endParaRPr lang="nl-BE" dirty="0"/>
          </a:p>
        </p:txBody>
      </p:sp>
      <p:sp>
        <p:nvSpPr>
          <p:cNvPr id="11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411712" y="6219824"/>
            <a:ext cx="5670756" cy="638177"/>
          </a:xfrm>
        </p:spPr>
        <p:txBody>
          <a:bodyPr/>
          <a:lstStyle/>
          <a:p>
            <a:r>
              <a:rPr lang="fr-BE" smtClean="0"/>
              <a:t>Reporting relatif à l'exercice 2015</a:t>
            </a:r>
            <a:endParaRPr lang="nl-BE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6219824"/>
            <a:ext cx="9144000" cy="63817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3" name="Afbeelding 18" descr="FSMA_logo_PP_100px_RGB.bmp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6219825"/>
            <a:ext cx="63817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8460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6219824"/>
            <a:ext cx="9144000" cy="63817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164" y="368592"/>
            <a:ext cx="7920038" cy="360048"/>
          </a:xfrm>
        </p:spPr>
        <p:txBody>
          <a:bodyPr anchor="b" anchorCtr="0"/>
          <a:lstStyle>
            <a:lvl1pPr algn="l">
              <a:lnSpc>
                <a:spcPts val="2200"/>
              </a:lnSpc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nl-BE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92163" y="818652"/>
            <a:ext cx="7920038" cy="4950660"/>
          </a:xfrm>
        </p:spPr>
        <p:txBody>
          <a:bodyPr anchor="t" anchorCtr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nl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20824" y="818652"/>
            <a:ext cx="323176" cy="4951274"/>
          </a:xfrm>
        </p:spPr>
        <p:txBody>
          <a:bodyPr vert="vert270"/>
          <a:lstStyle>
            <a:lvl1pPr marL="0" indent="0" algn="l">
              <a:lnSpc>
                <a:spcPts val="1540"/>
              </a:lnSpc>
              <a:buNone/>
              <a:defRPr sz="1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62492" y="6219825"/>
            <a:ext cx="449708" cy="638175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/>
          <a:lstStyle>
            <a:lvl1pPr algn="r">
              <a:defRPr sz="1000" b="0" i="0" baseline="0">
                <a:solidFill>
                  <a:schemeClr val="bg1"/>
                </a:solidFill>
              </a:defRPr>
            </a:lvl1pPr>
          </a:lstStyle>
          <a:p>
            <a:fld id="{90FF19FB-2F2A-410F-BBCC-7AE0EC5BE55E}" type="slidenum">
              <a:rPr lang="nl-BE" smtClean="0"/>
              <a:pPr/>
              <a:t>‹#›</a:t>
            </a:fld>
            <a:endParaRPr lang="nl-BE" dirty="0"/>
          </a:p>
        </p:txBody>
      </p:sp>
      <p:pic>
        <p:nvPicPr>
          <p:cNvPr id="19" name="Afbeelding 18" descr="FSMA_logo_PP_100px_RGB.bmp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219825"/>
            <a:ext cx="638175" cy="638175"/>
          </a:xfrm>
          <a:prstGeom prst="rect">
            <a:avLst/>
          </a:prstGeom>
        </p:spPr>
      </p:pic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791370" y="6219824"/>
            <a:ext cx="1620342" cy="638177"/>
          </a:xfrm>
        </p:spPr>
        <p:txBody>
          <a:bodyPr/>
          <a:lstStyle/>
          <a:p>
            <a:r>
              <a:rPr lang="nl-BE" smtClean="0"/>
              <a:t>22 novembre 2016</a:t>
            </a:r>
            <a:endParaRPr lang="nl-BE" dirty="0"/>
          </a:p>
        </p:txBody>
      </p:sp>
      <p:sp>
        <p:nvSpPr>
          <p:cNvPr id="11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411712" y="6219824"/>
            <a:ext cx="5670756" cy="638177"/>
          </a:xfrm>
        </p:spPr>
        <p:txBody>
          <a:bodyPr/>
          <a:lstStyle/>
          <a:p>
            <a:r>
              <a:rPr lang="fr-BE" smtClean="0"/>
              <a:t>Reporting relatif à l'exercice 2015</a:t>
            </a:r>
            <a:endParaRPr lang="nl-BE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6219824"/>
            <a:ext cx="9144000" cy="63817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3" name="Afbeelding 18" descr="FSMA_logo_PP_100px_RGB.bmp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6219825"/>
            <a:ext cx="63817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8984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219824"/>
            <a:ext cx="9144000" cy="63817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2481" y="728640"/>
            <a:ext cx="810108" cy="4860648"/>
          </a:xfrm>
        </p:spPr>
        <p:txBody>
          <a:bodyPr vert="vert"/>
          <a:lstStyle/>
          <a:p>
            <a:r>
              <a:rPr lang="en-US" smtClean="0"/>
              <a:t>Click to edit Master title style</a:t>
            </a:r>
            <a:endParaRPr lang="nl-BE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1" y="728640"/>
            <a:ext cx="7020585" cy="486064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62492" y="6219825"/>
            <a:ext cx="449708" cy="638175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/>
          <a:lstStyle>
            <a:lvl1pPr algn="r">
              <a:defRPr sz="1000" b="0" i="0" baseline="0">
                <a:solidFill>
                  <a:schemeClr val="bg1"/>
                </a:solidFill>
              </a:defRPr>
            </a:lvl1pPr>
          </a:lstStyle>
          <a:p>
            <a:fld id="{90FF19FB-2F2A-410F-BBCC-7AE0EC5BE55E}" type="slidenum">
              <a:rPr lang="nl-BE" smtClean="0"/>
              <a:pPr/>
              <a:t>‹#›</a:t>
            </a:fld>
            <a:endParaRPr lang="nl-BE" dirty="0"/>
          </a:p>
        </p:txBody>
      </p:sp>
      <p:pic>
        <p:nvPicPr>
          <p:cNvPr id="18" name="Afbeelding 17" descr="FSMA_logo_PP_100px_RGB.bmp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219825"/>
            <a:ext cx="638175" cy="638175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791370" y="6219824"/>
            <a:ext cx="1620342" cy="638177"/>
          </a:xfrm>
        </p:spPr>
        <p:txBody>
          <a:bodyPr/>
          <a:lstStyle/>
          <a:p>
            <a:r>
              <a:rPr lang="nl-BE" smtClean="0"/>
              <a:t>22 novembre 2016</a:t>
            </a:r>
            <a:endParaRPr lang="nl-BE" dirty="0"/>
          </a:p>
        </p:txBody>
      </p:sp>
      <p:sp>
        <p:nvSpPr>
          <p:cNvPr id="10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411712" y="6219824"/>
            <a:ext cx="5670756" cy="638177"/>
          </a:xfrm>
        </p:spPr>
        <p:txBody>
          <a:bodyPr/>
          <a:lstStyle/>
          <a:p>
            <a:r>
              <a:rPr lang="fr-BE" smtClean="0"/>
              <a:t>Reporting relatif à l'exercice 2015</a:t>
            </a:r>
            <a:endParaRPr lang="nl-BE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6219824"/>
            <a:ext cx="9144000" cy="63817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2" name="Afbeelding 17" descr="FSMA_logo_PP_100px_RGB.bmp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6219825"/>
            <a:ext cx="63817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5160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219824"/>
            <a:ext cx="9144000" cy="63817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57401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1" y="274641"/>
            <a:ext cx="601980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62492" y="6219825"/>
            <a:ext cx="449708" cy="638175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/>
          <a:lstStyle>
            <a:lvl1pPr algn="r">
              <a:defRPr sz="1000" b="0" i="0" baseline="0">
                <a:solidFill>
                  <a:schemeClr val="bg1"/>
                </a:solidFill>
              </a:defRPr>
            </a:lvl1pPr>
          </a:lstStyle>
          <a:p>
            <a:fld id="{90FF19FB-2F2A-410F-BBCC-7AE0EC5BE55E}" type="slidenum">
              <a:rPr lang="nl-BE" smtClean="0"/>
              <a:pPr/>
              <a:t>‹#›</a:t>
            </a:fld>
            <a:endParaRPr lang="nl-BE" dirty="0"/>
          </a:p>
        </p:txBody>
      </p:sp>
      <p:pic>
        <p:nvPicPr>
          <p:cNvPr id="19" name="Afbeelding 18" descr="FSMA_logo_PP_100px_RGB.bmp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219825"/>
            <a:ext cx="638175" cy="638175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791370" y="6219824"/>
            <a:ext cx="1620342" cy="638177"/>
          </a:xfrm>
        </p:spPr>
        <p:txBody>
          <a:bodyPr/>
          <a:lstStyle/>
          <a:p>
            <a:r>
              <a:rPr lang="nl-BE" smtClean="0"/>
              <a:t>22 novembre 2016</a:t>
            </a:r>
            <a:endParaRPr lang="nl-BE" dirty="0"/>
          </a:p>
        </p:txBody>
      </p:sp>
      <p:sp>
        <p:nvSpPr>
          <p:cNvPr id="10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411712" y="6219824"/>
            <a:ext cx="5670756" cy="638177"/>
          </a:xfrm>
        </p:spPr>
        <p:txBody>
          <a:bodyPr/>
          <a:lstStyle/>
          <a:p>
            <a:r>
              <a:rPr lang="fr-BE" smtClean="0"/>
              <a:t>Reporting relatif à l'exercice 2015</a:t>
            </a:r>
            <a:endParaRPr lang="nl-BE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6219824"/>
            <a:ext cx="9144000" cy="63817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2" name="Afbeelding 18" descr="FSMA_logo_PP_100px_RGB.bmp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6219825"/>
            <a:ext cx="63817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8792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SMA 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/>
          <p:cNvSpPr/>
          <p:nvPr userDrawn="1"/>
        </p:nvSpPr>
        <p:spPr>
          <a:xfrm>
            <a:off x="0" y="3429000"/>
            <a:ext cx="9144000" cy="3429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Rechthoek 6"/>
          <p:cNvSpPr/>
          <p:nvPr userDrawn="1"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8" name="Afbeelding 7" descr="voor_title_layout1.bmp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286000"/>
            <a:ext cx="9144000" cy="2286000"/>
          </a:xfrm>
          <a:prstGeom prst="rect">
            <a:avLst/>
          </a:prstGeom>
        </p:spPr>
      </p:pic>
      <p:sp>
        <p:nvSpPr>
          <p:cNvPr id="17" name="Tijdelijke aanduiding voor tekst 13"/>
          <p:cNvSpPr>
            <a:spLocks noGrp="1"/>
          </p:cNvSpPr>
          <p:nvPr>
            <p:ph type="body" sz="quarter" idx="10"/>
          </p:nvPr>
        </p:nvSpPr>
        <p:spPr>
          <a:xfrm>
            <a:off x="2591736" y="458604"/>
            <a:ext cx="6120816" cy="1080612"/>
          </a:xfrm>
        </p:spPr>
        <p:txBody>
          <a:bodyPr anchor="b" anchorCtr="0"/>
          <a:lstStyle>
            <a:lvl1pPr>
              <a:buFontTx/>
              <a:buNone/>
              <a:defRPr sz="36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  <p:sp>
        <p:nvSpPr>
          <p:cNvPr id="18" name="Tijdelijke aanduiding voor tekst 13"/>
          <p:cNvSpPr>
            <a:spLocks noGrp="1"/>
          </p:cNvSpPr>
          <p:nvPr>
            <p:ph type="body" sz="quarter" idx="11"/>
          </p:nvPr>
        </p:nvSpPr>
        <p:spPr>
          <a:xfrm>
            <a:off x="2591736" y="1538748"/>
            <a:ext cx="6120816" cy="630084"/>
          </a:xfrm>
        </p:spPr>
        <p:txBody>
          <a:bodyPr anchor="t" anchorCtr="0"/>
          <a:lstStyle>
            <a:lvl1pPr>
              <a:buFontTx/>
              <a:buNone/>
              <a:defRPr sz="20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  <p:sp>
        <p:nvSpPr>
          <p:cNvPr id="19" name="Tijdelijke aanduiding voor tekst 13"/>
          <p:cNvSpPr>
            <a:spLocks noGrp="1"/>
          </p:cNvSpPr>
          <p:nvPr>
            <p:ph type="body" sz="quarter" idx="12"/>
          </p:nvPr>
        </p:nvSpPr>
        <p:spPr>
          <a:xfrm>
            <a:off x="2591736" y="4509144"/>
            <a:ext cx="6120816" cy="1080612"/>
          </a:xfrm>
        </p:spPr>
        <p:txBody>
          <a:bodyPr anchor="b" anchorCtr="0"/>
          <a:lstStyle>
            <a:lvl1pPr>
              <a:buFontTx/>
              <a:buNone/>
              <a:defRPr sz="36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  <p:sp>
        <p:nvSpPr>
          <p:cNvPr id="20" name="Tijdelijke aanduiding voor tekst 13"/>
          <p:cNvSpPr>
            <a:spLocks noGrp="1"/>
          </p:cNvSpPr>
          <p:nvPr>
            <p:ph type="body" sz="quarter" idx="13"/>
          </p:nvPr>
        </p:nvSpPr>
        <p:spPr>
          <a:xfrm>
            <a:off x="2591736" y="5589288"/>
            <a:ext cx="6120816" cy="630084"/>
          </a:xfrm>
        </p:spPr>
        <p:txBody>
          <a:bodyPr anchor="t" anchorCtr="0"/>
          <a:lstStyle>
            <a:lvl1pPr>
              <a:buFontTx/>
              <a:buNone/>
              <a:defRPr sz="20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SMA 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/>
          <p:cNvSpPr/>
          <p:nvPr userDrawn="1"/>
        </p:nvSpPr>
        <p:spPr>
          <a:xfrm>
            <a:off x="0" y="3429000"/>
            <a:ext cx="9144000" cy="3429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Rechthoek 6"/>
          <p:cNvSpPr/>
          <p:nvPr userDrawn="1"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8" name="Afbeelding 7" descr="voor_title_layout1.bmp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289175"/>
            <a:ext cx="9144000" cy="2279649"/>
          </a:xfrm>
          <a:prstGeom prst="rect">
            <a:avLst/>
          </a:prstGeom>
        </p:spPr>
      </p:pic>
      <p:sp>
        <p:nvSpPr>
          <p:cNvPr id="17" name="Tijdelijke aanduiding voor tekst 13"/>
          <p:cNvSpPr>
            <a:spLocks noGrp="1"/>
          </p:cNvSpPr>
          <p:nvPr>
            <p:ph type="body" sz="quarter" idx="10"/>
          </p:nvPr>
        </p:nvSpPr>
        <p:spPr>
          <a:xfrm>
            <a:off x="2591736" y="458604"/>
            <a:ext cx="6120816" cy="1080612"/>
          </a:xfrm>
        </p:spPr>
        <p:txBody>
          <a:bodyPr anchor="b" anchorCtr="0"/>
          <a:lstStyle>
            <a:lvl1pPr>
              <a:buFontTx/>
              <a:buNone/>
              <a:defRPr sz="36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  <p:sp>
        <p:nvSpPr>
          <p:cNvPr id="18" name="Tijdelijke aanduiding voor tekst 13"/>
          <p:cNvSpPr>
            <a:spLocks noGrp="1"/>
          </p:cNvSpPr>
          <p:nvPr>
            <p:ph type="body" sz="quarter" idx="11"/>
          </p:nvPr>
        </p:nvSpPr>
        <p:spPr>
          <a:xfrm>
            <a:off x="2591736" y="1538748"/>
            <a:ext cx="6120816" cy="630084"/>
          </a:xfrm>
        </p:spPr>
        <p:txBody>
          <a:bodyPr anchor="t" anchorCtr="0"/>
          <a:lstStyle>
            <a:lvl1pPr>
              <a:buFontTx/>
              <a:buNone/>
              <a:defRPr sz="20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  <p:sp>
        <p:nvSpPr>
          <p:cNvPr id="19" name="Tijdelijke aanduiding voor tekst 13"/>
          <p:cNvSpPr>
            <a:spLocks noGrp="1"/>
          </p:cNvSpPr>
          <p:nvPr>
            <p:ph type="body" sz="quarter" idx="12"/>
          </p:nvPr>
        </p:nvSpPr>
        <p:spPr>
          <a:xfrm>
            <a:off x="2591736" y="4509144"/>
            <a:ext cx="6120816" cy="1080612"/>
          </a:xfrm>
        </p:spPr>
        <p:txBody>
          <a:bodyPr anchor="b" anchorCtr="0"/>
          <a:lstStyle>
            <a:lvl1pPr>
              <a:buFontTx/>
              <a:buNone/>
              <a:defRPr sz="36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  <p:sp>
        <p:nvSpPr>
          <p:cNvPr id="20" name="Tijdelijke aanduiding voor tekst 13"/>
          <p:cNvSpPr>
            <a:spLocks noGrp="1"/>
          </p:cNvSpPr>
          <p:nvPr>
            <p:ph type="body" sz="quarter" idx="13"/>
          </p:nvPr>
        </p:nvSpPr>
        <p:spPr>
          <a:xfrm>
            <a:off x="2591736" y="5589288"/>
            <a:ext cx="6120816" cy="630084"/>
          </a:xfrm>
        </p:spPr>
        <p:txBody>
          <a:bodyPr anchor="t" anchorCtr="0"/>
          <a:lstStyle>
            <a:lvl1pPr>
              <a:buFontTx/>
              <a:buNone/>
              <a:defRPr sz="20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SMA Title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/>
          <p:cNvSpPr/>
          <p:nvPr userDrawn="1"/>
        </p:nvSpPr>
        <p:spPr>
          <a:xfrm>
            <a:off x="0" y="3429000"/>
            <a:ext cx="9144000" cy="3429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Rechthoek 6"/>
          <p:cNvSpPr/>
          <p:nvPr userDrawn="1"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8" name="Afbeelding 7" descr="voor_title_layout1.bmp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286000"/>
            <a:ext cx="9144000" cy="2286000"/>
          </a:xfrm>
          <a:prstGeom prst="rect">
            <a:avLst/>
          </a:prstGeom>
        </p:spPr>
      </p:pic>
      <p:sp>
        <p:nvSpPr>
          <p:cNvPr id="17" name="Tijdelijke aanduiding voor tekst 13"/>
          <p:cNvSpPr>
            <a:spLocks noGrp="1"/>
          </p:cNvSpPr>
          <p:nvPr>
            <p:ph type="body" sz="quarter" idx="10"/>
          </p:nvPr>
        </p:nvSpPr>
        <p:spPr>
          <a:xfrm>
            <a:off x="2591736" y="458604"/>
            <a:ext cx="6120816" cy="1080612"/>
          </a:xfrm>
        </p:spPr>
        <p:txBody>
          <a:bodyPr anchor="b" anchorCtr="0"/>
          <a:lstStyle>
            <a:lvl1pPr>
              <a:buFontTx/>
              <a:buNone/>
              <a:defRPr sz="36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  <p:sp>
        <p:nvSpPr>
          <p:cNvPr id="18" name="Tijdelijke aanduiding voor tekst 13"/>
          <p:cNvSpPr>
            <a:spLocks noGrp="1"/>
          </p:cNvSpPr>
          <p:nvPr>
            <p:ph type="body" sz="quarter" idx="11"/>
          </p:nvPr>
        </p:nvSpPr>
        <p:spPr>
          <a:xfrm>
            <a:off x="2591736" y="1538748"/>
            <a:ext cx="6120816" cy="630084"/>
          </a:xfrm>
        </p:spPr>
        <p:txBody>
          <a:bodyPr anchor="t" anchorCtr="0"/>
          <a:lstStyle>
            <a:lvl1pPr>
              <a:buFontTx/>
              <a:buNone/>
              <a:defRPr sz="20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  <p:sp>
        <p:nvSpPr>
          <p:cNvPr id="19" name="Tijdelijke aanduiding voor tekst 13"/>
          <p:cNvSpPr>
            <a:spLocks noGrp="1"/>
          </p:cNvSpPr>
          <p:nvPr>
            <p:ph type="body" sz="quarter" idx="12"/>
          </p:nvPr>
        </p:nvSpPr>
        <p:spPr>
          <a:xfrm>
            <a:off x="2591736" y="4509144"/>
            <a:ext cx="6120816" cy="1080612"/>
          </a:xfrm>
        </p:spPr>
        <p:txBody>
          <a:bodyPr anchor="b" anchorCtr="0"/>
          <a:lstStyle>
            <a:lvl1pPr>
              <a:buFontTx/>
              <a:buNone/>
              <a:defRPr sz="36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  <p:sp>
        <p:nvSpPr>
          <p:cNvPr id="20" name="Tijdelijke aanduiding voor tekst 13"/>
          <p:cNvSpPr>
            <a:spLocks noGrp="1"/>
          </p:cNvSpPr>
          <p:nvPr>
            <p:ph type="body" sz="quarter" idx="13"/>
          </p:nvPr>
        </p:nvSpPr>
        <p:spPr>
          <a:xfrm>
            <a:off x="2591736" y="5589288"/>
            <a:ext cx="6120816" cy="630084"/>
          </a:xfrm>
        </p:spPr>
        <p:txBody>
          <a:bodyPr anchor="t" anchorCtr="0"/>
          <a:lstStyle>
            <a:lvl1pPr>
              <a:buFontTx/>
              <a:buNone/>
              <a:defRPr sz="20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SMA Title 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/>
          <p:cNvSpPr/>
          <p:nvPr userDrawn="1"/>
        </p:nvSpPr>
        <p:spPr>
          <a:xfrm>
            <a:off x="0" y="3429000"/>
            <a:ext cx="9144000" cy="3429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Rechthoek 6"/>
          <p:cNvSpPr/>
          <p:nvPr userDrawn="1"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8" name="Afbeelding 7" descr="voor_title_layout1.bmp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286000"/>
            <a:ext cx="9144000" cy="2286000"/>
          </a:xfrm>
          <a:prstGeom prst="rect">
            <a:avLst/>
          </a:prstGeom>
        </p:spPr>
      </p:pic>
      <p:sp>
        <p:nvSpPr>
          <p:cNvPr id="17" name="Tijdelijke aanduiding voor tekst 13"/>
          <p:cNvSpPr>
            <a:spLocks noGrp="1"/>
          </p:cNvSpPr>
          <p:nvPr>
            <p:ph type="body" sz="quarter" idx="10"/>
          </p:nvPr>
        </p:nvSpPr>
        <p:spPr>
          <a:xfrm>
            <a:off x="2591736" y="458604"/>
            <a:ext cx="6120816" cy="1080612"/>
          </a:xfrm>
        </p:spPr>
        <p:txBody>
          <a:bodyPr anchor="b" anchorCtr="0"/>
          <a:lstStyle>
            <a:lvl1pPr>
              <a:buFontTx/>
              <a:buNone/>
              <a:defRPr sz="36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  <p:sp>
        <p:nvSpPr>
          <p:cNvPr id="18" name="Tijdelijke aanduiding voor tekst 13"/>
          <p:cNvSpPr>
            <a:spLocks noGrp="1"/>
          </p:cNvSpPr>
          <p:nvPr>
            <p:ph type="body" sz="quarter" idx="11"/>
          </p:nvPr>
        </p:nvSpPr>
        <p:spPr>
          <a:xfrm>
            <a:off x="2591736" y="1538748"/>
            <a:ext cx="6120816" cy="630084"/>
          </a:xfrm>
        </p:spPr>
        <p:txBody>
          <a:bodyPr anchor="t" anchorCtr="0"/>
          <a:lstStyle>
            <a:lvl1pPr>
              <a:buFontTx/>
              <a:buNone/>
              <a:defRPr sz="20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  <p:sp>
        <p:nvSpPr>
          <p:cNvPr id="19" name="Tijdelijke aanduiding voor tekst 13"/>
          <p:cNvSpPr>
            <a:spLocks noGrp="1"/>
          </p:cNvSpPr>
          <p:nvPr>
            <p:ph type="body" sz="quarter" idx="12"/>
          </p:nvPr>
        </p:nvSpPr>
        <p:spPr>
          <a:xfrm>
            <a:off x="2591736" y="4509144"/>
            <a:ext cx="6120816" cy="1080612"/>
          </a:xfrm>
        </p:spPr>
        <p:txBody>
          <a:bodyPr anchor="b" anchorCtr="0"/>
          <a:lstStyle>
            <a:lvl1pPr>
              <a:buFontTx/>
              <a:buNone/>
              <a:defRPr sz="36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  <p:sp>
        <p:nvSpPr>
          <p:cNvPr id="20" name="Tijdelijke aanduiding voor tekst 13"/>
          <p:cNvSpPr>
            <a:spLocks noGrp="1"/>
          </p:cNvSpPr>
          <p:nvPr>
            <p:ph type="body" sz="quarter" idx="13"/>
          </p:nvPr>
        </p:nvSpPr>
        <p:spPr>
          <a:xfrm>
            <a:off x="2591736" y="5589288"/>
            <a:ext cx="6120816" cy="630084"/>
          </a:xfrm>
        </p:spPr>
        <p:txBody>
          <a:bodyPr anchor="t" anchorCtr="0"/>
          <a:lstStyle>
            <a:lvl1pPr>
              <a:buFontTx/>
              <a:buNone/>
              <a:defRPr sz="20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SMA Title Slide 1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/>
          <p:cNvSpPr/>
          <p:nvPr/>
        </p:nvSpPr>
        <p:spPr>
          <a:xfrm>
            <a:off x="0" y="3429000"/>
            <a:ext cx="9144000" cy="3429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Rechthoek 6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8" name="Afbeelding 7" descr="voor_title_layout1.bmp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286000"/>
            <a:ext cx="9144000" cy="2286000"/>
          </a:xfrm>
          <a:prstGeom prst="rect">
            <a:avLst/>
          </a:prstGeom>
        </p:spPr>
      </p:pic>
      <p:sp>
        <p:nvSpPr>
          <p:cNvPr id="17" name="Tijdelijke aanduiding voor tekst 13"/>
          <p:cNvSpPr>
            <a:spLocks noGrp="1"/>
          </p:cNvSpPr>
          <p:nvPr>
            <p:ph type="body" sz="quarter" idx="10"/>
          </p:nvPr>
        </p:nvSpPr>
        <p:spPr>
          <a:xfrm>
            <a:off x="2591736" y="458604"/>
            <a:ext cx="6120816" cy="1080612"/>
          </a:xfrm>
        </p:spPr>
        <p:txBody>
          <a:bodyPr anchor="b" anchorCtr="0"/>
          <a:lstStyle>
            <a:lvl1pPr marL="0" indent="0">
              <a:buFontTx/>
              <a:buNone/>
              <a:defRPr sz="36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  <p:sp>
        <p:nvSpPr>
          <p:cNvPr id="18" name="Tijdelijke aanduiding voor tekst 13"/>
          <p:cNvSpPr>
            <a:spLocks noGrp="1"/>
          </p:cNvSpPr>
          <p:nvPr>
            <p:ph type="body" sz="quarter" idx="11"/>
          </p:nvPr>
        </p:nvSpPr>
        <p:spPr>
          <a:xfrm>
            <a:off x="2591736" y="1538748"/>
            <a:ext cx="6120816" cy="630084"/>
          </a:xfrm>
        </p:spPr>
        <p:txBody>
          <a:bodyPr anchor="t" anchorCtr="0"/>
          <a:lstStyle>
            <a:lvl1pPr marL="0" indent="0">
              <a:buFontTx/>
              <a:buNone/>
              <a:defRPr sz="20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  <p:sp>
        <p:nvSpPr>
          <p:cNvPr id="19" name="Tijdelijke aanduiding voor tekst 13"/>
          <p:cNvSpPr>
            <a:spLocks noGrp="1"/>
          </p:cNvSpPr>
          <p:nvPr>
            <p:ph type="body" sz="quarter" idx="12"/>
          </p:nvPr>
        </p:nvSpPr>
        <p:spPr>
          <a:xfrm>
            <a:off x="2591736" y="4509144"/>
            <a:ext cx="6120816" cy="1080612"/>
          </a:xfrm>
        </p:spPr>
        <p:txBody>
          <a:bodyPr anchor="b" anchorCtr="0"/>
          <a:lstStyle>
            <a:lvl1pPr marL="0" indent="0">
              <a:buFontTx/>
              <a:buNone/>
              <a:defRPr sz="36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  <p:sp>
        <p:nvSpPr>
          <p:cNvPr id="20" name="Tijdelijke aanduiding voor tekst 13"/>
          <p:cNvSpPr>
            <a:spLocks noGrp="1"/>
          </p:cNvSpPr>
          <p:nvPr>
            <p:ph type="body" sz="quarter" idx="13"/>
          </p:nvPr>
        </p:nvSpPr>
        <p:spPr>
          <a:xfrm>
            <a:off x="2591736" y="5589288"/>
            <a:ext cx="6120816" cy="630084"/>
          </a:xfrm>
        </p:spPr>
        <p:txBody>
          <a:bodyPr anchor="t" anchorCtr="0"/>
          <a:lstStyle>
            <a:lvl1pPr marL="0" indent="0">
              <a:buFontTx/>
              <a:buNone/>
              <a:defRPr sz="20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1183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SMA Title 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/>
          <p:cNvSpPr/>
          <p:nvPr userDrawn="1"/>
        </p:nvSpPr>
        <p:spPr>
          <a:xfrm>
            <a:off x="0" y="3429000"/>
            <a:ext cx="9144000" cy="3429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Rechthoek 6"/>
          <p:cNvSpPr/>
          <p:nvPr userDrawn="1"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8" name="Afbeelding 7" descr="voor_title_layout1.bmp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286000"/>
            <a:ext cx="9144000" cy="2286000"/>
          </a:xfrm>
          <a:prstGeom prst="rect">
            <a:avLst/>
          </a:prstGeom>
        </p:spPr>
      </p:pic>
      <p:sp>
        <p:nvSpPr>
          <p:cNvPr id="17" name="Tijdelijke aanduiding voor tekst 13"/>
          <p:cNvSpPr>
            <a:spLocks noGrp="1"/>
          </p:cNvSpPr>
          <p:nvPr>
            <p:ph type="body" sz="quarter" idx="10"/>
          </p:nvPr>
        </p:nvSpPr>
        <p:spPr>
          <a:xfrm>
            <a:off x="2591736" y="458604"/>
            <a:ext cx="6120816" cy="1080612"/>
          </a:xfrm>
        </p:spPr>
        <p:txBody>
          <a:bodyPr anchor="b" anchorCtr="0"/>
          <a:lstStyle>
            <a:lvl1pPr>
              <a:buFontTx/>
              <a:buNone/>
              <a:defRPr sz="36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  <p:sp>
        <p:nvSpPr>
          <p:cNvPr id="18" name="Tijdelijke aanduiding voor tekst 13"/>
          <p:cNvSpPr>
            <a:spLocks noGrp="1"/>
          </p:cNvSpPr>
          <p:nvPr>
            <p:ph type="body" sz="quarter" idx="11"/>
          </p:nvPr>
        </p:nvSpPr>
        <p:spPr>
          <a:xfrm>
            <a:off x="2591736" y="1538748"/>
            <a:ext cx="6120816" cy="630084"/>
          </a:xfrm>
        </p:spPr>
        <p:txBody>
          <a:bodyPr anchor="t" anchorCtr="0"/>
          <a:lstStyle>
            <a:lvl1pPr>
              <a:buFontTx/>
              <a:buNone/>
              <a:defRPr sz="20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  <p:sp>
        <p:nvSpPr>
          <p:cNvPr id="19" name="Tijdelijke aanduiding voor tekst 13"/>
          <p:cNvSpPr>
            <a:spLocks noGrp="1"/>
          </p:cNvSpPr>
          <p:nvPr>
            <p:ph type="body" sz="quarter" idx="12"/>
          </p:nvPr>
        </p:nvSpPr>
        <p:spPr>
          <a:xfrm>
            <a:off x="2591736" y="4509144"/>
            <a:ext cx="6120816" cy="1080612"/>
          </a:xfrm>
        </p:spPr>
        <p:txBody>
          <a:bodyPr anchor="b" anchorCtr="0"/>
          <a:lstStyle>
            <a:lvl1pPr>
              <a:buFontTx/>
              <a:buNone/>
              <a:defRPr sz="36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  <p:sp>
        <p:nvSpPr>
          <p:cNvPr id="20" name="Tijdelijke aanduiding voor tekst 13"/>
          <p:cNvSpPr>
            <a:spLocks noGrp="1"/>
          </p:cNvSpPr>
          <p:nvPr>
            <p:ph type="body" sz="quarter" idx="13"/>
          </p:nvPr>
        </p:nvSpPr>
        <p:spPr>
          <a:xfrm>
            <a:off x="2591736" y="5589288"/>
            <a:ext cx="6120816" cy="630084"/>
          </a:xfrm>
        </p:spPr>
        <p:txBody>
          <a:bodyPr anchor="t" anchorCtr="0"/>
          <a:lstStyle>
            <a:lvl1pPr>
              <a:buFontTx/>
              <a:buNone/>
              <a:defRPr sz="20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SMA Title 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/>
          <p:cNvSpPr/>
          <p:nvPr userDrawn="1"/>
        </p:nvSpPr>
        <p:spPr>
          <a:xfrm>
            <a:off x="0" y="3429000"/>
            <a:ext cx="9144000" cy="3429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Rechthoek 6"/>
          <p:cNvSpPr/>
          <p:nvPr userDrawn="1"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8" name="Afbeelding 7" descr="voor_title_layout1.bmp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286000"/>
            <a:ext cx="9144000" cy="2286000"/>
          </a:xfrm>
          <a:prstGeom prst="rect">
            <a:avLst/>
          </a:prstGeom>
        </p:spPr>
      </p:pic>
      <p:sp>
        <p:nvSpPr>
          <p:cNvPr id="17" name="Tijdelijke aanduiding voor tekst 13"/>
          <p:cNvSpPr>
            <a:spLocks noGrp="1"/>
          </p:cNvSpPr>
          <p:nvPr>
            <p:ph type="body" sz="quarter" idx="10"/>
          </p:nvPr>
        </p:nvSpPr>
        <p:spPr>
          <a:xfrm>
            <a:off x="2591736" y="458604"/>
            <a:ext cx="6120816" cy="1080612"/>
          </a:xfrm>
        </p:spPr>
        <p:txBody>
          <a:bodyPr anchor="b" anchorCtr="0"/>
          <a:lstStyle>
            <a:lvl1pPr>
              <a:buFontTx/>
              <a:buNone/>
              <a:defRPr sz="36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  <p:sp>
        <p:nvSpPr>
          <p:cNvPr id="18" name="Tijdelijke aanduiding voor tekst 13"/>
          <p:cNvSpPr>
            <a:spLocks noGrp="1"/>
          </p:cNvSpPr>
          <p:nvPr>
            <p:ph type="body" sz="quarter" idx="11"/>
          </p:nvPr>
        </p:nvSpPr>
        <p:spPr>
          <a:xfrm>
            <a:off x="2591736" y="1538748"/>
            <a:ext cx="6120816" cy="630084"/>
          </a:xfrm>
        </p:spPr>
        <p:txBody>
          <a:bodyPr anchor="t" anchorCtr="0"/>
          <a:lstStyle>
            <a:lvl1pPr>
              <a:buFontTx/>
              <a:buNone/>
              <a:defRPr sz="20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  <p:sp>
        <p:nvSpPr>
          <p:cNvPr id="19" name="Tijdelijke aanduiding voor tekst 13"/>
          <p:cNvSpPr>
            <a:spLocks noGrp="1"/>
          </p:cNvSpPr>
          <p:nvPr>
            <p:ph type="body" sz="quarter" idx="12"/>
          </p:nvPr>
        </p:nvSpPr>
        <p:spPr>
          <a:xfrm>
            <a:off x="2591736" y="4509144"/>
            <a:ext cx="6120816" cy="1080612"/>
          </a:xfrm>
        </p:spPr>
        <p:txBody>
          <a:bodyPr anchor="b" anchorCtr="0"/>
          <a:lstStyle>
            <a:lvl1pPr>
              <a:buFontTx/>
              <a:buNone/>
              <a:defRPr sz="36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  <p:sp>
        <p:nvSpPr>
          <p:cNvPr id="20" name="Tijdelijke aanduiding voor tekst 13"/>
          <p:cNvSpPr>
            <a:spLocks noGrp="1"/>
          </p:cNvSpPr>
          <p:nvPr>
            <p:ph type="body" sz="quarter" idx="13"/>
          </p:nvPr>
        </p:nvSpPr>
        <p:spPr>
          <a:xfrm>
            <a:off x="2591736" y="5589288"/>
            <a:ext cx="6120816" cy="630084"/>
          </a:xfrm>
        </p:spPr>
        <p:txBody>
          <a:bodyPr anchor="t" anchorCtr="0"/>
          <a:lstStyle>
            <a:lvl1pPr>
              <a:buFontTx/>
              <a:buNone/>
              <a:defRPr sz="20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SMA Title 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/>
          <p:cNvSpPr/>
          <p:nvPr userDrawn="1"/>
        </p:nvSpPr>
        <p:spPr>
          <a:xfrm>
            <a:off x="0" y="3429000"/>
            <a:ext cx="9144000" cy="3429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Rechthoek 6"/>
          <p:cNvSpPr/>
          <p:nvPr userDrawn="1"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8" name="Afbeelding 7" descr="voor_title_layout1.bmp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286000"/>
            <a:ext cx="9144000" cy="2286000"/>
          </a:xfrm>
          <a:prstGeom prst="rect">
            <a:avLst/>
          </a:prstGeom>
        </p:spPr>
      </p:pic>
      <p:sp>
        <p:nvSpPr>
          <p:cNvPr id="17" name="Tijdelijke aanduiding voor tekst 13"/>
          <p:cNvSpPr>
            <a:spLocks noGrp="1"/>
          </p:cNvSpPr>
          <p:nvPr>
            <p:ph type="body" sz="quarter" idx="10"/>
          </p:nvPr>
        </p:nvSpPr>
        <p:spPr>
          <a:xfrm>
            <a:off x="2591736" y="458604"/>
            <a:ext cx="6120816" cy="1080612"/>
          </a:xfrm>
        </p:spPr>
        <p:txBody>
          <a:bodyPr anchor="b" anchorCtr="0"/>
          <a:lstStyle>
            <a:lvl1pPr>
              <a:buFontTx/>
              <a:buNone/>
              <a:defRPr sz="36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  <p:sp>
        <p:nvSpPr>
          <p:cNvPr id="18" name="Tijdelijke aanduiding voor tekst 13"/>
          <p:cNvSpPr>
            <a:spLocks noGrp="1"/>
          </p:cNvSpPr>
          <p:nvPr>
            <p:ph type="body" sz="quarter" idx="11"/>
          </p:nvPr>
        </p:nvSpPr>
        <p:spPr>
          <a:xfrm>
            <a:off x="2591736" y="1538748"/>
            <a:ext cx="6120816" cy="630084"/>
          </a:xfrm>
        </p:spPr>
        <p:txBody>
          <a:bodyPr anchor="t" anchorCtr="0"/>
          <a:lstStyle>
            <a:lvl1pPr>
              <a:buFontTx/>
              <a:buNone/>
              <a:defRPr sz="20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  <p:sp>
        <p:nvSpPr>
          <p:cNvPr id="19" name="Tijdelijke aanduiding voor tekst 13"/>
          <p:cNvSpPr>
            <a:spLocks noGrp="1"/>
          </p:cNvSpPr>
          <p:nvPr>
            <p:ph type="body" sz="quarter" idx="12"/>
          </p:nvPr>
        </p:nvSpPr>
        <p:spPr>
          <a:xfrm>
            <a:off x="2591736" y="4509144"/>
            <a:ext cx="6120816" cy="1080612"/>
          </a:xfrm>
        </p:spPr>
        <p:txBody>
          <a:bodyPr anchor="b" anchorCtr="0"/>
          <a:lstStyle>
            <a:lvl1pPr>
              <a:buFontTx/>
              <a:buNone/>
              <a:defRPr sz="36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  <p:sp>
        <p:nvSpPr>
          <p:cNvPr id="20" name="Tijdelijke aanduiding voor tekst 13"/>
          <p:cNvSpPr>
            <a:spLocks noGrp="1"/>
          </p:cNvSpPr>
          <p:nvPr>
            <p:ph type="body" sz="quarter" idx="13"/>
          </p:nvPr>
        </p:nvSpPr>
        <p:spPr>
          <a:xfrm>
            <a:off x="2591736" y="5589288"/>
            <a:ext cx="6120816" cy="630084"/>
          </a:xfrm>
        </p:spPr>
        <p:txBody>
          <a:bodyPr anchor="t" anchorCtr="0"/>
          <a:lstStyle>
            <a:lvl1pPr>
              <a:buFontTx/>
              <a:buNone/>
              <a:defRPr sz="20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219372"/>
            <a:ext cx="9144000" cy="63863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538289"/>
            <a:ext cx="8255001" cy="4231024"/>
          </a:xfrm>
        </p:spPr>
        <p:txBody>
          <a:bodyPr/>
          <a:lstStyle>
            <a:lvl1pPr>
              <a:lnSpc>
                <a:spcPts val="3080"/>
              </a:lnSpc>
              <a:defRPr/>
            </a:lvl1pPr>
            <a:lvl2pPr>
              <a:lnSpc>
                <a:spcPts val="2640"/>
              </a:lnSpc>
              <a:defRPr sz="2400"/>
            </a:lvl2pPr>
            <a:lvl3pPr>
              <a:lnSpc>
                <a:spcPts val="2200"/>
              </a:lnSpc>
              <a:defRPr sz="2000"/>
            </a:lvl3pPr>
            <a:lvl4pPr>
              <a:lnSpc>
                <a:spcPts val="1980"/>
              </a:lnSpc>
              <a:defRPr sz="1800"/>
            </a:lvl4pPr>
            <a:lvl5pPr>
              <a:lnSpc>
                <a:spcPts val="1540"/>
              </a:lnSpc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92167" y="185738"/>
            <a:ext cx="7894636" cy="9901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 dirty="0"/>
          </a:p>
        </p:txBody>
      </p:sp>
      <p:sp>
        <p:nvSpPr>
          <p:cNvPr id="24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411712" y="6219824"/>
            <a:ext cx="5670756" cy="638177"/>
          </a:xfrm>
        </p:spPr>
        <p:txBody>
          <a:bodyPr/>
          <a:lstStyle/>
          <a:p>
            <a:r>
              <a:rPr lang="fr-BE" smtClean="0"/>
              <a:t>Reporting relatif à l'exercice 2015</a:t>
            </a:r>
            <a:endParaRPr lang="nl-BE" dirty="0"/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62492" y="6219825"/>
            <a:ext cx="449708" cy="638175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/>
          <a:lstStyle>
            <a:lvl1pPr algn="r">
              <a:defRPr sz="1000" b="0" i="0" baseline="0">
                <a:solidFill>
                  <a:schemeClr val="bg1"/>
                </a:solidFill>
              </a:defRPr>
            </a:lvl1pPr>
          </a:lstStyle>
          <a:p>
            <a:fld id="{90FF19FB-2F2A-410F-BBCC-7AE0EC5BE55E}" type="slidenum">
              <a:rPr lang="nl-BE" smtClean="0"/>
              <a:pPr/>
              <a:t>‹#›</a:t>
            </a:fld>
            <a:endParaRPr lang="nl-BE" dirty="0"/>
          </a:p>
        </p:txBody>
      </p:sp>
      <p:pic>
        <p:nvPicPr>
          <p:cNvPr id="26" name="Afbeelding 25" descr="FSMA_logo_PP_100px_RGB.bmp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6219825"/>
            <a:ext cx="638175" cy="6381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SMA Title Slide 2 NL-F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/>
          <p:cNvSpPr/>
          <p:nvPr/>
        </p:nvSpPr>
        <p:spPr>
          <a:xfrm>
            <a:off x="0" y="3429000"/>
            <a:ext cx="9144000" cy="3429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Rechthoek 6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8" name="Afbeelding 7" descr="voor_title_layout1.bmp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286000"/>
            <a:ext cx="9144000" cy="2286000"/>
          </a:xfrm>
          <a:prstGeom prst="rect">
            <a:avLst/>
          </a:prstGeom>
        </p:spPr>
      </p:pic>
      <p:sp>
        <p:nvSpPr>
          <p:cNvPr id="14" name="Tijdelijke aanduiding voor tekst 13"/>
          <p:cNvSpPr>
            <a:spLocks noGrp="1"/>
          </p:cNvSpPr>
          <p:nvPr>
            <p:ph type="body" sz="quarter" idx="10"/>
          </p:nvPr>
        </p:nvSpPr>
        <p:spPr>
          <a:xfrm>
            <a:off x="2591736" y="458604"/>
            <a:ext cx="6120816" cy="1080612"/>
          </a:xfrm>
        </p:spPr>
        <p:txBody>
          <a:bodyPr anchor="b" anchorCtr="0"/>
          <a:lstStyle>
            <a:lvl1pPr marL="0" indent="0">
              <a:buFontTx/>
              <a:buNone/>
              <a:defRPr sz="36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  <p:sp>
        <p:nvSpPr>
          <p:cNvPr id="15" name="Tijdelijke aanduiding voor tekst 13"/>
          <p:cNvSpPr>
            <a:spLocks noGrp="1"/>
          </p:cNvSpPr>
          <p:nvPr>
            <p:ph type="body" sz="quarter" idx="11"/>
          </p:nvPr>
        </p:nvSpPr>
        <p:spPr>
          <a:xfrm>
            <a:off x="2591736" y="1538748"/>
            <a:ext cx="6120816" cy="630084"/>
          </a:xfrm>
        </p:spPr>
        <p:txBody>
          <a:bodyPr anchor="t" anchorCtr="0"/>
          <a:lstStyle>
            <a:lvl1pPr marL="0" indent="0">
              <a:buFontTx/>
              <a:buNone/>
              <a:defRPr sz="20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  <p:sp>
        <p:nvSpPr>
          <p:cNvPr id="18" name="Tijdelijke aanduiding voor tekst 13"/>
          <p:cNvSpPr>
            <a:spLocks noGrp="1"/>
          </p:cNvSpPr>
          <p:nvPr>
            <p:ph type="body" sz="quarter" idx="12"/>
          </p:nvPr>
        </p:nvSpPr>
        <p:spPr>
          <a:xfrm>
            <a:off x="2591736" y="4509144"/>
            <a:ext cx="6120816" cy="1080612"/>
          </a:xfrm>
        </p:spPr>
        <p:txBody>
          <a:bodyPr anchor="b" anchorCtr="0"/>
          <a:lstStyle>
            <a:lvl1pPr marL="0" indent="0">
              <a:buFontTx/>
              <a:buNone/>
              <a:defRPr sz="36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  <p:sp>
        <p:nvSpPr>
          <p:cNvPr id="19" name="Tijdelijke aanduiding voor tekst 13"/>
          <p:cNvSpPr>
            <a:spLocks noGrp="1"/>
          </p:cNvSpPr>
          <p:nvPr>
            <p:ph type="body" sz="quarter" idx="13"/>
          </p:nvPr>
        </p:nvSpPr>
        <p:spPr>
          <a:xfrm>
            <a:off x="2591736" y="5589288"/>
            <a:ext cx="6120816" cy="630084"/>
          </a:xfrm>
        </p:spPr>
        <p:txBody>
          <a:bodyPr anchor="t" anchorCtr="0"/>
          <a:lstStyle>
            <a:lvl1pPr marL="0" indent="0">
              <a:buFontTx/>
              <a:buNone/>
              <a:defRPr sz="20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75660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SMA Title Slide 2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/>
          <p:cNvSpPr/>
          <p:nvPr/>
        </p:nvSpPr>
        <p:spPr>
          <a:xfrm>
            <a:off x="0" y="3429000"/>
            <a:ext cx="9144000" cy="3429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Rechthoek 6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8" name="Afbeelding 7" descr="voor_title_layout1.bmp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286000"/>
            <a:ext cx="9144000" cy="2286000"/>
          </a:xfrm>
          <a:prstGeom prst="rect">
            <a:avLst/>
          </a:prstGeom>
        </p:spPr>
      </p:pic>
      <p:sp>
        <p:nvSpPr>
          <p:cNvPr id="17" name="Tijdelijke aanduiding voor tekst 13"/>
          <p:cNvSpPr>
            <a:spLocks noGrp="1"/>
          </p:cNvSpPr>
          <p:nvPr>
            <p:ph type="body" sz="quarter" idx="10"/>
          </p:nvPr>
        </p:nvSpPr>
        <p:spPr>
          <a:xfrm>
            <a:off x="2591736" y="458604"/>
            <a:ext cx="6120816" cy="1080612"/>
          </a:xfrm>
        </p:spPr>
        <p:txBody>
          <a:bodyPr anchor="b" anchorCtr="0"/>
          <a:lstStyle>
            <a:lvl1pPr marL="0" indent="0">
              <a:buFontTx/>
              <a:buNone/>
              <a:defRPr sz="36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  <p:sp>
        <p:nvSpPr>
          <p:cNvPr id="18" name="Tijdelijke aanduiding voor tekst 13"/>
          <p:cNvSpPr>
            <a:spLocks noGrp="1"/>
          </p:cNvSpPr>
          <p:nvPr>
            <p:ph type="body" sz="quarter" idx="11"/>
          </p:nvPr>
        </p:nvSpPr>
        <p:spPr>
          <a:xfrm>
            <a:off x="2591736" y="1538748"/>
            <a:ext cx="6120816" cy="630084"/>
          </a:xfrm>
        </p:spPr>
        <p:txBody>
          <a:bodyPr anchor="t" anchorCtr="0"/>
          <a:lstStyle>
            <a:lvl1pPr marL="0" indent="0">
              <a:buFontTx/>
              <a:buNone/>
              <a:defRPr sz="20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  <p:sp>
        <p:nvSpPr>
          <p:cNvPr id="19" name="Tijdelijke aanduiding voor tekst 13"/>
          <p:cNvSpPr>
            <a:spLocks noGrp="1"/>
          </p:cNvSpPr>
          <p:nvPr>
            <p:ph type="body" sz="quarter" idx="12"/>
          </p:nvPr>
        </p:nvSpPr>
        <p:spPr>
          <a:xfrm>
            <a:off x="2591736" y="4509144"/>
            <a:ext cx="6120816" cy="1080612"/>
          </a:xfrm>
        </p:spPr>
        <p:txBody>
          <a:bodyPr anchor="b" anchorCtr="0"/>
          <a:lstStyle>
            <a:lvl1pPr marL="0" indent="0">
              <a:buFontTx/>
              <a:buNone/>
              <a:defRPr sz="36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  <p:sp>
        <p:nvSpPr>
          <p:cNvPr id="20" name="Tijdelijke aanduiding voor tekst 13"/>
          <p:cNvSpPr>
            <a:spLocks noGrp="1"/>
          </p:cNvSpPr>
          <p:nvPr>
            <p:ph type="body" sz="quarter" idx="13"/>
          </p:nvPr>
        </p:nvSpPr>
        <p:spPr>
          <a:xfrm>
            <a:off x="2591736" y="5589288"/>
            <a:ext cx="6120816" cy="630084"/>
          </a:xfrm>
        </p:spPr>
        <p:txBody>
          <a:bodyPr anchor="t" anchorCtr="0"/>
          <a:lstStyle>
            <a:lvl1pPr marL="0" indent="0">
              <a:buFontTx/>
              <a:buNone/>
              <a:defRPr sz="20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69484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"/>
            <a:ext cx="9144000" cy="621982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0939" y="728640"/>
            <a:ext cx="7561263" cy="2520336"/>
          </a:xfrm>
        </p:spPr>
        <p:txBody>
          <a:bodyPr/>
          <a:lstStyle>
            <a:lvl1pPr>
              <a:lnSpc>
                <a:spcPts val="4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0939" y="3429000"/>
            <a:ext cx="7561263" cy="22098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accent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90FF19FB-2F2A-410F-BBCC-7AE0EC5BE55E}" type="slidenum">
              <a:rPr lang="nl-BE" smtClean="0"/>
              <a:pPr/>
              <a:t>‹#›</a:t>
            </a:fld>
            <a:endParaRPr lang="nl-BE" dirty="0"/>
          </a:p>
        </p:txBody>
      </p:sp>
      <p:pic>
        <p:nvPicPr>
          <p:cNvPr id="21" name="Afbeelding 20" descr="FSMA_logo_PP_100px_RGB.bmp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219825"/>
            <a:ext cx="638175" cy="638175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791370" y="6219824"/>
            <a:ext cx="1620342" cy="638177"/>
          </a:xfrm>
        </p:spPr>
        <p:txBody>
          <a:bodyPr/>
          <a:lstStyle/>
          <a:p>
            <a:r>
              <a:rPr lang="nl-BE" smtClean="0"/>
              <a:t>22 novembre 2016</a:t>
            </a:r>
            <a:endParaRPr lang="nl-BE" dirty="0"/>
          </a:p>
        </p:txBody>
      </p:sp>
      <p:sp>
        <p:nvSpPr>
          <p:cNvPr id="11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411712" y="6219824"/>
            <a:ext cx="5670756" cy="638177"/>
          </a:xfrm>
        </p:spPr>
        <p:txBody>
          <a:bodyPr/>
          <a:lstStyle/>
          <a:p>
            <a:r>
              <a:rPr lang="fr-BE" smtClean="0"/>
              <a:t>Reporting relatif à l'exercice 2015</a:t>
            </a:r>
            <a:endParaRPr lang="nl-BE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1"/>
            <a:ext cx="9144000" cy="621982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3" name="Afbeelding 20" descr="FSMA_logo_PP_100px_RGB.bmp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6219825"/>
            <a:ext cx="63817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719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219824"/>
            <a:ext cx="9144000" cy="63817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9" y="1898797"/>
            <a:ext cx="7561263" cy="1362075"/>
          </a:xfrm>
        </p:spPr>
        <p:txBody>
          <a:bodyPr anchor="b" anchorCtr="0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0939" y="3429003"/>
            <a:ext cx="7561263" cy="1500187"/>
          </a:xfrm>
        </p:spPr>
        <p:txBody>
          <a:bodyPr anchor="t" anchorCtr="0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62492" y="6219825"/>
            <a:ext cx="449708" cy="638175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/>
          <a:lstStyle>
            <a:lvl1pPr algn="r">
              <a:defRPr sz="1000" b="0" i="0" baseline="0">
                <a:solidFill>
                  <a:schemeClr val="bg1"/>
                </a:solidFill>
              </a:defRPr>
            </a:lvl1pPr>
          </a:lstStyle>
          <a:p>
            <a:fld id="{90FF19FB-2F2A-410F-BBCC-7AE0EC5BE55E}" type="slidenum">
              <a:rPr lang="nl-BE" smtClean="0"/>
              <a:pPr/>
              <a:t>‹#›</a:t>
            </a:fld>
            <a:endParaRPr lang="nl-BE" dirty="0"/>
          </a:p>
        </p:txBody>
      </p:sp>
      <p:pic>
        <p:nvPicPr>
          <p:cNvPr id="20" name="Afbeelding 19" descr="FSMA_logo_PP_100px_RGB.bmp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219825"/>
            <a:ext cx="638175" cy="638175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791370" y="6219824"/>
            <a:ext cx="1620342" cy="638177"/>
          </a:xfrm>
        </p:spPr>
        <p:txBody>
          <a:bodyPr/>
          <a:lstStyle/>
          <a:p>
            <a:r>
              <a:rPr lang="nl-BE" smtClean="0"/>
              <a:t>22 novembre 2016</a:t>
            </a:r>
            <a:endParaRPr lang="nl-BE" dirty="0"/>
          </a:p>
        </p:txBody>
      </p:sp>
      <p:sp>
        <p:nvSpPr>
          <p:cNvPr id="10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411712" y="6219824"/>
            <a:ext cx="5670756" cy="638177"/>
          </a:xfrm>
        </p:spPr>
        <p:txBody>
          <a:bodyPr/>
          <a:lstStyle/>
          <a:p>
            <a:r>
              <a:rPr lang="fr-BE" smtClean="0"/>
              <a:t>Reporting relatif à l'exercice 2015</a:t>
            </a:r>
            <a:endParaRPr lang="nl-BE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6219824"/>
            <a:ext cx="9144000" cy="63817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2" name="Afbeelding 19" descr="FSMA_logo_PP_100px_RGB.bmp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6219825"/>
            <a:ext cx="63817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079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219372"/>
            <a:ext cx="9144000" cy="63863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538289"/>
            <a:ext cx="8255001" cy="4231024"/>
          </a:xfrm>
        </p:spPr>
        <p:txBody>
          <a:bodyPr/>
          <a:lstStyle>
            <a:lvl1pPr>
              <a:lnSpc>
                <a:spcPts val="3080"/>
              </a:lnSpc>
              <a:defRPr/>
            </a:lvl1pPr>
            <a:lvl2pPr>
              <a:lnSpc>
                <a:spcPts val="2640"/>
              </a:lnSpc>
              <a:defRPr sz="2400"/>
            </a:lvl2pPr>
            <a:lvl3pPr>
              <a:lnSpc>
                <a:spcPts val="2200"/>
              </a:lnSpc>
              <a:defRPr sz="2000"/>
            </a:lvl3pPr>
            <a:lvl4pPr>
              <a:lnSpc>
                <a:spcPts val="1980"/>
              </a:lnSpc>
              <a:defRPr sz="1800"/>
            </a:lvl4pPr>
            <a:lvl5pPr>
              <a:lnSpc>
                <a:spcPts val="1540"/>
              </a:lnSpc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1370" y="6219824"/>
            <a:ext cx="1620342" cy="638177"/>
          </a:xfrm>
        </p:spPr>
        <p:txBody>
          <a:bodyPr/>
          <a:lstStyle/>
          <a:p>
            <a:r>
              <a:rPr lang="nl-BE" smtClean="0"/>
              <a:t>22 novembre 2016</a:t>
            </a:r>
            <a:endParaRPr lang="nl-BE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92167" y="185738"/>
            <a:ext cx="7894636" cy="9901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 dirty="0"/>
          </a:p>
        </p:txBody>
      </p:sp>
      <p:sp>
        <p:nvSpPr>
          <p:cNvPr id="24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411712" y="6219824"/>
            <a:ext cx="5670756" cy="638177"/>
          </a:xfrm>
        </p:spPr>
        <p:txBody>
          <a:bodyPr/>
          <a:lstStyle/>
          <a:p>
            <a:r>
              <a:rPr lang="fr-BE" smtClean="0"/>
              <a:t>Reporting relatif à l'exercice 2015</a:t>
            </a:r>
            <a:endParaRPr lang="nl-BE" dirty="0"/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62492" y="6219825"/>
            <a:ext cx="449708" cy="638175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/>
          <a:lstStyle>
            <a:lvl1pPr algn="r">
              <a:defRPr sz="1000" b="0" i="0" baseline="0">
                <a:solidFill>
                  <a:schemeClr val="bg1"/>
                </a:solidFill>
              </a:defRPr>
            </a:lvl1pPr>
          </a:lstStyle>
          <a:p>
            <a:fld id="{90FF19FB-2F2A-410F-BBCC-7AE0EC5BE55E}" type="slidenum">
              <a:rPr lang="nl-BE" smtClean="0"/>
              <a:pPr/>
              <a:t>‹#›</a:t>
            </a:fld>
            <a:endParaRPr lang="nl-BE" dirty="0"/>
          </a:p>
        </p:txBody>
      </p:sp>
      <p:pic>
        <p:nvPicPr>
          <p:cNvPr id="26" name="Afbeelding 25" descr="FSMA_logo_PP_100px_RGB.bmp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219825"/>
            <a:ext cx="638175" cy="638175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0" y="6219372"/>
            <a:ext cx="9144000" cy="63863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1" name="Afbeelding 25" descr="FSMA_logo_PP_100px_RGB.bmp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6219825"/>
            <a:ext cx="63817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024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6219824"/>
            <a:ext cx="9144000" cy="63817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1" y="1538289"/>
            <a:ext cx="3960176" cy="423102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2025" y="1538288"/>
            <a:ext cx="3960176" cy="423102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62492" y="6219825"/>
            <a:ext cx="449708" cy="638175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/>
          <a:lstStyle>
            <a:lvl1pPr algn="r">
              <a:defRPr sz="1000" b="0" i="0" baseline="0">
                <a:solidFill>
                  <a:schemeClr val="bg1"/>
                </a:solidFill>
              </a:defRPr>
            </a:lvl1pPr>
          </a:lstStyle>
          <a:p>
            <a:fld id="{90FF19FB-2F2A-410F-BBCC-7AE0EC5BE55E}" type="slidenum">
              <a:rPr lang="nl-BE" smtClean="0"/>
              <a:pPr/>
              <a:t>‹#›</a:t>
            </a:fld>
            <a:endParaRPr lang="nl-BE" dirty="0"/>
          </a:p>
        </p:txBody>
      </p:sp>
      <p:pic>
        <p:nvPicPr>
          <p:cNvPr id="21" name="Afbeelding 20" descr="FSMA_logo_PP_100px_RGB.bmp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219825"/>
            <a:ext cx="638175" cy="638175"/>
          </a:xfrm>
          <a:prstGeom prst="rect">
            <a:avLst/>
          </a:prstGeom>
        </p:spPr>
      </p:pic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791370" y="6219824"/>
            <a:ext cx="1620342" cy="638177"/>
          </a:xfrm>
        </p:spPr>
        <p:txBody>
          <a:bodyPr/>
          <a:lstStyle/>
          <a:p>
            <a:r>
              <a:rPr lang="nl-BE" smtClean="0"/>
              <a:t>22 novembre 2016</a:t>
            </a:r>
            <a:endParaRPr lang="nl-BE" dirty="0"/>
          </a:p>
        </p:txBody>
      </p:sp>
      <p:sp>
        <p:nvSpPr>
          <p:cNvPr id="13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411712" y="6219824"/>
            <a:ext cx="5670756" cy="638177"/>
          </a:xfrm>
        </p:spPr>
        <p:txBody>
          <a:bodyPr/>
          <a:lstStyle/>
          <a:p>
            <a:r>
              <a:rPr lang="fr-BE" smtClean="0"/>
              <a:t>Reporting relatif à l'exercice 2015</a:t>
            </a:r>
            <a:endParaRPr lang="nl-BE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6219824"/>
            <a:ext cx="9144000" cy="63817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1" name="Afbeelding 20" descr="FSMA_logo_PP_100px_RGB.bmp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6219825"/>
            <a:ext cx="63817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716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6219824"/>
            <a:ext cx="9144000" cy="63817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2164" y="1538290"/>
            <a:ext cx="3599813" cy="450520"/>
          </a:xfrm>
        </p:spPr>
        <p:txBody>
          <a:bodyPr anchor="t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1801" y="2078820"/>
            <a:ext cx="3960176" cy="369049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2073" y="1535116"/>
            <a:ext cx="3574729" cy="453695"/>
          </a:xfrm>
        </p:spPr>
        <p:txBody>
          <a:bodyPr anchor="t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2024" y="2078820"/>
            <a:ext cx="3934777" cy="369049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2492" y="6219825"/>
            <a:ext cx="449708" cy="638175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/>
          <a:lstStyle>
            <a:lvl1pPr algn="r">
              <a:defRPr sz="1000" b="0" i="0" baseline="0">
                <a:solidFill>
                  <a:schemeClr val="bg1"/>
                </a:solidFill>
              </a:defRPr>
            </a:lvl1pPr>
          </a:lstStyle>
          <a:p>
            <a:fld id="{90FF19FB-2F2A-410F-BBCC-7AE0EC5BE55E}" type="slidenum">
              <a:rPr lang="nl-BE" smtClean="0"/>
              <a:pPr/>
              <a:t>‹#›</a:t>
            </a:fld>
            <a:endParaRPr lang="nl-BE" dirty="0"/>
          </a:p>
        </p:txBody>
      </p:sp>
      <p:pic>
        <p:nvPicPr>
          <p:cNvPr id="21" name="Afbeelding 20" descr="FSMA_logo_PP_100px_RGB.bmp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219825"/>
            <a:ext cx="638175" cy="638175"/>
          </a:xfrm>
          <a:prstGeom prst="rect">
            <a:avLst/>
          </a:prstGeom>
        </p:spPr>
      </p:pic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791370" y="6219824"/>
            <a:ext cx="1620342" cy="638177"/>
          </a:xfrm>
        </p:spPr>
        <p:txBody>
          <a:bodyPr/>
          <a:lstStyle/>
          <a:p>
            <a:r>
              <a:rPr lang="nl-BE" smtClean="0"/>
              <a:t>22 novembre 2016</a:t>
            </a:r>
            <a:endParaRPr lang="nl-BE" dirty="0"/>
          </a:p>
        </p:txBody>
      </p:sp>
      <p:sp>
        <p:nvSpPr>
          <p:cNvPr id="13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411712" y="6219824"/>
            <a:ext cx="5670756" cy="638177"/>
          </a:xfrm>
        </p:spPr>
        <p:txBody>
          <a:bodyPr/>
          <a:lstStyle/>
          <a:p>
            <a:r>
              <a:rPr lang="fr-BE" smtClean="0"/>
              <a:t>Reporting relatif à l'exercice 2015</a:t>
            </a:r>
            <a:endParaRPr lang="nl-BE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0" y="6219824"/>
            <a:ext cx="9144000" cy="63817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5" name="Afbeelding 20" descr="FSMA_logo_PP_100px_RGB.bmp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6219825"/>
            <a:ext cx="63817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578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2167" y="185738"/>
            <a:ext cx="7894636" cy="99013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1538290"/>
            <a:ext cx="8255001" cy="207073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1370" y="6219824"/>
            <a:ext cx="630212" cy="638177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1000" b="0">
                <a:solidFill>
                  <a:schemeClr val="bg1"/>
                </a:solidFill>
              </a:defRPr>
            </a:lvl1pPr>
          </a:lstStyle>
          <a:p>
            <a:r>
              <a:rPr lang="nl-BE" smtClean="0"/>
              <a:t>22 novembre 2016</a:t>
            </a:r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1582" y="6219824"/>
            <a:ext cx="6660886" cy="638177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/>
          <a:lstStyle>
            <a:lvl1pPr algn="r">
              <a:defRPr sz="1000" b="0" cap="none" spc="100" baseline="0">
                <a:solidFill>
                  <a:schemeClr val="bg1"/>
                </a:solidFill>
              </a:defRPr>
            </a:lvl1pPr>
          </a:lstStyle>
          <a:p>
            <a:r>
              <a:rPr lang="fr-BE" smtClean="0"/>
              <a:t>Reporting relatif à l'exercice 2015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62492" y="6219825"/>
            <a:ext cx="449708" cy="638175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/>
          <a:lstStyle>
            <a:lvl1pPr algn="r">
              <a:defRPr sz="1000" b="0" i="0" baseline="0">
                <a:solidFill>
                  <a:schemeClr val="bg1"/>
                </a:solidFill>
              </a:defRPr>
            </a:lvl1pPr>
          </a:lstStyle>
          <a:p>
            <a:fld id="{90FF19FB-2F2A-410F-BBCC-7AE0EC5BE55E}" type="slidenum">
              <a:rPr lang="nl-BE" smtClean="0"/>
              <a:pPr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587078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  <p:sldLayoutId id="2147483856" r:id="rId12"/>
    <p:sldLayoutId id="2147483857" r:id="rId13"/>
    <p:sldLayoutId id="2147483858" r:id="rId14"/>
    <p:sldLayoutId id="2147483859" r:id="rId15"/>
    <p:sldLayoutId id="2147483661" r:id="rId16"/>
    <p:sldLayoutId id="2147483662" r:id="rId17"/>
    <p:sldLayoutId id="2147483663" r:id="rId18"/>
    <p:sldLayoutId id="2147483664" r:id="rId19"/>
    <p:sldLayoutId id="2147483665" r:id="rId20"/>
    <p:sldLayoutId id="2147483666" r:id="rId21"/>
    <p:sldLayoutId id="2147483667" r:id="rId22"/>
    <p:sldLayoutId id="2147483650" r:id="rId23"/>
  </p:sldLayoutIdLst>
  <p:hf hdr="0"/>
  <p:txStyles>
    <p:titleStyle>
      <a:lvl1pPr algn="l" defTabSz="914400" rtl="0" eaLnBrk="1" latinLnBrk="0" hangingPunct="1">
        <a:lnSpc>
          <a:spcPts val="3200"/>
        </a:lnSpc>
        <a:spcBef>
          <a:spcPct val="0"/>
        </a:spcBef>
        <a:buNone/>
        <a:defRPr sz="3600" b="0" i="0" kern="1200" cap="none" baseline="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ts val="3080"/>
        </a:lnSpc>
        <a:spcBef>
          <a:spcPts val="0"/>
        </a:spcBef>
        <a:spcAft>
          <a:spcPts val="600"/>
        </a:spcAft>
        <a:buClr>
          <a:schemeClr val="accent2"/>
        </a:buClr>
        <a:buFont typeface="Arial" pitchFamily="34" charset="0"/>
        <a:buChar char="•"/>
        <a:defRPr sz="2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12000" indent="-252000" algn="l" defTabSz="914400" rtl="0" eaLnBrk="1" latinLnBrk="0" hangingPunct="1">
        <a:lnSpc>
          <a:spcPts val="2640"/>
        </a:lnSpc>
        <a:spcBef>
          <a:spcPts val="0"/>
        </a:spcBef>
        <a:spcAft>
          <a:spcPts val="600"/>
        </a:spcAft>
        <a:buFont typeface="Calibri" pitchFamily="34" charset="0"/>
        <a:buChar char="‐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64000" indent="-252000" algn="l" defTabSz="9144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Font typeface="Calibri" pitchFamily="34" charset="0"/>
        <a:buChar char="‐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44000" indent="-180000" algn="l" defTabSz="914400" rtl="0" eaLnBrk="1" latinLnBrk="0" hangingPunct="1">
        <a:lnSpc>
          <a:spcPts val="1980"/>
        </a:lnSpc>
        <a:spcBef>
          <a:spcPts val="0"/>
        </a:spcBef>
        <a:spcAft>
          <a:spcPts val="600"/>
        </a:spcAft>
        <a:buFont typeface="Calibri" pitchFamily="34" charset="0"/>
        <a:buChar char="‐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224000" indent="-180000" algn="l" defTabSz="914400" rtl="0" eaLnBrk="1" latinLnBrk="0" hangingPunct="1">
        <a:lnSpc>
          <a:spcPts val="1540"/>
        </a:lnSpc>
        <a:spcBef>
          <a:spcPts val="0"/>
        </a:spcBef>
        <a:spcAft>
          <a:spcPts val="600"/>
        </a:spcAft>
        <a:buFont typeface="Calibri" pitchFamily="34" charset="0"/>
        <a:buChar char="‐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l-BE" sz="2400">
                <a:latin typeface="Gotham Rounded Bold" pitchFamily="50" charset="0"/>
              </a:rPr>
              <a:t>Le secteur des </a:t>
            </a:r>
            <a:r>
              <a:rPr lang="nl-BE" sz="2400" smtClean="0">
                <a:latin typeface="Gotham Rounded Bold" pitchFamily="50" charset="0"/>
              </a:rPr>
              <a:t>institutions </a:t>
            </a:r>
            <a:r>
              <a:rPr lang="nl-BE" sz="2400">
                <a:latin typeface="Gotham Rounded Bold" pitchFamily="50" charset="0"/>
              </a:rPr>
              <a:t>de </a:t>
            </a:r>
            <a:r>
              <a:rPr lang="nl-BE" sz="2400" smtClean="0">
                <a:latin typeface="Gotham Rounded Bold" pitchFamily="50" charset="0"/>
              </a:rPr>
              <a:t>retraite </a:t>
            </a:r>
            <a:r>
              <a:rPr lang="nl-BE" sz="2400">
                <a:latin typeface="Gotham Rounded Bold" pitchFamily="50" charset="0"/>
              </a:rPr>
              <a:t>p</a:t>
            </a:r>
            <a:r>
              <a:rPr lang="nl-BE" sz="2400" smtClean="0">
                <a:latin typeface="Gotham Rounded Bold" pitchFamily="50" charset="0"/>
              </a:rPr>
              <a:t>rofessionnelle</a:t>
            </a:r>
            <a:endParaRPr lang="nl-BE" sz="2400">
              <a:latin typeface="Gotham Rounded Bold" pitchFamily="50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591736" y="5517232"/>
            <a:ext cx="6120816" cy="630084"/>
          </a:xfrm>
        </p:spPr>
        <p:txBody>
          <a:bodyPr anchor="b"/>
          <a:lstStyle/>
          <a:p>
            <a:r>
              <a:rPr lang="nl-BE"/>
              <a:t>Reporting relatif à l'exercice </a:t>
            </a:r>
            <a:r>
              <a:rPr lang="nl-BE" smtClean="0"/>
              <a:t>2015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7149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91370" y="6219824"/>
            <a:ext cx="1260350" cy="638177"/>
          </a:xfrm>
        </p:spPr>
        <p:txBody>
          <a:bodyPr/>
          <a:lstStyle/>
          <a:p>
            <a:r>
              <a:rPr lang="nl-BE" smtClean="0"/>
              <a:t>22 novembre 2016</a:t>
            </a:r>
            <a:endParaRPr lang="nl-B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Secteur</a:t>
            </a:r>
            <a:endParaRPr lang="nl-B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131840" y="6219824"/>
            <a:ext cx="4950628" cy="638177"/>
          </a:xfrm>
        </p:spPr>
        <p:txBody>
          <a:bodyPr/>
          <a:lstStyle/>
          <a:p>
            <a:r>
              <a:rPr lang="fr-BE" smtClean="0"/>
              <a:t>Reporting relatif à l'exercice 2015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91370" y="6219824"/>
            <a:ext cx="7957094" cy="638177"/>
          </a:xfrm>
        </p:spPr>
        <p:txBody>
          <a:bodyPr/>
          <a:lstStyle/>
          <a:p>
            <a:fld id="{77898CD9-BA95-4A68-8F64-76B0F869134E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55576" y="1389614"/>
            <a:ext cx="82153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mtClean="0"/>
              <a:t>Evolution du nombre d'affiliés</a:t>
            </a:r>
            <a:endParaRPr lang="nl-BE"/>
          </a:p>
        </p:txBody>
      </p:sp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9919541"/>
              </p:ext>
            </p:extLst>
          </p:nvPr>
        </p:nvGraphicFramePr>
        <p:xfrm>
          <a:off x="631800" y="1844824"/>
          <a:ext cx="7900640" cy="41044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2473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smtClean="0"/>
              <a:t>22 novembre 2016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90078" y="245804"/>
            <a:ext cx="7894636" cy="990132"/>
          </a:xfrm>
        </p:spPr>
        <p:txBody>
          <a:bodyPr/>
          <a:lstStyle/>
          <a:p>
            <a:r>
              <a:rPr lang="nl-BE" smtClean="0"/>
              <a:t>Secteur</a:t>
            </a:r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Reporting relatif à l'exercice 2015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11</a:t>
            </a:fld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179512" y="1369544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mtClean="0"/>
              <a:t>Composition des affiliés*</a:t>
            </a:r>
            <a:endParaRPr lang="nl-BE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9237806"/>
              </p:ext>
            </p:extLst>
          </p:nvPr>
        </p:nvGraphicFramePr>
        <p:xfrm>
          <a:off x="280010" y="1782108"/>
          <a:ext cx="8655987" cy="3934814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3620681"/>
                <a:gridCol w="844826"/>
                <a:gridCol w="844826"/>
                <a:gridCol w="905171"/>
                <a:gridCol w="828000"/>
                <a:gridCol w="828000"/>
                <a:gridCol w="784483"/>
              </a:tblGrid>
              <a:tr h="202869">
                <a:tc>
                  <a:txBody>
                    <a:bodyPr/>
                    <a:lstStyle/>
                    <a:p>
                      <a:pPr algn="ctr" fontAlgn="ctr"/>
                      <a:endParaRPr lang="nl-BE" sz="10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000" b="1" i="0" u="none" strike="noStrike">
                          <a:solidFill>
                            <a:srgbClr val="002244"/>
                          </a:solidFill>
                          <a:effectLst/>
                          <a:latin typeface="Gotham Rounded Book" pitchFamily="50" charset="0"/>
                        </a:rPr>
                        <a:t>2010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000" b="1" i="0" u="none" strike="noStrike">
                          <a:solidFill>
                            <a:srgbClr val="002244"/>
                          </a:solidFill>
                          <a:effectLst/>
                          <a:latin typeface="Gotham Rounded Book" pitchFamily="50" charset="0"/>
                        </a:rPr>
                        <a:t>2011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000" b="1" i="0" u="none" strike="noStrike">
                          <a:solidFill>
                            <a:srgbClr val="002244"/>
                          </a:solidFill>
                          <a:effectLst/>
                          <a:latin typeface="Gotham Rounded Book" pitchFamily="50" charset="0"/>
                        </a:rPr>
                        <a:t>2012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000" b="1" i="0" u="none" strike="noStrike" smtClean="0">
                          <a:solidFill>
                            <a:srgbClr val="002244"/>
                          </a:solidFill>
                          <a:effectLst/>
                          <a:latin typeface="Gotham Rounded Book" pitchFamily="50" charset="0"/>
                        </a:rPr>
                        <a:t>2013**</a:t>
                      </a:r>
                      <a:endParaRPr lang="nl-BE" sz="1000" b="1" i="0" u="none" strike="noStrike">
                        <a:solidFill>
                          <a:srgbClr val="002244"/>
                        </a:solidFill>
                        <a:effectLst/>
                        <a:latin typeface="Gotham Rounded Book" pitchFamily="50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000" b="1" i="0" u="none" strike="noStrike" smtClean="0">
                          <a:solidFill>
                            <a:srgbClr val="002244"/>
                          </a:solidFill>
                          <a:effectLst/>
                          <a:latin typeface="Gotham Rounded Book" pitchFamily="50" charset="0"/>
                        </a:rPr>
                        <a:t>2014***</a:t>
                      </a:r>
                      <a:endParaRPr lang="nl-BE" sz="1000" b="1" i="0" u="none" strike="noStrike">
                        <a:solidFill>
                          <a:srgbClr val="002244"/>
                        </a:solidFill>
                        <a:effectLst/>
                        <a:latin typeface="Gotham Rounded Book" pitchFamily="50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000" b="1" i="0" u="none" strike="noStrike" smtClean="0">
                          <a:solidFill>
                            <a:srgbClr val="002244"/>
                          </a:solidFill>
                          <a:effectLst/>
                          <a:latin typeface="Gotham Rounded Book" pitchFamily="50" charset="0"/>
                        </a:rPr>
                        <a:t>2015</a:t>
                      </a:r>
                      <a:endParaRPr lang="nl-BE" sz="1000" b="1" i="0" u="none" strike="noStrike">
                        <a:solidFill>
                          <a:srgbClr val="002244"/>
                        </a:solidFill>
                        <a:effectLst/>
                        <a:latin typeface="Gotham Rounded Book" pitchFamily="50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9095">
                <a:tc>
                  <a:txBody>
                    <a:bodyPr/>
                    <a:lstStyle/>
                    <a:p>
                      <a:pPr marL="268288" indent="-179388" algn="l" fontAlgn="t"/>
                      <a:r>
                        <a:rPr lang="nl-BE" sz="1000" b="1" u="none" strike="noStrike" smtClean="0">
                          <a:latin typeface="Arial" pitchFamily="34" charset="0"/>
                          <a:cs typeface="Arial" pitchFamily="34" charset="0"/>
                        </a:rPr>
                        <a:t>1.	Affiliés actifs</a:t>
                      </a:r>
                      <a:endParaRPr lang="nl-BE" sz="10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1" i="0" u="none" strike="noStrike">
                          <a:solidFill>
                            <a:srgbClr val="002244"/>
                          </a:solidFill>
                          <a:effectLst/>
                          <a:latin typeface="Gotham Rounded Book" pitchFamily="50" charset="0"/>
                        </a:rPr>
                        <a:t>560.835  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1" i="0" u="none" strike="noStrike">
                          <a:solidFill>
                            <a:srgbClr val="002244"/>
                          </a:solidFill>
                          <a:effectLst/>
                          <a:latin typeface="Gotham Rounded Book" pitchFamily="50" charset="0"/>
                        </a:rPr>
                        <a:t>556.430  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1" i="0" u="none" strike="noStrike">
                          <a:solidFill>
                            <a:srgbClr val="002244"/>
                          </a:solidFill>
                          <a:effectLst/>
                          <a:latin typeface="Gotham Rounded Book" pitchFamily="50" charset="0"/>
                        </a:rPr>
                        <a:t>973.899  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1" i="0" u="none" strike="noStrike">
                          <a:solidFill>
                            <a:srgbClr val="002244"/>
                          </a:solidFill>
                          <a:effectLst/>
                          <a:latin typeface="Gotham Rounded Book" pitchFamily="50" charset="0"/>
                        </a:rPr>
                        <a:t>1.002.011  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1" i="0" u="none" strike="noStrike">
                          <a:solidFill>
                            <a:srgbClr val="002244"/>
                          </a:solidFill>
                          <a:effectLst/>
                          <a:latin typeface="Gotham Rounded Book" pitchFamily="50" charset="0"/>
                        </a:rPr>
                        <a:t>940.179  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1" i="0" u="none" strike="noStrike" smtClean="0">
                          <a:solidFill>
                            <a:srgbClr val="002244"/>
                          </a:solidFill>
                          <a:effectLst/>
                          <a:latin typeface="Gotham Rounded Book" pitchFamily="50" charset="0"/>
                        </a:rPr>
                        <a:t>938.417  </a:t>
                      </a:r>
                      <a:endParaRPr lang="nl-BE" sz="1000" b="1" i="0" u="none" strike="noStrike">
                        <a:solidFill>
                          <a:srgbClr val="002244"/>
                        </a:solidFill>
                        <a:effectLst/>
                        <a:latin typeface="Gotham Rounded Book" pitchFamily="50" charset="0"/>
                      </a:endParaRP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2869">
                <a:tc>
                  <a:txBody>
                    <a:bodyPr/>
                    <a:lstStyle/>
                    <a:p>
                      <a:pPr marL="628650" indent="0" algn="l" fontAlgn="t"/>
                      <a:r>
                        <a:rPr lang="nl-BE" sz="1000" u="none" strike="noStrike" smtClean="0">
                          <a:latin typeface="Arial" pitchFamily="34" charset="0"/>
                          <a:cs typeface="Arial" pitchFamily="34" charset="0"/>
                        </a:rPr>
                        <a:t>Hommes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0" i="0" u="none" strike="noStrike">
                          <a:solidFill>
                            <a:srgbClr val="002244"/>
                          </a:solidFill>
                          <a:effectLst/>
                          <a:latin typeface="Gotham Rounded Book" pitchFamily="50" charset="0"/>
                        </a:rPr>
                        <a:t>451.339  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0" i="0" u="none" strike="noStrike">
                          <a:solidFill>
                            <a:srgbClr val="002244"/>
                          </a:solidFill>
                          <a:effectLst/>
                          <a:latin typeface="Gotham Rounded Book" pitchFamily="50" charset="0"/>
                        </a:rPr>
                        <a:t>446.966  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0" i="0" u="none" strike="noStrike">
                          <a:solidFill>
                            <a:srgbClr val="002244"/>
                          </a:solidFill>
                          <a:effectLst/>
                          <a:latin typeface="Gotham Rounded Book" pitchFamily="50" charset="0"/>
                        </a:rPr>
                        <a:t>571.685  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0" i="0" u="none" strike="noStrike">
                          <a:solidFill>
                            <a:srgbClr val="002244"/>
                          </a:solidFill>
                          <a:effectLst/>
                          <a:latin typeface="Gotham Rounded Book" pitchFamily="50" charset="0"/>
                        </a:rPr>
                        <a:t>587.383  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0" i="0" u="none" strike="noStrike">
                          <a:solidFill>
                            <a:srgbClr val="002244"/>
                          </a:solidFill>
                          <a:effectLst/>
                          <a:latin typeface="Gotham Rounded Book" pitchFamily="50" charset="0"/>
                        </a:rPr>
                        <a:t> 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0" i="0" u="none" strike="noStrike">
                          <a:solidFill>
                            <a:srgbClr val="002244"/>
                          </a:solidFill>
                          <a:effectLst/>
                          <a:latin typeface="Gotham Rounded Book" pitchFamily="50" charset="0"/>
                        </a:rPr>
                        <a:t> 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2869">
                <a:tc>
                  <a:txBody>
                    <a:bodyPr/>
                    <a:lstStyle/>
                    <a:p>
                      <a:pPr marL="625475" indent="-625475" algn="l" fontAlgn="t">
                        <a:tabLst/>
                      </a:pPr>
                      <a:r>
                        <a:rPr lang="nl-BE" sz="1000" u="none" strike="noStrike" smtClean="0">
                          <a:latin typeface="Arial" pitchFamily="34" charset="0"/>
                          <a:cs typeface="Arial" pitchFamily="34" charset="0"/>
                        </a:rPr>
                        <a:t>	Femmes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0" i="0" u="none" strike="noStrike">
                          <a:solidFill>
                            <a:srgbClr val="002244"/>
                          </a:solidFill>
                          <a:effectLst/>
                          <a:latin typeface="Gotham Rounded Book" pitchFamily="50" charset="0"/>
                        </a:rPr>
                        <a:t>109.496  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0" i="0" u="none" strike="noStrike">
                          <a:solidFill>
                            <a:srgbClr val="002244"/>
                          </a:solidFill>
                          <a:effectLst/>
                          <a:latin typeface="Gotham Rounded Book" pitchFamily="50" charset="0"/>
                        </a:rPr>
                        <a:t>109.464  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0" i="0" u="none" strike="noStrike">
                          <a:solidFill>
                            <a:srgbClr val="002244"/>
                          </a:solidFill>
                          <a:effectLst/>
                          <a:latin typeface="Gotham Rounded Book" pitchFamily="50" charset="0"/>
                        </a:rPr>
                        <a:t>402.214  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0" i="0" u="none" strike="noStrike">
                          <a:solidFill>
                            <a:srgbClr val="002244"/>
                          </a:solidFill>
                          <a:effectLst/>
                          <a:latin typeface="Gotham Rounded Book" pitchFamily="50" charset="0"/>
                        </a:rPr>
                        <a:t>414.628  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0" i="0" u="none" strike="noStrike">
                          <a:solidFill>
                            <a:srgbClr val="002244"/>
                          </a:solidFill>
                          <a:effectLst/>
                          <a:latin typeface="Gotham Rounded Book" pitchFamily="50" charset="0"/>
                        </a:rPr>
                        <a:t> 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0" i="0" u="none" strike="noStrike">
                          <a:solidFill>
                            <a:srgbClr val="002244"/>
                          </a:solidFill>
                          <a:effectLst/>
                          <a:latin typeface="Gotham Rounded Book" pitchFamily="50" charset="0"/>
                        </a:rPr>
                        <a:t> 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3990">
                <a:tc>
                  <a:txBody>
                    <a:bodyPr/>
                    <a:lstStyle/>
                    <a:p>
                      <a:pPr marL="628650" indent="-360363" algn="l" fontAlgn="t"/>
                      <a:r>
                        <a:rPr lang="nl-BE" sz="1000" u="none" strike="noStrike"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r>
                        <a:rPr lang="nl-BE" sz="1000" u="none" strike="noStrike" smtClean="0">
                          <a:latin typeface="Arial" pitchFamily="34" charset="0"/>
                          <a:cs typeface="Arial" pitchFamily="34" charset="0"/>
                        </a:rPr>
                        <a:t>1.1.	Ouvriers</a:t>
                      </a:r>
                      <a:endParaRPr lang="nl-BE" sz="10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1" i="0" u="none" strike="noStrike">
                          <a:solidFill>
                            <a:srgbClr val="002244"/>
                          </a:solidFill>
                          <a:effectLst/>
                          <a:latin typeface="Gotham Rounded Book" pitchFamily="50" charset="0"/>
                        </a:rPr>
                        <a:t>356.150  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1" i="0" u="none" strike="noStrike">
                          <a:solidFill>
                            <a:srgbClr val="002244"/>
                          </a:solidFill>
                          <a:effectLst/>
                          <a:latin typeface="Gotham Rounded Book" pitchFamily="50" charset="0"/>
                        </a:rPr>
                        <a:t>351.839  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1" i="0" u="none" strike="noStrike">
                          <a:solidFill>
                            <a:srgbClr val="002244"/>
                          </a:solidFill>
                          <a:effectLst/>
                          <a:latin typeface="Gotham Rounded Book" pitchFamily="50" charset="0"/>
                        </a:rPr>
                        <a:t>400.996  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1" i="0" u="none" strike="noStrike">
                          <a:solidFill>
                            <a:srgbClr val="002244"/>
                          </a:solidFill>
                          <a:effectLst/>
                          <a:latin typeface="Gotham Rounded Book" pitchFamily="50" charset="0"/>
                        </a:rPr>
                        <a:t> 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1" i="0" u="none" strike="noStrike">
                          <a:solidFill>
                            <a:srgbClr val="002244"/>
                          </a:solidFill>
                          <a:effectLst/>
                          <a:latin typeface="Gotham Rounded Book" pitchFamily="50" charset="0"/>
                        </a:rPr>
                        <a:t> 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1" i="0" u="none" strike="noStrike">
                          <a:solidFill>
                            <a:srgbClr val="002244"/>
                          </a:solidFill>
                          <a:effectLst/>
                          <a:latin typeface="Gotham Rounded Book" pitchFamily="50" charset="0"/>
                        </a:rPr>
                        <a:t> 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2869">
                <a:tc>
                  <a:txBody>
                    <a:bodyPr/>
                    <a:lstStyle/>
                    <a:p>
                      <a:pPr marL="628650" indent="0" algn="l" fontAlgn="t"/>
                      <a:r>
                        <a:rPr lang="nl-BE" sz="1000" u="none" strike="noStrike" smtClean="0">
                          <a:latin typeface="Arial" pitchFamily="34" charset="0"/>
                          <a:cs typeface="Arial" pitchFamily="34" charset="0"/>
                        </a:rPr>
                        <a:t>Hommes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000" b="0" i="0" u="none" strike="noStrike">
                          <a:solidFill>
                            <a:srgbClr val="002244"/>
                          </a:solidFill>
                          <a:effectLst/>
                          <a:latin typeface="Gotham Rounded Book" pitchFamily="50" charset="0"/>
                        </a:rPr>
                        <a:t>335.267 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000" b="0" i="0" u="none" strike="noStrike">
                          <a:solidFill>
                            <a:srgbClr val="002244"/>
                          </a:solidFill>
                          <a:effectLst/>
                          <a:latin typeface="Gotham Rounded Book" pitchFamily="50" charset="0"/>
                        </a:rPr>
                        <a:t>331.821 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000" b="0" i="0" u="none" strike="noStrike">
                          <a:solidFill>
                            <a:srgbClr val="002244"/>
                          </a:solidFill>
                          <a:effectLst/>
                          <a:latin typeface="Gotham Rounded Book" pitchFamily="50" charset="0"/>
                        </a:rPr>
                        <a:t>378.759 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000" b="0" i="0" u="none" strike="noStrike">
                          <a:solidFill>
                            <a:srgbClr val="002244"/>
                          </a:solidFill>
                          <a:effectLst/>
                          <a:latin typeface="Gotham Rounded Book" pitchFamily="50" charset="0"/>
                        </a:rPr>
                        <a:t> 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000" b="0" i="0" u="none" strike="noStrike">
                          <a:solidFill>
                            <a:srgbClr val="002244"/>
                          </a:solidFill>
                          <a:effectLst/>
                          <a:latin typeface="Gotham Rounded Book" pitchFamily="50" charset="0"/>
                        </a:rPr>
                        <a:t> 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000" b="0" i="0" u="none" strike="noStrike">
                          <a:solidFill>
                            <a:srgbClr val="002244"/>
                          </a:solidFill>
                          <a:effectLst/>
                          <a:latin typeface="Gotham Rounded Book" pitchFamily="50" charset="0"/>
                        </a:rPr>
                        <a:t> 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2869">
                <a:tc>
                  <a:txBody>
                    <a:bodyPr/>
                    <a:lstStyle/>
                    <a:p>
                      <a:pPr marL="625475" indent="-625475" algn="l" fontAlgn="t">
                        <a:tabLst/>
                      </a:pPr>
                      <a:r>
                        <a:rPr lang="nl-BE" sz="1000" u="none" strike="noStrike" smtClean="0">
                          <a:latin typeface="Arial" pitchFamily="34" charset="0"/>
                          <a:cs typeface="Arial" pitchFamily="34" charset="0"/>
                        </a:rPr>
                        <a:t>	Femmes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000" b="0" i="0" u="none" strike="noStrike">
                          <a:solidFill>
                            <a:srgbClr val="002244"/>
                          </a:solidFill>
                          <a:effectLst/>
                          <a:latin typeface="Gotham Rounded Book" pitchFamily="50" charset="0"/>
                        </a:rPr>
                        <a:t>20.883 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000" b="0" i="0" u="none" strike="noStrike">
                          <a:solidFill>
                            <a:srgbClr val="002244"/>
                          </a:solidFill>
                          <a:effectLst/>
                          <a:latin typeface="Gotham Rounded Book" pitchFamily="50" charset="0"/>
                        </a:rPr>
                        <a:t>20.018 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000" b="0" i="0" u="none" strike="noStrike">
                          <a:solidFill>
                            <a:srgbClr val="002244"/>
                          </a:solidFill>
                          <a:effectLst/>
                          <a:latin typeface="Gotham Rounded Book" pitchFamily="50" charset="0"/>
                        </a:rPr>
                        <a:t>22.237 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000" b="0" i="0" u="none" strike="noStrike">
                          <a:solidFill>
                            <a:srgbClr val="002244"/>
                          </a:solidFill>
                          <a:effectLst/>
                          <a:latin typeface="Gotham Rounded Book" pitchFamily="50" charset="0"/>
                        </a:rPr>
                        <a:t> 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000" b="0" i="0" u="none" strike="noStrike">
                          <a:solidFill>
                            <a:srgbClr val="002244"/>
                          </a:solidFill>
                          <a:effectLst/>
                          <a:latin typeface="Gotham Rounded Book" pitchFamily="50" charset="0"/>
                        </a:rPr>
                        <a:t> 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000" b="0" i="0" u="none" strike="noStrike">
                          <a:solidFill>
                            <a:srgbClr val="002244"/>
                          </a:solidFill>
                          <a:effectLst/>
                          <a:latin typeface="Gotham Rounded Book" pitchFamily="50" charset="0"/>
                        </a:rPr>
                        <a:t> 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4550">
                <a:tc>
                  <a:txBody>
                    <a:bodyPr/>
                    <a:lstStyle/>
                    <a:p>
                      <a:pPr marL="628650" indent="-360363" algn="l" fontAlgn="t"/>
                      <a:r>
                        <a:rPr lang="nl-BE" sz="1000" u="none" strike="noStrike" smtClean="0">
                          <a:latin typeface="Arial" pitchFamily="34" charset="0"/>
                          <a:cs typeface="Arial" pitchFamily="34" charset="0"/>
                        </a:rPr>
                        <a:t>1.2.	Employés et cadres</a:t>
                      </a:r>
                      <a:endParaRPr lang="nl-BE" sz="10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1" i="0" u="none" strike="noStrike">
                          <a:solidFill>
                            <a:srgbClr val="002244"/>
                          </a:solidFill>
                          <a:effectLst/>
                          <a:latin typeface="Gotham Rounded Book" pitchFamily="50" charset="0"/>
                        </a:rPr>
                        <a:t>204.685  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1" i="0" u="none" strike="noStrike">
                          <a:solidFill>
                            <a:srgbClr val="002244"/>
                          </a:solidFill>
                          <a:effectLst/>
                          <a:latin typeface="Gotham Rounded Book" pitchFamily="50" charset="0"/>
                        </a:rPr>
                        <a:t>204.591  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1" i="0" u="none" strike="noStrike">
                          <a:solidFill>
                            <a:srgbClr val="002244"/>
                          </a:solidFill>
                          <a:effectLst/>
                          <a:latin typeface="Gotham Rounded Book" pitchFamily="50" charset="0"/>
                        </a:rPr>
                        <a:t>572.903  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1" i="0" u="none" strike="noStrike">
                          <a:solidFill>
                            <a:srgbClr val="002244"/>
                          </a:solidFill>
                          <a:effectLst/>
                          <a:latin typeface="Gotham Rounded Book" pitchFamily="50" charset="0"/>
                        </a:rPr>
                        <a:t> 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1" i="0" u="none" strike="noStrike">
                          <a:solidFill>
                            <a:srgbClr val="002244"/>
                          </a:solidFill>
                          <a:effectLst/>
                          <a:latin typeface="Gotham Rounded Book" pitchFamily="50" charset="0"/>
                        </a:rPr>
                        <a:t> 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1" i="0" u="none" strike="noStrike">
                          <a:solidFill>
                            <a:srgbClr val="002244"/>
                          </a:solidFill>
                          <a:effectLst/>
                          <a:latin typeface="Gotham Rounded Book" pitchFamily="50" charset="0"/>
                        </a:rPr>
                        <a:t> 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2869">
                <a:tc>
                  <a:txBody>
                    <a:bodyPr/>
                    <a:lstStyle/>
                    <a:p>
                      <a:pPr marL="628650" indent="0" algn="l" fontAlgn="t"/>
                      <a:r>
                        <a:rPr lang="nl-BE" sz="1000" u="none" strike="noStrike" smtClean="0">
                          <a:latin typeface="Arial" pitchFamily="34" charset="0"/>
                          <a:cs typeface="Arial" pitchFamily="34" charset="0"/>
                        </a:rPr>
                        <a:t>Hommes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0" i="0" u="none" strike="noStrike">
                          <a:solidFill>
                            <a:srgbClr val="002244"/>
                          </a:solidFill>
                          <a:effectLst/>
                          <a:latin typeface="Gotham Rounded Book" pitchFamily="50" charset="0"/>
                        </a:rPr>
                        <a:t>116.072  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0" i="0" u="none" strike="noStrike">
                          <a:solidFill>
                            <a:srgbClr val="002244"/>
                          </a:solidFill>
                          <a:effectLst/>
                          <a:latin typeface="Gotham Rounded Book" pitchFamily="50" charset="0"/>
                        </a:rPr>
                        <a:t>115.145  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0" i="0" u="none" strike="noStrike">
                          <a:solidFill>
                            <a:srgbClr val="002244"/>
                          </a:solidFill>
                          <a:effectLst/>
                          <a:latin typeface="Gotham Rounded Book" pitchFamily="50" charset="0"/>
                        </a:rPr>
                        <a:t>192.926  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0" i="0" u="none" strike="noStrike">
                          <a:solidFill>
                            <a:srgbClr val="002244"/>
                          </a:solidFill>
                          <a:effectLst/>
                          <a:latin typeface="Gotham Rounded Book" pitchFamily="50" charset="0"/>
                        </a:rPr>
                        <a:t> 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0" i="0" u="none" strike="noStrike">
                          <a:solidFill>
                            <a:srgbClr val="002244"/>
                          </a:solidFill>
                          <a:effectLst/>
                          <a:latin typeface="Gotham Rounded Book" pitchFamily="50" charset="0"/>
                        </a:rPr>
                        <a:t> 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0" i="0" u="none" strike="noStrike">
                          <a:solidFill>
                            <a:srgbClr val="002244"/>
                          </a:solidFill>
                          <a:effectLst/>
                          <a:latin typeface="Gotham Rounded Book" pitchFamily="50" charset="0"/>
                        </a:rPr>
                        <a:t> 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2869">
                <a:tc>
                  <a:txBody>
                    <a:bodyPr/>
                    <a:lstStyle/>
                    <a:p>
                      <a:pPr marL="625475" indent="-625475" algn="l" fontAlgn="t">
                        <a:tabLst/>
                      </a:pPr>
                      <a:r>
                        <a:rPr lang="nl-BE" sz="1000" u="none" strike="noStrike" smtClean="0">
                          <a:latin typeface="Arial" pitchFamily="34" charset="0"/>
                          <a:cs typeface="Arial" pitchFamily="34" charset="0"/>
                        </a:rPr>
                        <a:t>	Femmes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0" i="0" u="none" strike="noStrike">
                          <a:solidFill>
                            <a:srgbClr val="002244"/>
                          </a:solidFill>
                          <a:effectLst/>
                          <a:latin typeface="Gotham Rounded Book" pitchFamily="50" charset="0"/>
                        </a:rPr>
                        <a:t>88.613  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0" i="0" u="none" strike="noStrike">
                          <a:solidFill>
                            <a:srgbClr val="002244"/>
                          </a:solidFill>
                          <a:effectLst/>
                          <a:latin typeface="Gotham Rounded Book" pitchFamily="50" charset="0"/>
                        </a:rPr>
                        <a:t>89.446  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0" i="0" u="none" strike="noStrike">
                          <a:solidFill>
                            <a:srgbClr val="002244"/>
                          </a:solidFill>
                          <a:effectLst/>
                          <a:latin typeface="Gotham Rounded Book" pitchFamily="50" charset="0"/>
                        </a:rPr>
                        <a:t>379.977  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0" i="0" u="none" strike="noStrike">
                          <a:solidFill>
                            <a:srgbClr val="002244"/>
                          </a:solidFill>
                          <a:effectLst/>
                          <a:latin typeface="Gotham Rounded Book" pitchFamily="50" charset="0"/>
                        </a:rPr>
                        <a:t> 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0" i="0" u="none" strike="noStrike">
                          <a:solidFill>
                            <a:srgbClr val="002244"/>
                          </a:solidFill>
                          <a:effectLst/>
                          <a:latin typeface="Gotham Rounded Book" pitchFamily="50" charset="0"/>
                        </a:rPr>
                        <a:t> 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0" i="0" u="none" strike="noStrike">
                          <a:solidFill>
                            <a:srgbClr val="002244"/>
                          </a:solidFill>
                          <a:effectLst/>
                          <a:latin typeface="Gotham Rounded Book" pitchFamily="50" charset="0"/>
                        </a:rPr>
                        <a:t> 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8714">
                <a:tc>
                  <a:txBody>
                    <a:bodyPr/>
                    <a:lstStyle/>
                    <a:p>
                      <a:pPr marL="268288" indent="-179388" algn="l" fontAlgn="t">
                        <a:tabLst/>
                      </a:pPr>
                      <a:r>
                        <a:rPr lang="nl-BE" sz="1000" b="1" u="none" strike="noStrike" smtClean="0">
                          <a:latin typeface="Arial" pitchFamily="34" charset="0"/>
                          <a:cs typeface="Arial" pitchFamily="34" charset="0"/>
                        </a:rPr>
                        <a:t>2.	</a:t>
                      </a:r>
                      <a:r>
                        <a:rPr lang="fr-FR" sz="1000" b="1" u="none" strike="noStrike" smtClean="0">
                          <a:latin typeface="Arial" pitchFamily="34" charset="0"/>
                          <a:cs typeface="Arial" pitchFamily="34" charset="0"/>
                        </a:rPr>
                        <a:t>Affiliés ayant quitté la société avec des droits différés</a:t>
                      </a:r>
                      <a:endParaRPr lang="nl-BE" sz="10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1" i="0" u="none" strike="noStrike">
                          <a:solidFill>
                            <a:srgbClr val="002244"/>
                          </a:solidFill>
                          <a:effectLst/>
                          <a:latin typeface="Gotham Rounded Book" pitchFamily="50" charset="0"/>
                        </a:rPr>
                        <a:t>255.746  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1" i="0" u="none" strike="noStrike">
                          <a:solidFill>
                            <a:srgbClr val="002244"/>
                          </a:solidFill>
                          <a:effectLst/>
                          <a:latin typeface="Gotham Rounded Book" pitchFamily="50" charset="0"/>
                        </a:rPr>
                        <a:t>290.959  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1" i="0" u="none" strike="noStrike">
                          <a:solidFill>
                            <a:srgbClr val="002244"/>
                          </a:solidFill>
                          <a:effectLst/>
                          <a:latin typeface="Gotham Rounded Book" pitchFamily="50" charset="0"/>
                        </a:rPr>
                        <a:t>383.687  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1" i="0" u="none" strike="noStrike">
                          <a:solidFill>
                            <a:srgbClr val="002244"/>
                          </a:solidFill>
                          <a:effectLst/>
                          <a:latin typeface="Gotham Rounded Book" pitchFamily="50" charset="0"/>
                        </a:rPr>
                        <a:t>438.596  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1" i="0" u="none" strike="noStrike">
                          <a:solidFill>
                            <a:srgbClr val="002244"/>
                          </a:solidFill>
                          <a:effectLst/>
                          <a:latin typeface="Gotham Rounded Book" pitchFamily="50" charset="0"/>
                        </a:rPr>
                        <a:t>502.574  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1" i="0" u="none" strike="noStrike" smtClean="0">
                          <a:solidFill>
                            <a:srgbClr val="002244"/>
                          </a:solidFill>
                          <a:effectLst/>
                          <a:latin typeface="Gotham Rounded Book" pitchFamily="50" charset="0"/>
                        </a:rPr>
                        <a:t>539,269  </a:t>
                      </a:r>
                      <a:endParaRPr lang="nl-BE" sz="1000" b="1" i="0" u="none" strike="noStrike">
                        <a:solidFill>
                          <a:srgbClr val="002244"/>
                        </a:solidFill>
                        <a:effectLst/>
                        <a:latin typeface="Gotham Rounded Book" pitchFamily="50" charset="0"/>
                      </a:endParaRP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2869">
                <a:tc>
                  <a:txBody>
                    <a:bodyPr/>
                    <a:lstStyle/>
                    <a:p>
                      <a:pPr marL="628650" indent="0" algn="l" fontAlgn="t"/>
                      <a:r>
                        <a:rPr lang="nl-BE" sz="1000" u="none" strike="noStrike" smtClean="0">
                          <a:latin typeface="Arial" pitchFamily="34" charset="0"/>
                          <a:cs typeface="Arial" pitchFamily="34" charset="0"/>
                        </a:rPr>
                        <a:t>Hommes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0" i="0" u="none" strike="noStrike">
                          <a:solidFill>
                            <a:srgbClr val="002244"/>
                          </a:solidFill>
                          <a:effectLst/>
                          <a:latin typeface="Gotham Rounded Book" pitchFamily="50" charset="0"/>
                        </a:rPr>
                        <a:t>197.769  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0" i="0" u="none" strike="noStrike">
                          <a:solidFill>
                            <a:srgbClr val="002244"/>
                          </a:solidFill>
                          <a:effectLst/>
                          <a:latin typeface="Gotham Rounded Book" pitchFamily="50" charset="0"/>
                        </a:rPr>
                        <a:t>227.406  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0" i="0" u="none" strike="noStrike">
                          <a:solidFill>
                            <a:srgbClr val="002244"/>
                          </a:solidFill>
                          <a:effectLst/>
                          <a:latin typeface="Gotham Rounded Book" pitchFamily="50" charset="0"/>
                        </a:rPr>
                        <a:t>265.162  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0" i="0" u="none" strike="noStrike">
                          <a:solidFill>
                            <a:srgbClr val="002244"/>
                          </a:solidFill>
                          <a:effectLst/>
                          <a:latin typeface="Gotham Rounded Book" pitchFamily="50" charset="0"/>
                        </a:rPr>
                        <a:t>297.423  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0" i="0" u="none" strike="noStrike">
                          <a:solidFill>
                            <a:srgbClr val="002244"/>
                          </a:solidFill>
                          <a:effectLst/>
                          <a:latin typeface="Gotham Rounded Book" pitchFamily="50" charset="0"/>
                        </a:rPr>
                        <a:t> 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0" i="0" u="none" strike="noStrike">
                          <a:solidFill>
                            <a:srgbClr val="002244"/>
                          </a:solidFill>
                          <a:effectLst/>
                          <a:latin typeface="Gotham Rounded Book" pitchFamily="50" charset="0"/>
                        </a:rPr>
                        <a:t> 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2869">
                <a:tc>
                  <a:txBody>
                    <a:bodyPr/>
                    <a:lstStyle/>
                    <a:p>
                      <a:pPr marL="625475" indent="-625475" algn="l" fontAlgn="t">
                        <a:tabLst/>
                      </a:pPr>
                      <a:r>
                        <a:rPr lang="nl-BE" sz="1000" u="none" strike="noStrike" smtClean="0">
                          <a:latin typeface="Arial" pitchFamily="34" charset="0"/>
                          <a:cs typeface="Arial" pitchFamily="34" charset="0"/>
                        </a:rPr>
                        <a:t>	Femmes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0" i="0" u="none" strike="noStrike">
                          <a:solidFill>
                            <a:srgbClr val="002244"/>
                          </a:solidFill>
                          <a:effectLst/>
                          <a:latin typeface="Gotham Rounded Book" pitchFamily="50" charset="0"/>
                        </a:rPr>
                        <a:t>57.977  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0" i="0" u="none" strike="noStrike">
                          <a:solidFill>
                            <a:srgbClr val="002244"/>
                          </a:solidFill>
                          <a:effectLst/>
                          <a:latin typeface="Gotham Rounded Book" pitchFamily="50" charset="0"/>
                        </a:rPr>
                        <a:t>63.553  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0" i="0" u="none" strike="noStrike">
                          <a:solidFill>
                            <a:srgbClr val="002244"/>
                          </a:solidFill>
                          <a:effectLst/>
                          <a:latin typeface="Gotham Rounded Book" pitchFamily="50" charset="0"/>
                        </a:rPr>
                        <a:t>118.525  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0" i="0" u="none" strike="noStrike">
                          <a:solidFill>
                            <a:srgbClr val="002244"/>
                          </a:solidFill>
                          <a:effectLst/>
                          <a:latin typeface="Gotham Rounded Book" pitchFamily="50" charset="0"/>
                        </a:rPr>
                        <a:t>141.173  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0" i="0" u="none" strike="noStrike">
                          <a:solidFill>
                            <a:srgbClr val="002244"/>
                          </a:solidFill>
                          <a:effectLst/>
                          <a:latin typeface="Gotham Rounded Book" pitchFamily="50" charset="0"/>
                        </a:rPr>
                        <a:t> 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0" i="0" u="none" strike="noStrike">
                          <a:solidFill>
                            <a:srgbClr val="002244"/>
                          </a:solidFill>
                          <a:effectLst/>
                          <a:latin typeface="Gotham Rounded Book" pitchFamily="50" charset="0"/>
                        </a:rPr>
                        <a:t> 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76906">
                <a:tc>
                  <a:txBody>
                    <a:bodyPr/>
                    <a:lstStyle/>
                    <a:p>
                      <a:pPr marL="268288" indent="-179388" algn="l" fontAlgn="t"/>
                      <a:r>
                        <a:rPr lang="nl-BE" sz="1000" b="1" u="none" strike="noStrike" smtClean="0">
                          <a:latin typeface="Arial" pitchFamily="34" charset="0"/>
                          <a:cs typeface="Arial" pitchFamily="34" charset="0"/>
                        </a:rPr>
                        <a:t>3.	</a:t>
                      </a:r>
                      <a:r>
                        <a:rPr lang="fr-FR" sz="1000" b="1" u="none" strike="noStrike" smtClean="0">
                          <a:latin typeface="Arial" pitchFamily="34" charset="0"/>
                          <a:cs typeface="Arial" pitchFamily="34" charset="0"/>
                        </a:rPr>
                        <a:t>Rentiers (rentes de retraite, de survie, d'orphelin et d'invalidité)</a:t>
                      </a:r>
                      <a:endParaRPr lang="nl-BE" sz="10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1" i="0" u="none" strike="noStrike">
                          <a:solidFill>
                            <a:srgbClr val="002244"/>
                          </a:solidFill>
                          <a:effectLst/>
                          <a:latin typeface="Gotham Rounded Book" pitchFamily="50" charset="0"/>
                        </a:rPr>
                        <a:t>41.294  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1" i="0" u="none" strike="noStrike">
                          <a:solidFill>
                            <a:srgbClr val="002244"/>
                          </a:solidFill>
                          <a:effectLst/>
                          <a:latin typeface="Gotham Rounded Book" pitchFamily="50" charset="0"/>
                        </a:rPr>
                        <a:t>40.009  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1" i="0" u="none" strike="noStrike">
                          <a:solidFill>
                            <a:srgbClr val="002244"/>
                          </a:solidFill>
                          <a:effectLst/>
                          <a:latin typeface="Gotham Rounded Book" pitchFamily="50" charset="0"/>
                        </a:rPr>
                        <a:t>37.350  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1" i="0" u="none" strike="noStrike">
                          <a:solidFill>
                            <a:srgbClr val="002244"/>
                          </a:solidFill>
                          <a:effectLst/>
                          <a:latin typeface="Gotham Rounded Book" pitchFamily="50" charset="0"/>
                        </a:rPr>
                        <a:t>37.106  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1" i="0" u="none" strike="noStrike">
                          <a:solidFill>
                            <a:srgbClr val="002244"/>
                          </a:solidFill>
                          <a:effectLst/>
                          <a:latin typeface="Gotham Rounded Book" pitchFamily="50" charset="0"/>
                        </a:rPr>
                        <a:t>34.594  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1" i="0" u="none" strike="noStrike" smtClean="0">
                          <a:solidFill>
                            <a:srgbClr val="002244"/>
                          </a:solidFill>
                          <a:effectLst/>
                          <a:latin typeface="Gotham Rounded Book" pitchFamily="50" charset="0"/>
                        </a:rPr>
                        <a:t>35,593  </a:t>
                      </a:r>
                      <a:endParaRPr lang="nl-BE" sz="1000" b="1" i="0" u="none" strike="noStrike">
                        <a:solidFill>
                          <a:srgbClr val="002244"/>
                        </a:solidFill>
                        <a:effectLst/>
                        <a:latin typeface="Gotham Rounded Book" pitchFamily="50" charset="0"/>
                      </a:endParaRP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2869">
                <a:tc>
                  <a:txBody>
                    <a:bodyPr/>
                    <a:lstStyle/>
                    <a:p>
                      <a:pPr marL="628650" indent="0" algn="l" fontAlgn="t"/>
                      <a:r>
                        <a:rPr lang="nl-BE" sz="1000" u="none" strike="noStrike" smtClean="0">
                          <a:latin typeface="Arial" pitchFamily="34" charset="0"/>
                          <a:cs typeface="Arial" pitchFamily="34" charset="0"/>
                        </a:rPr>
                        <a:t>Hommes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0" i="0" u="none" strike="noStrike">
                          <a:solidFill>
                            <a:srgbClr val="002244"/>
                          </a:solidFill>
                          <a:effectLst/>
                          <a:latin typeface="Gotham Rounded Book" pitchFamily="50" charset="0"/>
                        </a:rPr>
                        <a:t>26.272  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0" i="0" u="none" strike="noStrike">
                          <a:solidFill>
                            <a:srgbClr val="002244"/>
                          </a:solidFill>
                          <a:effectLst/>
                          <a:latin typeface="Gotham Rounded Book" pitchFamily="50" charset="0"/>
                        </a:rPr>
                        <a:t>25.173  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0" i="0" u="none" strike="noStrike">
                          <a:solidFill>
                            <a:srgbClr val="002244"/>
                          </a:solidFill>
                          <a:effectLst/>
                          <a:latin typeface="Gotham Rounded Book" pitchFamily="50" charset="0"/>
                        </a:rPr>
                        <a:t>22.548  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0" i="0" u="none" strike="noStrike">
                          <a:solidFill>
                            <a:srgbClr val="002244"/>
                          </a:solidFill>
                          <a:effectLst/>
                          <a:latin typeface="Gotham Rounded Book" pitchFamily="50" charset="0"/>
                        </a:rPr>
                        <a:t>22.366  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0" i="0" u="none" strike="noStrike">
                          <a:solidFill>
                            <a:srgbClr val="002244"/>
                          </a:solidFill>
                          <a:effectLst/>
                          <a:latin typeface="Gotham Rounded Book" pitchFamily="50" charset="0"/>
                        </a:rPr>
                        <a:t> 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0" i="0" u="none" strike="noStrike">
                          <a:solidFill>
                            <a:srgbClr val="002244"/>
                          </a:solidFill>
                          <a:effectLst/>
                          <a:latin typeface="Gotham Rounded Book" pitchFamily="50" charset="0"/>
                        </a:rPr>
                        <a:t> 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2869">
                <a:tc>
                  <a:txBody>
                    <a:bodyPr/>
                    <a:lstStyle/>
                    <a:p>
                      <a:pPr marL="625475" indent="-625475" algn="l" fontAlgn="t">
                        <a:tabLst/>
                      </a:pPr>
                      <a:r>
                        <a:rPr lang="nl-BE" sz="1000" u="none" strike="noStrike" smtClean="0">
                          <a:latin typeface="Arial" pitchFamily="34" charset="0"/>
                          <a:cs typeface="Arial" pitchFamily="34" charset="0"/>
                        </a:rPr>
                        <a:t>	Femmes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0" i="0" u="none" strike="noStrike">
                          <a:solidFill>
                            <a:srgbClr val="002244"/>
                          </a:solidFill>
                          <a:effectLst/>
                          <a:latin typeface="Gotham Rounded Book" pitchFamily="50" charset="0"/>
                        </a:rPr>
                        <a:t>15.022  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0" i="0" u="none" strike="noStrike">
                          <a:solidFill>
                            <a:srgbClr val="002244"/>
                          </a:solidFill>
                          <a:effectLst/>
                          <a:latin typeface="Gotham Rounded Book" pitchFamily="50" charset="0"/>
                        </a:rPr>
                        <a:t>14.836  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0" i="0" u="none" strike="noStrike">
                          <a:solidFill>
                            <a:srgbClr val="002244"/>
                          </a:solidFill>
                          <a:effectLst/>
                          <a:latin typeface="Gotham Rounded Book" pitchFamily="50" charset="0"/>
                        </a:rPr>
                        <a:t>14.802  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0" i="0" u="none" strike="noStrike">
                          <a:solidFill>
                            <a:srgbClr val="002244"/>
                          </a:solidFill>
                          <a:effectLst/>
                          <a:latin typeface="Gotham Rounded Book" pitchFamily="50" charset="0"/>
                        </a:rPr>
                        <a:t>14.740  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0" i="0" u="none" strike="noStrike">
                          <a:solidFill>
                            <a:srgbClr val="002244"/>
                          </a:solidFill>
                          <a:effectLst/>
                          <a:latin typeface="Gotham Rounded Book" pitchFamily="50" charset="0"/>
                        </a:rPr>
                        <a:t> 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000" b="0" i="0" u="none" strike="noStrike">
                          <a:solidFill>
                            <a:srgbClr val="002244"/>
                          </a:solidFill>
                          <a:effectLst/>
                          <a:latin typeface="Gotham Rounded Book" pitchFamily="50" charset="0"/>
                        </a:rPr>
                        <a:t> 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 flipH="1">
            <a:off x="290078" y="5783707"/>
            <a:ext cx="842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Calibri" panose="020F0502020204030204" pitchFamily="34" charset="0"/>
              <a:buChar char="*"/>
            </a:pPr>
            <a:r>
              <a:rPr lang="fr-BE" sz="900" smtClean="0"/>
              <a:t>Doubles comptages inclus ** A partir de 2013, il n’y a plus de distinction entre ouvriers et employés/cadres *** A partir de 2014, plus de distinction entre hommes et femmes (données disponibles via DB2P)</a:t>
            </a:r>
            <a:endParaRPr lang="nl-BE" sz="900"/>
          </a:p>
        </p:txBody>
      </p:sp>
    </p:spTree>
    <p:extLst>
      <p:ext uri="{BB962C8B-B14F-4D97-AF65-F5344CB8AC3E}">
        <p14:creationId xmlns:p14="http://schemas.microsoft.com/office/powerpoint/2010/main" val="220481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smtClean="0"/>
              <a:t>22 novembre 2016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04531" y="145359"/>
            <a:ext cx="7894636" cy="990132"/>
          </a:xfrm>
        </p:spPr>
        <p:txBody>
          <a:bodyPr/>
          <a:lstStyle/>
          <a:p>
            <a:r>
              <a:rPr lang="nl-BE" smtClean="0"/>
              <a:t>Secteur</a:t>
            </a:r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Reporting relatif à l'exercice 2015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12</a:t>
            </a:fld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323528" y="141277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mtClean="0"/>
              <a:t>Secteur hétérogène</a:t>
            </a:r>
            <a:endParaRPr lang="nl-BE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100928"/>
              </p:ext>
            </p:extLst>
          </p:nvPr>
        </p:nvGraphicFramePr>
        <p:xfrm>
          <a:off x="395536" y="2132856"/>
          <a:ext cx="8352929" cy="2376263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2592288"/>
                <a:gridCol w="1584176"/>
                <a:gridCol w="1368152"/>
                <a:gridCol w="1512168"/>
                <a:gridCol w="1296145"/>
              </a:tblGrid>
              <a:tr h="47303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nl-BE" sz="1200" b="1" u="none" strike="noStrike" kern="1200" smtClean="0">
                          <a:latin typeface="+mn-lt"/>
                          <a:cs typeface="Arial" pitchFamily="34" charset="0"/>
                        </a:rPr>
                        <a:t>Nombre d'affiliés par IRP</a:t>
                      </a:r>
                      <a:endParaRPr lang="nl-BE" sz="1200" b="1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nl-BE" sz="1200" b="1" u="none" strike="noStrike" kern="1200" smtClean="0">
                          <a:latin typeface="+mn-lt"/>
                          <a:cs typeface="Arial" pitchFamily="34" charset="0"/>
                        </a:rPr>
                        <a:t>Nombre </a:t>
                      </a:r>
                    </a:p>
                    <a:p>
                      <a:pPr marL="0" algn="ctr" defTabSz="914400" rtl="0" eaLnBrk="1" fontAlgn="ctr" latinLnBrk="0" hangingPunct="1"/>
                      <a:r>
                        <a:rPr lang="nl-BE" sz="1200" b="1" u="none" strike="noStrike" kern="1200" smtClean="0">
                          <a:latin typeface="+mn-lt"/>
                          <a:cs typeface="Arial" pitchFamily="34" charset="0"/>
                        </a:rPr>
                        <a:t>d'institutions</a:t>
                      </a:r>
                      <a:endParaRPr lang="nl-BE" sz="1200" b="1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nl-BE" sz="1200" b="1" u="none" strike="noStrike" kern="1200" smtClean="0">
                          <a:latin typeface="+mn-lt"/>
                          <a:cs typeface="Arial" pitchFamily="34" charset="0"/>
                        </a:rPr>
                        <a:t>% </a:t>
                      </a:r>
                    </a:p>
                    <a:p>
                      <a:pPr marL="0" algn="ctr" defTabSz="914400" rtl="0" eaLnBrk="1" fontAlgn="ctr" latinLnBrk="0" hangingPunct="1"/>
                      <a:r>
                        <a:rPr lang="nl-BE" sz="1200" b="1" u="none" strike="noStrike" kern="1200" smtClean="0">
                          <a:latin typeface="+mn-lt"/>
                          <a:cs typeface="Arial" pitchFamily="34" charset="0"/>
                        </a:rPr>
                        <a:t>institutions</a:t>
                      </a:r>
                      <a:endParaRPr lang="nl-BE" sz="1200" b="1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nl-BE" sz="1200" b="1" u="none" strike="noStrike" kern="1200" smtClean="0">
                          <a:latin typeface="+mn-lt"/>
                          <a:cs typeface="Arial" pitchFamily="34" charset="0"/>
                        </a:rPr>
                        <a:t>Nombre d'affiliés</a:t>
                      </a:r>
                      <a:endParaRPr lang="nl-BE" sz="1200" b="1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nl-BE" sz="1200" b="1" u="none" strike="noStrike" kern="1200" smtClean="0">
                          <a:latin typeface="+mn-lt"/>
                          <a:cs typeface="Arial" pitchFamily="34" charset="0"/>
                        </a:rPr>
                        <a:t>% </a:t>
                      </a:r>
                    </a:p>
                    <a:p>
                      <a:pPr marL="0" algn="ctr" defTabSz="914400" rtl="0" eaLnBrk="1" fontAlgn="ctr" latinLnBrk="0" hangingPunct="1"/>
                      <a:r>
                        <a:rPr lang="nl-BE" sz="1200" b="1" u="none" strike="noStrike" kern="1200" smtClean="0">
                          <a:latin typeface="+mn-lt"/>
                          <a:cs typeface="Arial" pitchFamily="34" charset="0"/>
                        </a:rPr>
                        <a:t>affiliés</a:t>
                      </a:r>
                      <a:endParaRPr lang="nl-BE" sz="1200" b="1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4125">
                <a:tc>
                  <a:txBody>
                    <a:bodyPr/>
                    <a:lstStyle/>
                    <a:p>
                      <a:pPr marL="180000" algn="l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Plus </a:t>
                      </a:r>
                      <a:r>
                        <a:rPr lang="nl-BE" sz="1200" b="0" i="0" u="none" strike="noStrike" smtClean="0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de </a:t>
                      </a:r>
                      <a:r>
                        <a:rPr lang="nl-BE" sz="1200" b="0" i="0" u="none" strike="noStrike" smtClean="0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100.000</a:t>
                      </a:r>
                      <a:endParaRPr lang="nl-BE" sz="1200" b="0" i="0" u="none" strike="noStrike">
                        <a:solidFill>
                          <a:srgbClr val="002244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0" marR="2286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2%</a:t>
                      </a:r>
                    </a:p>
                  </a:txBody>
                  <a:tcPr marL="0" marR="2286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1.002.612</a:t>
                      </a:r>
                    </a:p>
                  </a:txBody>
                  <a:tcPr marL="0" marR="2286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66%</a:t>
                      </a:r>
                    </a:p>
                  </a:txBody>
                  <a:tcPr marL="0" marR="2286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4125">
                <a:tc>
                  <a:txBody>
                    <a:bodyPr/>
                    <a:lstStyle/>
                    <a:p>
                      <a:pPr marL="180000" algn="l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Entre </a:t>
                      </a:r>
                      <a:r>
                        <a:rPr lang="nl-BE" sz="1200" b="0" i="0" u="none" strike="noStrike" smtClean="0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10.000 </a:t>
                      </a:r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et </a:t>
                      </a:r>
                      <a:r>
                        <a:rPr lang="nl-BE" sz="1200" b="0" i="0" u="none" strike="noStrike" smtClean="0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100.000</a:t>
                      </a:r>
                      <a:endParaRPr lang="nl-BE" sz="1200" b="0" i="0" u="none" strike="noStrike">
                        <a:solidFill>
                          <a:srgbClr val="002244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0" marR="2286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5%</a:t>
                      </a:r>
                    </a:p>
                  </a:txBody>
                  <a:tcPr marL="0" marR="2286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259.808</a:t>
                      </a:r>
                    </a:p>
                  </a:txBody>
                  <a:tcPr marL="0" marR="2286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17%</a:t>
                      </a:r>
                    </a:p>
                  </a:txBody>
                  <a:tcPr marL="0" marR="2286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4125">
                <a:tc>
                  <a:txBody>
                    <a:bodyPr/>
                    <a:lstStyle/>
                    <a:p>
                      <a:pPr marL="180000" algn="l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Entre </a:t>
                      </a:r>
                      <a:r>
                        <a:rPr lang="nl-BE" sz="1200" b="0" i="0" u="none" strike="noStrike" smtClean="0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1.000 </a:t>
                      </a:r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et </a:t>
                      </a:r>
                      <a:r>
                        <a:rPr lang="nl-BE" sz="1200" b="0" i="0" u="none" strike="noStrike" smtClean="0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10.000</a:t>
                      </a:r>
                      <a:endParaRPr lang="nl-BE" sz="1200" b="0" i="0" u="none" strike="noStrike">
                        <a:solidFill>
                          <a:srgbClr val="002244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76</a:t>
                      </a:r>
                    </a:p>
                  </a:txBody>
                  <a:tcPr marL="0" marR="2286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38%</a:t>
                      </a:r>
                    </a:p>
                  </a:txBody>
                  <a:tcPr marL="0" marR="2286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213.873</a:t>
                      </a:r>
                    </a:p>
                  </a:txBody>
                  <a:tcPr marL="0" marR="2286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14%</a:t>
                      </a:r>
                    </a:p>
                  </a:txBody>
                  <a:tcPr marL="0" marR="2286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4125">
                <a:tc>
                  <a:txBody>
                    <a:bodyPr/>
                    <a:lstStyle/>
                    <a:p>
                      <a:pPr marL="180000" algn="l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Entre 100 et </a:t>
                      </a:r>
                      <a:r>
                        <a:rPr lang="nl-BE" sz="1200" b="0" i="0" u="none" strike="noStrike" smtClean="0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1.000</a:t>
                      </a:r>
                      <a:endParaRPr lang="nl-BE" sz="1200" b="0" i="0" u="none" strike="noStrike">
                        <a:solidFill>
                          <a:srgbClr val="002244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81</a:t>
                      </a:r>
                    </a:p>
                  </a:txBody>
                  <a:tcPr marL="0" marR="2286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41%</a:t>
                      </a:r>
                    </a:p>
                  </a:txBody>
                  <a:tcPr marL="0" marR="2286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36.071</a:t>
                      </a:r>
                    </a:p>
                  </a:txBody>
                  <a:tcPr marL="0" marR="2286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2%</a:t>
                      </a:r>
                    </a:p>
                  </a:txBody>
                  <a:tcPr marL="0" marR="2286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4125">
                <a:tc>
                  <a:txBody>
                    <a:bodyPr/>
                    <a:lstStyle/>
                    <a:p>
                      <a:pPr marL="180000" algn="l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Entre 0 et </a:t>
                      </a:r>
                      <a:r>
                        <a:rPr lang="nl-BE" sz="1200" b="0" i="0" u="none" strike="noStrike" smtClean="0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100</a:t>
                      </a:r>
                      <a:endParaRPr lang="nl-BE" sz="1200" b="0" i="0" u="none" strike="noStrike">
                        <a:solidFill>
                          <a:srgbClr val="002244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27</a:t>
                      </a:r>
                    </a:p>
                  </a:txBody>
                  <a:tcPr marL="0" marR="2286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14%</a:t>
                      </a:r>
                    </a:p>
                  </a:txBody>
                  <a:tcPr marL="0" marR="2286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915</a:t>
                      </a:r>
                    </a:p>
                  </a:txBody>
                  <a:tcPr marL="0" marR="2286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0,1%</a:t>
                      </a:r>
                    </a:p>
                  </a:txBody>
                  <a:tcPr marL="0" marR="2286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2603">
                <a:tc>
                  <a:txBody>
                    <a:bodyPr/>
                    <a:lstStyle/>
                    <a:p>
                      <a:pPr marL="180000" algn="l" fontAlgn="b"/>
                      <a:r>
                        <a:rPr lang="nl-BE" sz="1200" b="0" i="0" u="none" strike="noStrike" smtClean="0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Total</a:t>
                      </a:r>
                      <a:endParaRPr lang="nl-BE" sz="1200" b="0" i="0" u="none" strike="noStrike">
                        <a:solidFill>
                          <a:srgbClr val="002244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198</a:t>
                      </a:r>
                    </a:p>
                  </a:txBody>
                  <a:tcPr marL="0" marR="2286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100%</a:t>
                      </a:r>
                    </a:p>
                  </a:txBody>
                  <a:tcPr marL="0" marR="2286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1.513.279</a:t>
                      </a:r>
                    </a:p>
                  </a:txBody>
                  <a:tcPr marL="0" marR="2286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100%</a:t>
                      </a:r>
                    </a:p>
                  </a:txBody>
                  <a:tcPr marL="0" marR="2286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67544" y="4797152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mtClean="0"/>
              <a:t>83 % des affiliés actifs sont concentrés dans 7 % des IRP, et 55 % des IRP représentent moins de 2,5 % des affiliés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031653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smtClean="0"/>
              <a:t>22 novembre 2016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Secteur</a:t>
            </a:r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Reporting relatif à l'exercice 2015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13</a:t>
            </a:fld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683568" y="1484784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mtClean="0"/>
              <a:t>Nombre d'affiliés selon le type et la nature du régime</a:t>
            </a:r>
            <a:endParaRPr lang="nl-BE"/>
          </a:p>
        </p:txBody>
      </p:sp>
      <p:sp>
        <p:nvSpPr>
          <p:cNvPr id="9" name="TextBox 8"/>
          <p:cNvSpPr txBox="1"/>
          <p:nvPr/>
        </p:nvSpPr>
        <p:spPr>
          <a:xfrm>
            <a:off x="755576" y="5157192"/>
            <a:ext cx="7992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smtClean="0"/>
              <a:t>Certains affiliés appartiennent à plusieurs régimes (éventuellement de types différents)</a:t>
            </a:r>
            <a:endParaRPr lang="nl-BE" sz="120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835472"/>
              </p:ext>
            </p:extLst>
          </p:nvPr>
        </p:nvGraphicFramePr>
        <p:xfrm>
          <a:off x="755576" y="2348880"/>
          <a:ext cx="7770317" cy="201600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3168351"/>
                <a:gridCol w="864096"/>
                <a:gridCol w="864096"/>
                <a:gridCol w="864096"/>
                <a:gridCol w="1152128"/>
                <a:gridCol w="857550"/>
              </a:tblGrid>
              <a:tr h="288000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200" b="1" u="none" strike="noStrik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2015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200" b="1" u="none" strike="noStrike" kern="1200" smtClean="0">
                          <a:latin typeface="+mn-lt"/>
                          <a:cs typeface="Arial" pitchFamily="34" charset="0"/>
                        </a:rPr>
                        <a:t>DB</a:t>
                      </a:r>
                      <a:endParaRPr lang="nl-BE" sz="1200" b="1" u="none" strike="noStrike" kern="120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200" b="1" u="none" strike="noStrike" kern="1200" smtClean="0">
                          <a:latin typeface="+mn-lt"/>
                          <a:cs typeface="Arial" pitchFamily="34" charset="0"/>
                        </a:rPr>
                        <a:t>DC</a:t>
                      </a:r>
                      <a:endParaRPr lang="nl-BE" sz="1200" b="1" u="none" strike="noStrike" kern="120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200" b="1" u="none" strike="noStrike" kern="1200" smtClean="0">
                          <a:latin typeface="+mn-lt"/>
                          <a:cs typeface="Arial" pitchFamily="34" charset="0"/>
                        </a:rPr>
                        <a:t>DC+tarif</a:t>
                      </a:r>
                      <a:endParaRPr lang="nl-BE" sz="1200" b="1" u="none" strike="noStrike" kern="120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200" b="1" u="none" strike="noStrike" kern="1200" smtClean="0">
                          <a:latin typeface="+mn-lt"/>
                          <a:cs typeface="Arial" pitchFamily="34" charset="0"/>
                        </a:rPr>
                        <a:t>Cash Balance</a:t>
                      </a:r>
                      <a:endParaRPr lang="nl-BE" sz="1200" b="1" u="none" strike="noStrike" kern="120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200" b="1" u="none" strike="noStrike" kern="1200" smtClean="0">
                          <a:latin typeface="+mn-lt"/>
                          <a:cs typeface="Arial" pitchFamily="34" charset="0"/>
                        </a:rPr>
                        <a:t>Total</a:t>
                      </a:r>
                      <a:endParaRPr lang="nl-BE" sz="1200" b="1" u="none" strike="noStrike" kern="120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200" u="none" strike="noStrike" kern="1200" smtClean="0">
                          <a:latin typeface="+mn-lt"/>
                          <a:cs typeface="Arial" pitchFamily="34" charset="0"/>
                        </a:rPr>
                        <a:t>Régimes d'entreprise</a:t>
                      </a:r>
                      <a:endParaRPr lang="nl-BE" sz="1200" u="none" strike="noStrike" kern="120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88.163</a:t>
                      </a:r>
                    </a:p>
                  </a:txBody>
                  <a:tcPr marL="0" marR="180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85.143</a:t>
                      </a:r>
                    </a:p>
                  </a:txBody>
                  <a:tcPr marL="0" marR="180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nl-BE" sz="1200" b="0" i="0" u="none" strike="noStrike">
                        <a:solidFill>
                          <a:srgbClr val="00224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80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9.319</a:t>
                      </a:r>
                    </a:p>
                  </a:txBody>
                  <a:tcPr marL="0" marR="180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182.625</a:t>
                      </a:r>
                    </a:p>
                  </a:txBody>
                  <a:tcPr marL="0" marR="180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200" u="none" strike="noStrike" kern="1200" smtClean="0">
                          <a:latin typeface="+mn-lt"/>
                          <a:cs typeface="Arial" pitchFamily="34" charset="0"/>
                        </a:rPr>
                        <a:t>Régimes multi-employeurs</a:t>
                      </a:r>
                      <a:endParaRPr lang="nl-BE" sz="1200" u="none" strike="noStrike" kern="120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156.573</a:t>
                      </a:r>
                    </a:p>
                  </a:txBody>
                  <a:tcPr marL="0" marR="180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55.822</a:t>
                      </a:r>
                    </a:p>
                  </a:txBody>
                  <a:tcPr marL="0" marR="180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1.837</a:t>
                      </a:r>
                    </a:p>
                  </a:txBody>
                  <a:tcPr marL="0" marR="180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10.399</a:t>
                      </a:r>
                    </a:p>
                  </a:txBody>
                  <a:tcPr marL="0" marR="180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224.631</a:t>
                      </a:r>
                    </a:p>
                  </a:txBody>
                  <a:tcPr marL="0" marR="180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200" u="none" strike="noStrike" kern="1200" smtClean="0">
                          <a:latin typeface="+mn-lt"/>
                          <a:cs typeface="Arial" pitchFamily="34" charset="0"/>
                        </a:rPr>
                        <a:t>Régimes sectoriels</a:t>
                      </a:r>
                      <a:endParaRPr lang="nl-BE" sz="1200" u="none" strike="noStrike" kern="120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21.736</a:t>
                      </a:r>
                    </a:p>
                  </a:txBody>
                  <a:tcPr marL="0" marR="180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835.273</a:t>
                      </a:r>
                    </a:p>
                  </a:txBody>
                  <a:tcPr marL="0" marR="180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nl-BE" sz="1200" b="0" i="0" u="none" strike="noStrike">
                        <a:solidFill>
                          <a:srgbClr val="00224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80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263.148</a:t>
                      </a:r>
                    </a:p>
                  </a:txBody>
                  <a:tcPr marL="0" marR="180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1.120.157</a:t>
                      </a:r>
                    </a:p>
                  </a:txBody>
                  <a:tcPr marL="0" marR="180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200" u="none" strike="noStrike" kern="1200" smtClean="0">
                          <a:latin typeface="+mn-lt"/>
                          <a:cs typeface="Arial" pitchFamily="34" charset="0"/>
                        </a:rPr>
                        <a:t>Engagements</a:t>
                      </a:r>
                      <a:r>
                        <a:rPr lang="nl-BE" sz="1200" u="none" strike="noStrike" kern="1200" baseline="0" smtClean="0">
                          <a:latin typeface="+mn-lt"/>
                          <a:cs typeface="Arial" pitchFamily="34" charset="0"/>
                        </a:rPr>
                        <a:t> individuels</a:t>
                      </a:r>
                      <a:endParaRPr lang="nl-BE" sz="1200" u="none" strike="noStrike" kern="120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0" marR="180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0" marR="180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nl-BE" sz="1200" b="0" i="0" u="none" strike="noStrike">
                        <a:solidFill>
                          <a:srgbClr val="00224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80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180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0" marR="180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200" u="none" strike="noStrike" kern="1200" smtClean="0">
                          <a:latin typeface="+mn-lt"/>
                          <a:cs typeface="Arial" pitchFamily="34" charset="0"/>
                        </a:rPr>
                        <a:t>Indépendants</a:t>
                      </a:r>
                      <a:endParaRPr lang="nl-BE" sz="1200" u="none" strike="noStrike" kern="120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nl-BE" sz="1200" b="0" i="0" u="none" strike="noStrike">
                        <a:solidFill>
                          <a:srgbClr val="00224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80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1.284</a:t>
                      </a:r>
                    </a:p>
                  </a:txBody>
                  <a:tcPr marL="0" marR="180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31.579</a:t>
                      </a:r>
                    </a:p>
                  </a:txBody>
                  <a:tcPr marL="0" marR="180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nl-BE" sz="1200" b="0" i="0" u="none" strike="noStrike">
                        <a:solidFill>
                          <a:srgbClr val="002244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180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32.863</a:t>
                      </a:r>
                    </a:p>
                  </a:txBody>
                  <a:tcPr marL="0" marR="180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200" u="none" strike="noStrike" kern="1200" smtClean="0">
                          <a:latin typeface="+mn-lt"/>
                          <a:cs typeface="Arial" pitchFamily="34" charset="0"/>
                        </a:rPr>
                        <a:t>Total</a:t>
                      </a:r>
                      <a:endParaRPr lang="nl-BE" sz="1200" u="none" strike="noStrike" kern="120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266.493</a:t>
                      </a:r>
                    </a:p>
                  </a:txBody>
                  <a:tcPr marL="0" marR="180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977.543</a:t>
                      </a:r>
                    </a:p>
                  </a:txBody>
                  <a:tcPr marL="0" marR="180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33.416</a:t>
                      </a:r>
                    </a:p>
                  </a:txBody>
                  <a:tcPr marL="0" marR="180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282.870</a:t>
                      </a:r>
                    </a:p>
                  </a:txBody>
                  <a:tcPr marL="0" marR="180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1.560.322</a:t>
                      </a:r>
                    </a:p>
                  </a:txBody>
                  <a:tcPr marL="0" marR="1800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smtClean="0"/>
              <a:t>22 novembre 2016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Secteur</a:t>
            </a:r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Reporting relatif à l'exercice 2015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14</a:t>
            </a:fld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764570" y="1412776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mtClean="0"/>
              <a:t>Composition du portefeuille</a:t>
            </a:r>
            <a:endParaRPr lang="nl-BE"/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8358313"/>
              </p:ext>
            </p:extLst>
          </p:nvPr>
        </p:nvGraphicFramePr>
        <p:xfrm>
          <a:off x="764569" y="1954772"/>
          <a:ext cx="7922233" cy="40665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061657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smtClean="0"/>
              <a:t>22 novembre 2016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Secteur</a:t>
            </a:r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Reporting relatif à l'exercice 2015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15</a:t>
            </a:fld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685608" y="1404110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mtClean="0"/>
              <a:t>Composition des OPC</a:t>
            </a:r>
            <a:endParaRPr lang="nl-BE"/>
          </a:p>
        </p:txBody>
      </p:sp>
      <p:graphicFrame>
        <p:nvGraphicFramePr>
          <p:cNvPr id="13" name="Chart 12"/>
          <p:cNvGraphicFramePr/>
          <p:nvPr/>
        </p:nvGraphicFramePr>
        <p:xfrm>
          <a:off x="395536" y="1916832"/>
          <a:ext cx="8280920" cy="37444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6747596"/>
              </p:ext>
            </p:extLst>
          </p:nvPr>
        </p:nvGraphicFramePr>
        <p:xfrm>
          <a:off x="757616" y="1715514"/>
          <a:ext cx="7846832" cy="42337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051392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smtClean="0"/>
              <a:t>22 novembre 2016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Secteur</a:t>
            </a:r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Reporting relatif à l'exercice 2015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16</a:t>
            </a:fld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684102" y="1412776"/>
            <a:ext cx="7776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smtClean="0"/>
              <a:t>Composition du portefeuille (actifs sous-jacents des OPC ventilés)</a:t>
            </a:r>
            <a:endParaRPr lang="nl-BE" sz="1600"/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0555372"/>
              </p:ext>
            </p:extLst>
          </p:nvPr>
        </p:nvGraphicFramePr>
        <p:xfrm>
          <a:off x="791370" y="1844824"/>
          <a:ext cx="7813078" cy="41044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273256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smtClean="0"/>
              <a:t>22 novembre 2016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Evaluation prudente des PLT</a:t>
            </a:r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Reporting relatif à l'exercice 2015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17</a:t>
            </a:fld>
            <a:endParaRPr lang="nl-BE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2391668"/>
              </p:ext>
            </p:extLst>
          </p:nvPr>
        </p:nvGraphicFramePr>
        <p:xfrm>
          <a:off x="251519" y="1844824"/>
          <a:ext cx="8640961" cy="324036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282022"/>
                <a:gridCol w="706518"/>
                <a:gridCol w="826197"/>
                <a:gridCol w="847278"/>
                <a:gridCol w="847278"/>
                <a:gridCol w="847278"/>
                <a:gridCol w="847278"/>
                <a:gridCol w="609278"/>
                <a:gridCol w="609278"/>
                <a:gridCol w="609278"/>
                <a:gridCol w="609278"/>
              </a:tblGrid>
              <a:tr h="324036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nl-BE" sz="1000" b="1" u="none" strike="noStrike" kern="1200" smtClean="0"/>
                        <a:t>Rapport PLT/PCT </a:t>
                      </a:r>
                      <a:endParaRPr lang="nl-BE" sz="1000" b="1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5"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nl-BE" sz="1000" b="1" u="none" strike="noStrike" kern="1200" smtClean="0"/>
                        <a:t>Pourcentage des IRP</a:t>
                      </a:r>
                      <a:endParaRPr lang="nl-BE" sz="1000" b="1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endParaRPr lang="nl-BE" sz="1200" b="1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endParaRPr lang="nl-BE" sz="1200" b="1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5"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nl-BE" sz="1000" b="1" u="none" strike="noStrike" kern="1200" smtClean="0"/>
                        <a:t>Pourcentage du total bilantaire </a:t>
                      </a:r>
                      <a:endParaRPr lang="nl-BE" sz="1000" b="1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endParaRPr lang="nl-BE" sz="1200" b="1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endParaRPr lang="nl-BE" sz="1200" b="1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36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endParaRPr lang="nl-BE" sz="1000" b="1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100" b="1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2011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100" b="1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2012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100" b="1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2013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100" b="1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2014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100" b="1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2015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100" b="1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2011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100" b="1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2012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100" b="1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2013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100" b="1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2014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100" b="1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2015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36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nl-BE" sz="1000" b="1" u="none" strike="noStrike" kern="1200">
                          <a:latin typeface="+mn-lt"/>
                        </a:rPr>
                        <a:t>&gt;</a:t>
                      </a:r>
                      <a:r>
                        <a:rPr lang="nl-BE" sz="1000" b="1" u="none" strike="noStrike" kern="1200" smtClean="0">
                          <a:latin typeface="+mn-lt"/>
                        </a:rPr>
                        <a:t>150 %</a:t>
                      </a:r>
                      <a:endParaRPr lang="nl-BE" sz="1000" b="1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1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8%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1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8%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1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7%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1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7%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1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6%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1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20%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1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14%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1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13%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1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16%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1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15%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36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nl-BE" sz="1000" b="1" u="none" strike="noStrike" kern="1200">
                          <a:latin typeface="+mn-lt"/>
                        </a:rPr>
                        <a:t>&gt;</a:t>
                      </a:r>
                      <a:r>
                        <a:rPr lang="nl-BE" sz="1000" b="1" u="none" strike="noStrike" kern="1200" smtClean="0">
                          <a:latin typeface="+mn-lt"/>
                        </a:rPr>
                        <a:t>125 % et </a:t>
                      </a:r>
                      <a:r>
                        <a:rPr lang="nl-BE" sz="1000" b="1" u="none" strike="noStrike" kern="1200" smtClean="0">
                          <a:latin typeface="+mn-lt"/>
                          <a:cs typeface="Arial"/>
                        </a:rPr>
                        <a:t>&lt;= 150 %</a:t>
                      </a:r>
                      <a:endParaRPr lang="nl-BE" sz="1000" b="1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1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16%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1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16%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1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15%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1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17%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1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22%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1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15%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1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21%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1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18%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1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14%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1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22%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36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nl-BE" sz="1000" b="1" u="none" strike="noStrike" kern="1200">
                          <a:latin typeface="+mn-lt"/>
                        </a:rPr>
                        <a:t>&gt;</a:t>
                      </a:r>
                      <a:r>
                        <a:rPr lang="nl-BE" sz="1000" b="1" u="none" strike="noStrike" kern="1200" smtClean="0">
                          <a:latin typeface="+mn-lt"/>
                        </a:rPr>
                        <a:t>120 % et </a:t>
                      </a:r>
                      <a:r>
                        <a:rPr lang="nl-BE" sz="1000" b="1" u="none" strike="noStrike" kern="1200" smtClean="0">
                          <a:latin typeface="+mn-lt"/>
                          <a:cs typeface="Arial"/>
                        </a:rPr>
                        <a:t>&lt;= 125 %</a:t>
                      </a:r>
                      <a:endParaRPr lang="nl-BE" sz="1000" b="1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1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7%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1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10%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1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14%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1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14%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1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11%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1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3%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1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6%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1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11%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1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11%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1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12%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36"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000" b="1" u="none" strike="noStrike" kern="1200">
                          <a:latin typeface="+mn-lt"/>
                        </a:rPr>
                        <a:t>&gt;</a:t>
                      </a:r>
                      <a:r>
                        <a:rPr lang="nl-BE" sz="1000" b="1" u="none" strike="noStrike" kern="1200" smtClean="0">
                          <a:latin typeface="+mn-lt"/>
                        </a:rPr>
                        <a:t>115 % et </a:t>
                      </a:r>
                      <a:r>
                        <a:rPr lang="nl-BE" sz="1000" b="1" u="none" strike="noStrike" kern="1200" smtClean="0">
                          <a:latin typeface="+mn-lt"/>
                          <a:cs typeface="Arial"/>
                        </a:rPr>
                        <a:t>&lt;=120 %</a:t>
                      </a:r>
                      <a:endParaRPr lang="nl-BE" sz="1000" b="1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1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16%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1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14%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1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15%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1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14%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1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17%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1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21%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1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19%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1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20%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1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18%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1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19%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36"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000" b="1" u="none" strike="noStrike" kern="1200">
                          <a:latin typeface="+mn-lt"/>
                        </a:rPr>
                        <a:t>&gt;</a:t>
                      </a:r>
                      <a:r>
                        <a:rPr lang="nl-BE" sz="1000" b="1" u="none" strike="noStrike" kern="1200" smtClean="0">
                          <a:latin typeface="+mn-lt"/>
                        </a:rPr>
                        <a:t>110 % et </a:t>
                      </a:r>
                      <a:r>
                        <a:rPr lang="nl-BE" sz="1000" b="1" u="none" strike="noStrike" kern="1200" smtClean="0">
                          <a:latin typeface="+mn-lt"/>
                          <a:cs typeface="Arial"/>
                        </a:rPr>
                        <a:t>&lt;= 115 %</a:t>
                      </a:r>
                      <a:endParaRPr lang="nl-BE" sz="1000" b="1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1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12%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1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13%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1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10%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1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12%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1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9%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1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9%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1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12%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1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18%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1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18%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1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6%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36"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000" b="1" u="none" strike="noStrike" kern="1200">
                          <a:latin typeface="+mn-lt"/>
                        </a:rPr>
                        <a:t>&gt;</a:t>
                      </a:r>
                      <a:r>
                        <a:rPr lang="nl-BE" sz="1000" b="1" u="none" strike="noStrike" kern="1200" smtClean="0">
                          <a:latin typeface="+mn-lt"/>
                        </a:rPr>
                        <a:t>105 % et </a:t>
                      </a:r>
                      <a:r>
                        <a:rPr lang="nl-BE" sz="1000" b="1" u="none" strike="noStrike" kern="1200" smtClean="0">
                          <a:latin typeface="+mn-lt"/>
                          <a:cs typeface="Arial"/>
                        </a:rPr>
                        <a:t>&lt;= 110 %</a:t>
                      </a:r>
                      <a:endParaRPr lang="nl-BE" sz="1000" b="1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1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20%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1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15%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1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15%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1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15%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1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16%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1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22%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1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17%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1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12%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1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14%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1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17%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36"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000" b="1" u="none" strike="noStrike" kern="1200">
                          <a:latin typeface="+mn-lt"/>
                        </a:rPr>
                        <a:t>&gt;</a:t>
                      </a:r>
                      <a:r>
                        <a:rPr lang="nl-BE" sz="1000" b="1" u="none" strike="noStrike" kern="1200" smtClean="0">
                          <a:latin typeface="+mn-lt"/>
                        </a:rPr>
                        <a:t>100 % et </a:t>
                      </a:r>
                      <a:r>
                        <a:rPr lang="nl-BE" sz="1000" b="1" u="none" strike="noStrike" kern="1200" smtClean="0">
                          <a:latin typeface="+mn-lt"/>
                          <a:cs typeface="Arial"/>
                        </a:rPr>
                        <a:t>&lt;= 105 %</a:t>
                      </a:r>
                      <a:endParaRPr lang="nl-BE" sz="1000" b="1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1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14%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1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16%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1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15%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1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12%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1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10%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1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7%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1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9%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1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5%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1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5%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1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5%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36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nl-BE" sz="1000" b="1" u="none" strike="noStrike" kern="1200" smtClean="0">
                          <a:latin typeface="+mn-lt"/>
                        </a:rPr>
                        <a:t>100 %</a:t>
                      </a:r>
                      <a:endParaRPr lang="nl-BE" sz="1000" b="1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1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8%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1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8%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1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10%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1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10%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1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9%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1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4%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1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1%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1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4%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1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4%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1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4%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88886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smtClean="0"/>
              <a:t>22 novembre 2016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Secteur</a:t>
            </a:r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Reporting relatif à l'exercice 2015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18</a:t>
            </a:fld>
            <a:endParaRPr lang="nl-BE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7136021"/>
              </p:ext>
            </p:extLst>
          </p:nvPr>
        </p:nvGraphicFramePr>
        <p:xfrm>
          <a:off x="755576" y="2132856"/>
          <a:ext cx="8064898" cy="2736304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974878"/>
                <a:gridCol w="709002"/>
                <a:gridCol w="709002"/>
                <a:gridCol w="709002"/>
                <a:gridCol w="709002"/>
                <a:gridCol w="709002"/>
                <a:gridCol w="709002"/>
                <a:gridCol w="709002"/>
                <a:gridCol w="709002"/>
                <a:gridCol w="709002"/>
                <a:gridCol w="709002"/>
              </a:tblGrid>
              <a:tr h="384251">
                <a:tc rowSpan="2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200" u="none" strike="noStrike" kern="1200"/>
                        <a:t> </a:t>
                      </a:r>
                      <a:endParaRPr lang="nl-BE" sz="1200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5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200" b="1" u="none" strike="noStrike" kern="1200" smtClean="0"/>
                        <a:t>Provisions techniques*</a:t>
                      </a:r>
                      <a:endParaRPr lang="nl-BE" sz="1200" b="1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nl-BE" sz="1400" b="1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nl-BE" sz="1400" b="1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5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200" b="1" u="none" strike="noStrike" kern="1200" smtClean="0"/>
                        <a:t>Nombre d'affiliés**</a:t>
                      </a:r>
                      <a:endParaRPr lang="nl-BE" sz="1200" b="1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nl-BE" sz="1400" b="1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nl-BE" sz="1400" b="1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4251">
                <a:tc v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200" b="1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2011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200" b="1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2012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200" b="1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2013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200" b="1" smtClean="0"/>
                        <a:t>2014</a:t>
                      </a:r>
                      <a:endParaRPr lang="nl-BE" sz="1200" b="1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200" b="1" smtClean="0"/>
                        <a:t>2015</a:t>
                      </a:r>
                      <a:endParaRPr lang="nl-BE" sz="1200" b="1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1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2011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1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2012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1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2013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200" smtClean="0"/>
                        <a:t>2014</a:t>
                      </a:r>
                      <a:endParaRPr lang="nl-BE" sz="120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200" smtClean="0"/>
                        <a:t>2015</a:t>
                      </a:r>
                      <a:endParaRPr lang="nl-BE" sz="1200"/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425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200" u="none" strike="noStrike" kern="1200"/>
                        <a:t>DB</a:t>
                      </a:r>
                      <a:endParaRPr lang="nl-BE" sz="1200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77%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75%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74%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70%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67%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31%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18%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18%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17%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17%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425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200" u="none" strike="noStrike" kern="1200" smtClean="0"/>
                        <a:t>DC avec tarif</a:t>
                      </a:r>
                      <a:endParaRPr lang="nl-BE" sz="1200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9%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9%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9%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9%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9%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3%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2%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2%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2%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0798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200" u="none" strike="noStrike" kern="1200"/>
                        <a:t>Cash Balance</a:t>
                      </a:r>
                      <a:endParaRPr lang="nl-BE" sz="1200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4%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4%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5%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5%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7%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29%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19%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19%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18%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18%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425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200" u="none" strike="noStrike" kern="1200"/>
                        <a:t>DC</a:t>
                      </a:r>
                      <a:endParaRPr lang="nl-BE" sz="1200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11%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12%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13%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16%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17%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37%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62%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61%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63%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63%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425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200" u="none" strike="noStrike" kern="1200" smtClean="0"/>
                        <a:t>Total</a:t>
                      </a:r>
                      <a:endParaRPr lang="nl-BE" sz="1200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100%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100%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100%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100%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100%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100%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100%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100%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100%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100%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27584" y="1484784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mtClean="0"/>
              <a:t>Evolution du type d'engagement de pension</a:t>
            </a:r>
            <a:endParaRPr lang="nl-BE"/>
          </a:p>
        </p:txBody>
      </p:sp>
      <p:sp>
        <p:nvSpPr>
          <p:cNvPr id="9" name="TextBox 8"/>
          <p:cNvSpPr txBox="1"/>
          <p:nvPr/>
        </p:nvSpPr>
        <p:spPr>
          <a:xfrm>
            <a:off x="755576" y="5157192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8288" indent="-268288"/>
            <a:r>
              <a:rPr lang="nl-BE" sz="1200" smtClean="0"/>
              <a:t>*	Provisions techniques "</a:t>
            </a:r>
            <a:r>
              <a:rPr lang="fr-FR" sz="1200" smtClean="0"/>
              <a:t>retraite et décès après la retraite</a:t>
            </a:r>
            <a:r>
              <a:rPr lang="nl-BE" sz="1200" smtClean="0"/>
              <a:t>"</a:t>
            </a:r>
          </a:p>
          <a:p>
            <a:pPr marL="268288" indent="-268288"/>
            <a:r>
              <a:rPr lang="nl-BE" sz="1200" smtClean="0"/>
              <a:t>**	Certains affiliés appartiennent à plusieurs régimes (éventuellement de types différents)</a:t>
            </a:r>
            <a:endParaRPr lang="nl-BE" sz="1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91371" y="1484784"/>
            <a:ext cx="8029102" cy="4231024"/>
          </a:xfrm>
        </p:spPr>
        <p:txBody>
          <a:bodyPr/>
          <a:lstStyle/>
          <a:p>
            <a:r>
              <a:rPr lang="nl-BE" smtClean="0"/>
              <a:t>Peer groups en fonction du pilier et de l'organisateur</a:t>
            </a:r>
          </a:p>
          <a:p>
            <a:pPr lvl="1">
              <a:spcBef>
                <a:spcPts val="1200"/>
              </a:spcBef>
            </a:pPr>
            <a:r>
              <a:rPr lang="nl-BE" smtClean="0"/>
              <a:t>Premier pilier</a:t>
            </a:r>
          </a:p>
          <a:p>
            <a:pPr lvl="1"/>
            <a:r>
              <a:rPr lang="nl-BE" smtClean="0"/>
              <a:t>Deuxième pilier</a:t>
            </a:r>
          </a:p>
          <a:p>
            <a:pPr lvl="2"/>
            <a:r>
              <a:rPr lang="nl-BE" smtClean="0"/>
              <a:t>Fonds sectoriels</a:t>
            </a:r>
          </a:p>
          <a:p>
            <a:pPr lvl="2"/>
            <a:r>
              <a:rPr lang="nl-BE" smtClean="0"/>
              <a:t>Fonds multi-employeurs</a:t>
            </a:r>
          </a:p>
          <a:p>
            <a:pPr lvl="2"/>
            <a:r>
              <a:rPr lang="nl-BE" smtClean="0"/>
              <a:t>Fonds mono-employeur</a:t>
            </a:r>
          </a:p>
          <a:p>
            <a:pPr lvl="2"/>
            <a:r>
              <a:rPr lang="nl-BE" smtClean="0"/>
              <a:t>Indépendants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smtClean="0"/>
              <a:t>22 novembre 2016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Secteur</a:t>
            </a:r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Reporting relatif à l'exercice 2015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19</a:t>
            </a:fld>
            <a:endParaRPr lang="nl-B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z="2400" smtClean="0">
                <a:solidFill>
                  <a:srgbClr val="668899"/>
                </a:solidFill>
              </a:rPr>
              <a:t>Le secteur des institutions de retraite professionnelle - Exercice 2015</a:t>
            </a:r>
            <a:r>
              <a:rPr lang="nl-BE" smtClean="0"/>
              <a:t/>
            </a:r>
            <a:br>
              <a:rPr lang="nl-BE" smtClean="0"/>
            </a:b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/>
            <a:r>
              <a:rPr lang="nl-BE" smtClean="0"/>
              <a:t>Executive summary</a:t>
            </a:r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2</a:t>
            </a:fld>
            <a:endParaRPr lang="nl-B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smtClean="0"/>
              <a:t>22 novembre 2016</a:t>
            </a:r>
            <a:endParaRPr lang="nl-B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Reporting relatif à l'exercice 2015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91370" y="1582335"/>
            <a:ext cx="7895433" cy="4231024"/>
          </a:xfrm>
        </p:spPr>
        <p:txBody>
          <a:bodyPr/>
          <a:lstStyle/>
          <a:p>
            <a:pPr marL="0" indent="0">
              <a:buNone/>
            </a:pPr>
            <a:r>
              <a:rPr lang="nl-BE"/>
              <a:t>Premier pilier</a:t>
            </a:r>
            <a:endParaRPr lang="fr-FR" smtClean="0"/>
          </a:p>
          <a:p>
            <a:r>
              <a:rPr lang="fr-FR" sz="2400" smtClean="0"/>
              <a:t>Nombre d'IRP rapporteuses </a:t>
            </a:r>
            <a:r>
              <a:rPr lang="nl-BE" sz="2400" smtClean="0"/>
              <a:t>: 5</a:t>
            </a:r>
          </a:p>
          <a:p>
            <a:r>
              <a:rPr lang="nl-BE" sz="2400" smtClean="0"/>
              <a:t>Total bilantaire : 2,8 Mrd €</a:t>
            </a:r>
          </a:p>
          <a:p>
            <a:r>
              <a:rPr lang="nl-BE" sz="2400" smtClean="0"/>
              <a:t>Provisions techniques : 2,2 Mrd €</a:t>
            </a:r>
          </a:p>
          <a:p>
            <a:r>
              <a:rPr lang="nl-BE" sz="2400" smtClean="0"/>
              <a:t>Nombre d'affiliés : 15.700 </a:t>
            </a:r>
          </a:p>
          <a:p>
            <a:r>
              <a:rPr lang="nl-BE" sz="2400" smtClean="0"/>
              <a:t>Taux de couverture PLT + marge : 125 %</a:t>
            </a:r>
            <a:endParaRPr lang="nl-BE" smtClean="0"/>
          </a:p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smtClean="0"/>
              <a:t>22 novembre 2016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z="3200"/>
              <a:t>Peer groups en fonction du pilier et de l'organisateur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Reporting relatif à l'exercice 2015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20</a:t>
            </a:fld>
            <a:endParaRPr lang="nl-BE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91370" y="1484784"/>
            <a:ext cx="7895433" cy="4231024"/>
          </a:xfrm>
        </p:spPr>
        <p:txBody>
          <a:bodyPr/>
          <a:lstStyle/>
          <a:p>
            <a:pPr marL="0" indent="0">
              <a:buNone/>
            </a:pPr>
            <a:r>
              <a:rPr lang="nl-BE"/>
              <a:t>Deuxième pilier (total)</a:t>
            </a:r>
            <a:endParaRPr lang="fr-FR" smtClean="0"/>
          </a:p>
          <a:p>
            <a:r>
              <a:rPr lang="fr-FR" sz="2400" smtClean="0"/>
              <a:t>Nombre d'IRP rapporteuses</a:t>
            </a:r>
            <a:r>
              <a:rPr lang="nl-BE" sz="2400" smtClean="0"/>
              <a:t> : 193 </a:t>
            </a:r>
          </a:p>
          <a:p>
            <a:r>
              <a:rPr lang="nl-BE" sz="2400" smtClean="0"/>
              <a:t>Total bilantaire : </a:t>
            </a:r>
            <a:r>
              <a:rPr lang="nl-BE" sz="2400"/>
              <a:t>21,9 </a:t>
            </a:r>
            <a:r>
              <a:rPr lang="nl-BE" sz="2400" smtClean="0"/>
              <a:t>Mrd €</a:t>
            </a:r>
          </a:p>
          <a:p>
            <a:r>
              <a:rPr lang="nl-BE" sz="2400" smtClean="0"/>
              <a:t>Provisions techniques : 16,6 Mrd €</a:t>
            </a:r>
          </a:p>
          <a:p>
            <a:r>
              <a:rPr lang="nl-BE" sz="2400" smtClean="0"/>
              <a:t>Nombre d'affiliés : 1,5 Mio</a:t>
            </a:r>
          </a:p>
          <a:p>
            <a:r>
              <a:rPr lang="nl-BE" sz="2400" smtClean="0"/>
              <a:t>Taux de couverture PCT + marge : 152 %</a:t>
            </a:r>
          </a:p>
          <a:p>
            <a:r>
              <a:rPr lang="nl-BE" sz="2400" smtClean="0"/>
              <a:t>Taux de couverture PLT + marge : 129 %</a:t>
            </a:r>
          </a:p>
          <a:p>
            <a:r>
              <a:rPr lang="nl-BE" sz="2400" smtClean="0"/>
              <a:t>Rapport PLT/PCT : 118 %</a:t>
            </a:r>
          </a:p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smtClean="0"/>
              <a:t>22 novembre 2016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z="3200"/>
              <a:t>Peer groups en fonction du pilier et de </a:t>
            </a:r>
            <a:r>
              <a:rPr lang="nl-BE" sz="3200" smtClean="0"/>
              <a:t>l'organisateur</a:t>
            </a:r>
            <a:endParaRPr lang="nl-BE" sz="3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Reporting relatif à l'exercice 2015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21</a:t>
            </a:fld>
            <a:endParaRPr lang="nl-BE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91370" y="1484784"/>
            <a:ext cx="7895433" cy="4231024"/>
          </a:xfrm>
        </p:spPr>
        <p:txBody>
          <a:bodyPr/>
          <a:lstStyle/>
          <a:p>
            <a:pPr marL="0" indent="0">
              <a:buNone/>
            </a:pPr>
            <a:r>
              <a:rPr lang="nl-BE"/>
              <a:t>Deuxième pilier : fonds sectoriels</a:t>
            </a:r>
            <a:endParaRPr lang="fr-FR" smtClean="0"/>
          </a:p>
          <a:p>
            <a:r>
              <a:rPr lang="fr-FR" sz="2400" smtClean="0"/>
              <a:t>Nombre d'IRP rapporteuses</a:t>
            </a:r>
            <a:r>
              <a:rPr lang="nl-BE" sz="2400" smtClean="0"/>
              <a:t> : 11 </a:t>
            </a:r>
          </a:p>
          <a:p>
            <a:r>
              <a:rPr lang="nl-BE" sz="2400" smtClean="0"/>
              <a:t>Total bilantaire : 3,8 Mrd €</a:t>
            </a:r>
          </a:p>
          <a:p>
            <a:r>
              <a:rPr lang="nl-BE" sz="2400" smtClean="0"/>
              <a:t>Provisions techniques : 2,6 Mrd €</a:t>
            </a:r>
          </a:p>
          <a:p>
            <a:r>
              <a:rPr lang="nl-BE" sz="2400" smtClean="0"/>
              <a:t>Nombre d'affiliés : 1,1 Mio</a:t>
            </a:r>
          </a:p>
          <a:p>
            <a:r>
              <a:rPr lang="nl-BE" sz="2400" smtClean="0"/>
              <a:t>Taux de couverture PCT + marge : 160 %</a:t>
            </a:r>
          </a:p>
          <a:p>
            <a:r>
              <a:rPr lang="nl-BE" sz="2400" smtClean="0"/>
              <a:t>Taux de couverture PLT + marge : 146 %</a:t>
            </a:r>
          </a:p>
          <a:p>
            <a:r>
              <a:rPr lang="nl-BE" sz="2400" smtClean="0"/>
              <a:t>Rapport PLT/PCT : 110 %</a:t>
            </a:r>
          </a:p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smtClean="0"/>
              <a:t>22 novembre 2016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z="3200"/>
              <a:t>Peer groups en fonction du pilier et de </a:t>
            </a:r>
            <a:r>
              <a:rPr lang="nl-BE" sz="3200" smtClean="0"/>
              <a:t>l'organisateur</a:t>
            </a:r>
            <a:endParaRPr lang="nl-BE" sz="3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Reporting relatif à l'exercice 2015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22</a:t>
            </a:fld>
            <a:endParaRPr lang="nl-BE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91371" y="1484784"/>
            <a:ext cx="7920830" cy="4231024"/>
          </a:xfrm>
        </p:spPr>
        <p:txBody>
          <a:bodyPr/>
          <a:lstStyle/>
          <a:p>
            <a:pPr marL="0" indent="0">
              <a:buNone/>
            </a:pPr>
            <a:r>
              <a:rPr lang="nl-BE"/>
              <a:t>Deuxième pilier : multi-employeurs</a:t>
            </a:r>
            <a:endParaRPr lang="fr-FR" smtClean="0"/>
          </a:p>
          <a:p>
            <a:r>
              <a:rPr lang="fr-FR" sz="2400" smtClean="0"/>
              <a:t>Nombre d'IRP rapporteuses</a:t>
            </a:r>
            <a:r>
              <a:rPr lang="nl-BE" sz="2400" smtClean="0"/>
              <a:t> : 110 </a:t>
            </a:r>
          </a:p>
          <a:p>
            <a:r>
              <a:rPr lang="nl-BE" sz="2400" smtClean="0"/>
              <a:t>Total bilantaire : </a:t>
            </a:r>
            <a:r>
              <a:rPr lang="nl-BE" sz="2400"/>
              <a:t>13,4 </a:t>
            </a:r>
            <a:r>
              <a:rPr lang="nl-BE" sz="2400" smtClean="0"/>
              <a:t>Mrd €</a:t>
            </a:r>
          </a:p>
          <a:p>
            <a:r>
              <a:rPr lang="nl-BE" sz="2400" smtClean="0"/>
              <a:t>Provisions techniques : 10 Mrd €</a:t>
            </a:r>
          </a:p>
          <a:p>
            <a:r>
              <a:rPr lang="nl-BE" sz="2400" smtClean="0"/>
              <a:t>Nombre d'affiliés : 224.000 </a:t>
            </a:r>
          </a:p>
          <a:p>
            <a:r>
              <a:rPr lang="nl-BE" sz="2400" smtClean="0"/>
              <a:t>Taux de couverture PCT + marge : 151 %</a:t>
            </a:r>
          </a:p>
          <a:p>
            <a:r>
              <a:rPr lang="nl-BE" sz="2400" smtClean="0"/>
              <a:t>Taux de couverture PLT + marge : 132 %</a:t>
            </a:r>
          </a:p>
          <a:p>
            <a:r>
              <a:rPr lang="nl-BE" sz="2400" smtClean="0"/>
              <a:t>Rapport PLT/PCT : 115 %</a:t>
            </a:r>
            <a:endParaRPr lang="nl-BE" sz="240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smtClean="0"/>
              <a:t>22 novembre 2016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92166" y="185738"/>
            <a:ext cx="8172322" cy="990132"/>
          </a:xfrm>
        </p:spPr>
        <p:txBody>
          <a:bodyPr/>
          <a:lstStyle/>
          <a:p>
            <a:r>
              <a:rPr lang="nl-BE" sz="3200"/>
              <a:t>Peer groups en fonction du pilier et de </a:t>
            </a:r>
            <a:r>
              <a:rPr lang="nl-BE" sz="3200" smtClean="0"/>
              <a:t>l'organisateur</a:t>
            </a:r>
            <a:endParaRPr lang="nl-BE" sz="3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Reporting relatif à l'exercice 2015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23</a:t>
            </a:fld>
            <a:endParaRPr lang="nl-BE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91371" y="1484784"/>
            <a:ext cx="7920830" cy="4231024"/>
          </a:xfrm>
        </p:spPr>
        <p:txBody>
          <a:bodyPr/>
          <a:lstStyle/>
          <a:p>
            <a:pPr marL="0" indent="0">
              <a:buNone/>
            </a:pPr>
            <a:r>
              <a:rPr lang="nl-BE"/>
              <a:t>Deuxième pilier : mono-employeur</a:t>
            </a:r>
            <a:endParaRPr lang="fr-FR" smtClean="0"/>
          </a:p>
          <a:p>
            <a:r>
              <a:rPr lang="fr-FR" sz="2400" smtClean="0"/>
              <a:t>Nombre d'IRP rapporteuses</a:t>
            </a:r>
            <a:r>
              <a:rPr lang="nl-BE" sz="2400" smtClean="0"/>
              <a:t> : 66 </a:t>
            </a:r>
          </a:p>
          <a:p>
            <a:r>
              <a:rPr lang="nl-BE" sz="2400" smtClean="0"/>
              <a:t>Total bilantaire : 2,7 Mrd €</a:t>
            </a:r>
          </a:p>
          <a:p>
            <a:r>
              <a:rPr lang="nl-BE" sz="2400" smtClean="0"/>
              <a:t>Provisions techniques : 2,2 Mrd €</a:t>
            </a:r>
          </a:p>
          <a:p>
            <a:r>
              <a:rPr lang="nl-BE" sz="2400" smtClean="0"/>
              <a:t>Nombre d'affiliés : 114.000 </a:t>
            </a:r>
          </a:p>
          <a:p>
            <a:r>
              <a:rPr lang="nl-BE" sz="2400" smtClean="0"/>
              <a:t>Taux de couverture PCT + marge : 136 %</a:t>
            </a:r>
          </a:p>
          <a:p>
            <a:r>
              <a:rPr lang="nl-BE" sz="2400" smtClean="0"/>
              <a:t>Taux de couverture PLT + marge : 119 %</a:t>
            </a:r>
          </a:p>
          <a:p>
            <a:r>
              <a:rPr lang="nl-BE" sz="2400" smtClean="0"/>
              <a:t>Rapport PLT/PCT : 115 %</a:t>
            </a:r>
          </a:p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smtClean="0"/>
              <a:t>22 novembre 2016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92166" y="185738"/>
            <a:ext cx="8100313" cy="990132"/>
          </a:xfrm>
        </p:spPr>
        <p:txBody>
          <a:bodyPr/>
          <a:lstStyle/>
          <a:p>
            <a:r>
              <a:rPr lang="nl-BE" sz="3200"/>
              <a:t>Peer groups en fonction du pilier et de </a:t>
            </a:r>
            <a:r>
              <a:rPr lang="nl-BE" sz="3200" smtClean="0"/>
              <a:t>l'organisateur</a:t>
            </a:r>
            <a:endParaRPr lang="nl-BE" sz="3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Reporting relatif à l'exercice 2015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24</a:t>
            </a:fld>
            <a:endParaRPr lang="nl-BE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59222" y="1484784"/>
            <a:ext cx="7927582" cy="4231024"/>
          </a:xfrm>
        </p:spPr>
        <p:txBody>
          <a:bodyPr/>
          <a:lstStyle/>
          <a:p>
            <a:pPr marL="0" indent="0">
              <a:buNone/>
            </a:pPr>
            <a:r>
              <a:rPr lang="nl-BE"/>
              <a:t>Deuxième pilier : indépendants</a:t>
            </a:r>
            <a:endParaRPr lang="fr-FR" smtClean="0"/>
          </a:p>
          <a:p>
            <a:r>
              <a:rPr lang="fr-FR" sz="2400" smtClean="0"/>
              <a:t>Nombre d'IRP rapporteuses</a:t>
            </a:r>
            <a:r>
              <a:rPr lang="nl-BE" sz="2400" smtClean="0"/>
              <a:t> : 3 </a:t>
            </a:r>
          </a:p>
          <a:p>
            <a:r>
              <a:rPr lang="nl-BE" sz="2400" smtClean="0"/>
              <a:t>Total bilantaire : 2 Mrd €</a:t>
            </a:r>
          </a:p>
          <a:p>
            <a:r>
              <a:rPr lang="nl-BE" sz="2400" smtClean="0"/>
              <a:t>Provisions techniques : 1,8 Mrd €</a:t>
            </a:r>
          </a:p>
          <a:p>
            <a:r>
              <a:rPr lang="nl-BE" sz="2400" smtClean="0"/>
              <a:t>Nombre d'affiliés : 33.000 </a:t>
            </a:r>
          </a:p>
          <a:p>
            <a:r>
              <a:rPr lang="nl-BE" sz="2400" smtClean="0"/>
              <a:t>Taux de couverture PCT + marge : 176 %</a:t>
            </a:r>
          </a:p>
          <a:p>
            <a:r>
              <a:rPr lang="nl-BE" sz="2400" smtClean="0"/>
              <a:t>Taux de couverture PLT + marge : 105 %</a:t>
            </a:r>
          </a:p>
          <a:p>
            <a:r>
              <a:rPr lang="nl-BE" sz="2400" smtClean="0"/>
              <a:t>Rapport PLT/PCT : 173 %</a:t>
            </a:r>
          </a:p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smtClean="0"/>
              <a:t>22 novembre 2016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z="3200"/>
              <a:t>Peer groups en fonction du pilier et de </a:t>
            </a:r>
            <a:r>
              <a:rPr lang="nl-BE" sz="3200" smtClean="0"/>
              <a:t>l'organisateur</a:t>
            </a:r>
            <a:endParaRPr lang="nl-BE" sz="3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Reporting relatif à l'exercice 2015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25</a:t>
            </a:fld>
            <a:endParaRPr lang="nl-BE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smtClean="0"/>
              <a:t>22 novembre 2016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z="3200"/>
              <a:t>Peer groups en fonction du pilier et de l'organisateur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Reporting relatif à l'exercice 2015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26</a:t>
            </a:fld>
            <a:endParaRPr lang="nl-BE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0080732"/>
              </p:ext>
            </p:extLst>
          </p:nvPr>
        </p:nvGraphicFramePr>
        <p:xfrm>
          <a:off x="791370" y="1484784"/>
          <a:ext cx="7920830" cy="4320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658967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smtClean="0"/>
              <a:t>22 novembre 2016</a:t>
            </a:r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Reporting relatif à l'exercice 2015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27</a:t>
            </a:fld>
            <a:endParaRPr lang="nl-BE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0356777"/>
              </p:ext>
            </p:extLst>
          </p:nvPr>
        </p:nvGraphicFramePr>
        <p:xfrm>
          <a:off x="791370" y="1412776"/>
          <a:ext cx="7920830" cy="44644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itle 3"/>
          <p:cNvSpPr>
            <a:spLocks noGrp="1"/>
          </p:cNvSpPr>
          <p:nvPr>
            <p:ph type="title"/>
          </p:nvPr>
        </p:nvSpPr>
        <p:spPr>
          <a:xfrm>
            <a:off x="792167" y="185738"/>
            <a:ext cx="7894636" cy="990132"/>
          </a:xfrm>
        </p:spPr>
        <p:txBody>
          <a:bodyPr/>
          <a:lstStyle/>
          <a:p>
            <a:r>
              <a:rPr lang="nl-BE" sz="3200"/>
              <a:t>Peer groups en fonction du pilier et de l'organisateur</a:t>
            </a:r>
          </a:p>
        </p:txBody>
      </p:sp>
    </p:spTree>
    <p:extLst>
      <p:ext uri="{BB962C8B-B14F-4D97-AF65-F5344CB8AC3E}">
        <p14:creationId xmlns:p14="http://schemas.microsoft.com/office/powerpoint/2010/main" val="8907394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smtClean="0"/>
              <a:t>22 novembre 2016</a:t>
            </a:r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Reporting relatif à l'exercice 2015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28</a:t>
            </a:fld>
            <a:endParaRPr lang="nl-BE" dirty="0"/>
          </a:p>
        </p:txBody>
      </p:sp>
      <p:sp>
        <p:nvSpPr>
          <p:cNvPr id="9" name="Title 3"/>
          <p:cNvSpPr>
            <a:spLocks noGrp="1"/>
          </p:cNvSpPr>
          <p:nvPr>
            <p:ph type="title"/>
          </p:nvPr>
        </p:nvSpPr>
        <p:spPr>
          <a:xfrm>
            <a:off x="792167" y="185738"/>
            <a:ext cx="7894636" cy="990132"/>
          </a:xfrm>
        </p:spPr>
        <p:txBody>
          <a:bodyPr/>
          <a:lstStyle/>
          <a:p>
            <a:r>
              <a:rPr lang="nl-BE" sz="3200"/>
              <a:t>Peer groups en fonction du pilier et de l'organisateur</a:t>
            </a:r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6195260"/>
              </p:ext>
            </p:extLst>
          </p:nvPr>
        </p:nvGraphicFramePr>
        <p:xfrm>
          <a:off x="791370" y="1484784"/>
          <a:ext cx="7920830" cy="42484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smtClean="0"/>
              <a:t>22 novembre 2016</a:t>
            </a:r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Reporting relatif à l'exercice 2015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29</a:t>
            </a:fld>
            <a:endParaRPr lang="nl-BE" dirty="0"/>
          </a:p>
        </p:txBody>
      </p:sp>
      <p:sp>
        <p:nvSpPr>
          <p:cNvPr id="9" name="Title 3"/>
          <p:cNvSpPr>
            <a:spLocks noGrp="1"/>
          </p:cNvSpPr>
          <p:nvPr>
            <p:ph type="title"/>
          </p:nvPr>
        </p:nvSpPr>
        <p:spPr>
          <a:xfrm>
            <a:off x="792167" y="185738"/>
            <a:ext cx="7894636" cy="990132"/>
          </a:xfrm>
        </p:spPr>
        <p:txBody>
          <a:bodyPr/>
          <a:lstStyle/>
          <a:p>
            <a:r>
              <a:rPr lang="nl-BE" sz="3200"/>
              <a:t>Peer groups en fonction du pilier et de l'organisateur</a:t>
            </a:r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8234084"/>
              </p:ext>
            </p:extLst>
          </p:nvPr>
        </p:nvGraphicFramePr>
        <p:xfrm>
          <a:off x="791370" y="1484784"/>
          <a:ext cx="7920830" cy="44644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2000"/>
              </a:lnSpc>
            </a:pPr>
            <a:r>
              <a:rPr lang="nl-BE" sz="1800"/>
              <a:t>Le secteur des IRP reste un secteur très hétérogène</a:t>
            </a:r>
          </a:p>
          <a:p>
            <a:pPr>
              <a:lnSpc>
                <a:spcPts val="2000"/>
              </a:lnSpc>
              <a:spcBef>
                <a:spcPts val="1200"/>
              </a:spcBef>
            </a:pPr>
            <a:r>
              <a:rPr lang="nl-BE" sz="1800"/>
              <a:t>Fin </a:t>
            </a:r>
            <a:r>
              <a:rPr lang="nl-BE" sz="1800" smtClean="0"/>
              <a:t>2015, </a:t>
            </a:r>
            <a:r>
              <a:rPr lang="nl-BE" sz="1800"/>
              <a:t>il y avait </a:t>
            </a:r>
            <a:r>
              <a:rPr lang="nl-BE" sz="1800" smtClean="0"/>
              <a:t>198 </a:t>
            </a:r>
            <a:r>
              <a:rPr lang="nl-BE" sz="1800"/>
              <a:t>IRP rapporteuses dont </a:t>
            </a:r>
            <a:r>
              <a:rPr lang="nl-BE" sz="1800" smtClean="0"/>
              <a:t>3 </a:t>
            </a:r>
            <a:r>
              <a:rPr lang="nl-BE" sz="1800"/>
              <a:t>en liquidation ou liquidées</a:t>
            </a:r>
          </a:p>
          <a:p>
            <a:pPr>
              <a:lnSpc>
                <a:spcPts val="2000"/>
              </a:lnSpc>
              <a:spcBef>
                <a:spcPts val="1200"/>
              </a:spcBef>
            </a:pPr>
            <a:r>
              <a:rPr lang="nl-BE" sz="1800"/>
              <a:t>Le total bilantaire (</a:t>
            </a:r>
            <a:r>
              <a:rPr lang="nl-BE" sz="1800" smtClean="0"/>
              <a:t>24,7 </a:t>
            </a:r>
            <a:r>
              <a:rPr lang="nl-BE" sz="1800"/>
              <a:t>mia €) </a:t>
            </a:r>
            <a:r>
              <a:rPr lang="nl-BE" sz="1800" smtClean="0"/>
              <a:t>a augmenté de 6 % grâce aux résultats financiers, et le taux de couverture s’améliore globalement</a:t>
            </a:r>
            <a:endParaRPr lang="nl-BE" sz="1800"/>
          </a:p>
          <a:p>
            <a:pPr lvl="0">
              <a:lnSpc>
                <a:spcPts val="2000"/>
              </a:lnSpc>
              <a:spcBef>
                <a:spcPts val="1200"/>
              </a:spcBef>
            </a:pPr>
            <a:r>
              <a:rPr lang="fr-BE" sz="1800"/>
              <a:t>Le nombre d’affiliés a augmenté de </a:t>
            </a:r>
            <a:r>
              <a:rPr lang="fr-BE" sz="1800" smtClean="0"/>
              <a:t>2 % </a:t>
            </a:r>
            <a:r>
              <a:rPr lang="fr-BE" sz="1800"/>
              <a:t>(</a:t>
            </a:r>
            <a:r>
              <a:rPr lang="fr-BE" sz="1800" smtClean="0"/>
              <a:t>1.513.279)</a:t>
            </a:r>
            <a:endParaRPr lang="nl-BE" sz="1800"/>
          </a:p>
          <a:p>
            <a:pPr>
              <a:lnSpc>
                <a:spcPts val="2000"/>
              </a:lnSpc>
              <a:spcBef>
                <a:spcPts val="1200"/>
              </a:spcBef>
            </a:pPr>
            <a:r>
              <a:rPr lang="nl-BE" sz="1800"/>
              <a:t>Les IRP investissent toujours principalement dans des OPC (OPC en actions et OPC en obligations)</a:t>
            </a:r>
          </a:p>
          <a:p>
            <a:pPr>
              <a:lnSpc>
                <a:spcPts val="2000"/>
              </a:lnSpc>
              <a:spcBef>
                <a:spcPts val="1200"/>
              </a:spcBef>
            </a:pPr>
            <a:r>
              <a:rPr lang="nl-BE" sz="1800" smtClean="0"/>
              <a:t>L’augmentation du nombre d’affiliés et du montant des provisions techniques des régimes de type DC par rapport aux régimes de type DB se poursuit, </a:t>
            </a:r>
            <a:r>
              <a:rPr lang="nl-BE" sz="1800"/>
              <a:t>mais de façon moins prononcée</a:t>
            </a:r>
            <a:endParaRPr lang="nl-BE" sz="1800"/>
          </a:p>
          <a:p>
            <a:endParaRPr lang="nl-BE" dirty="0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smtClean="0"/>
              <a:t>22 novembre 2016</a:t>
            </a:r>
            <a:endParaRPr lang="nl-BE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Executive summary</a:t>
            </a:r>
            <a:endParaRPr lang="nl-BE" dirty="0"/>
          </a:p>
        </p:txBody>
      </p:sp>
      <p:sp>
        <p:nvSpPr>
          <p:cNvPr id="12" name="Tijdelijke aanduiding voor voettekst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Reporting relatif à l'exercice 2015</a:t>
            </a:r>
            <a:endParaRPr lang="nl-BE" dirty="0"/>
          </a:p>
        </p:txBody>
      </p:sp>
      <p:sp>
        <p:nvSpPr>
          <p:cNvPr id="11" name="Tijdelijke aanduiding voor dianummer 1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3</a:t>
            </a:fld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1371" y="1484784"/>
            <a:ext cx="7920830" cy="4231024"/>
          </a:xfrm>
        </p:spPr>
        <p:txBody>
          <a:bodyPr/>
          <a:lstStyle/>
          <a:p>
            <a:r>
              <a:rPr lang="nl-BE" smtClean="0"/>
              <a:t>Peer groups en fonction de la nature de l'engagement de pension</a:t>
            </a:r>
          </a:p>
          <a:p>
            <a:pPr lvl="1">
              <a:spcBef>
                <a:spcPts val="1200"/>
              </a:spcBef>
            </a:pPr>
            <a:r>
              <a:rPr lang="nl-BE" smtClean="0"/>
              <a:t>IRP avec au moins un plan comportant l'une ou l'autre forme de promesse de rendement</a:t>
            </a:r>
          </a:p>
          <a:p>
            <a:pPr lvl="2">
              <a:buFont typeface="Wingdings" pitchFamily="2" charset="2"/>
              <a:buChar char="§"/>
            </a:pPr>
            <a:r>
              <a:rPr lang="nl-BE" smtClean="0"/>
              <a:t>Uniquement DB</a:t>
            </a:r>
          </a:p>
          <a:p>
            <a:pPr lvl="2">
              <a:buFont typeface="Wingdings" pitchFamily="2" charset="2"/>
              <a:buChar char="§"/>
            </a:pPr>
            <a:r>
              <a:rPr lang="nl-BE" smtClean="0"/>
              <a:t>Uniquement DC + tarif</a:t>
            </a:r>
          </a:p>
          <a:p>
            <a:pPr lvl="2">
              <a:buFont typeface="Wingdings" pitchFamily="2" charset="2"/>
              <a:buChar char="§"/>
            </a:pPr>
            <a:r>
              <a:rPr lang="nl-BE" smtClean="0"/>
              <a:t>Uniquement Cash Balance</a:t>
            </a:r>
          </a:p>
          <a:p>
            <a:pPr lvl="2">
              <a:buFont typeface="Wingdings" pitchFamily="2" charset="2"/>
              <a:buChar char="§"/>
            </a:pPr>
            <a:r>
              <a:rPr lang="nl-BE" smtClean="0"/>
              <a:t>Mixte : différents types d’engagements, y compris DC sans tarif</a:t>
            </a:r>
            <a:endParaRPr lang="nl-BE" sz="1200" smtClean="0"/>
          </a:p>
          <a:p>
            <a:pPr lvl="1">
              <a:spcBef>
                <a:spcPts val="1200"/>
              </a:spcBef>
            </a:pPr>
            <a:r>
              <a:rPr lang="nl-BE"/>
              <a:t>IRP avec uniquement des plans DC sans tarif</a:t>
            </a:r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smtClean="0"/>
              <a:t>22 novembre 2016</a:t>
            </a:r>
            <a:endParaRPr lang="nl-B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Secteur</a:t>
            </a:r>
            <a:endParaRPr lang="nl-BE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Reporting relatif à l'exercice 2015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898CD9-BA95-4A68-8F64-76B0F869134E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91371" y="1484784"/>
            <a:ext cx="7920830" cy="4231024"/>
          </a:xfrm>
        </p:spPr>
        <p:txBody>
          <a:bodyPr/>
          <a:lstStyle/>
          <a:p>
            <a:pPr marL="0" indent="0">
              <a:buNone/>
            </a:pPr>
            <a:r>
              <a:rPr lang="nl-BE"/>
              <a:t>IRP avec au moins un plan comportant l'une ou l'autre forme de promesse de rendement</a:t>
            </a:r>
            <a:endParaRPr lang="fr-FR" smtClean="0"/>
          </a:p>
          <a:p>
            <a:r>
              <a:rPr lang="fr-FR" sz="2400" smtClean="0"/>
              <a:t>Nombre d'IRP rapporteuses </a:t>
            </a:r>
            <a:r>
              <a:rPr lang="nl-BE" sz="2400" smtClean="0"/>
              <a:t>: 168 </a:t>
            </a:r>
          </a:p>
          <a:p>
            <a:r>
              <a:rPr lang="nl-BE" sz="2400" smtClean="0"/>
              <a:t>Total bilantaire : 22,4 Mrd €</a:t>
            </a:r>
          </a:p>
          <a:p>
            <a:r>
              <a:rPr lang="nl-BE" sz="2400" smtClean="0"/>
              <a:t>Provisions techniques : 16,7 Mrd €</a:t>
            </a:r>
          </a:p>
          <a:p>
            <a:r>
              <a:rPr lang="nl-BE" sz="2400" smtClean="0"/>
              <a:t>Nombre d'affiliés : 600.000 </a:t>
            </a:r>
          </a:p>
          <a:p>
            <a:r>
              <a:rPr lang="nl-BE" sz="2400" smtClean="0"/>
              <a:t>Taux de couverture PCT + marge : 162 %</a:t>
            </a:r>
          </a:p>
          <a:p>
            <a:r>
              <a:rPr lang="nl-BE" sz="2400" smtClean="0"/>
              <a:t>Taux de couverture PLT + marge : 131 %</a:t>
            </a:r>
          </a:p>
          <a:p>
            <a:r>
              <a:rPr lang="nl-BE" sz="2400" smtClean="0"/>
              <a:t>Rapport PLT/PCT : 124 %</a:t>
            </a:r>
          </a:p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smtClean="0"/>
              <a:t>22 novembre 2016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55576" y="332656"/>
            <a:ext cx="8136904" cy="843214"/>
          </a:xfrm>
        </p:spPr>
        <p:txBody>
          <a:bodyPr/>
          <a:lstStyle/>
          <a:p>
            <a:r>
              <a:rPr lang="nl-BE" sz="3200"/>
              <a:t>Peer groups en fonction de la nature de l'engagement de </a:t>
            </a:r>
            <a:r>
              <a:rPr lang="nl-BE" sz="3200" smtClean="0"/>
              <a:t>pension</a:t>
            </a:r>
            <a:endParaRPr lang="nl-BE" sz="3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Reporting relatif à l'exercice 2015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31</a:t>
            </a:fld>
            <a:endParaRPr lang="nl-BE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91371" y="1484784"/>
            <a:ext cx="7920830" cy="4231024"/>
          </a:xfrm>
        </p:spPr>
        <p:txBody>
          <a:bodyPr/>
          <a:lstStyle/>
          <a:p>
            <a:pPr marL="0" indent="0">
              <a:buNone/>
            </a:pPr>
            <a:r>
              <a:rPr lang="nl-BE"/>
              <a:t>IRP avec promesse de rendement : uniquement DB</a:t>
            </a:r>
            <a:endParaRPr lang="fr-FR" smtClean="0"/>
          </a:p>
          <a:p>
            <a:r>
              <a:rPr lang="fr-FR" sz="2400" smtClean="0"/>
              <a:t>Nombre d'IRP rapporteuses</a:t>
            </a:r>
            <a:r>
              <a:rPr lang="nl-BE" sz="2400" smtClean="0"/>
              <a:t> : 86</a:t>
            </a:r>
          </a:p>
          <a:p>
            <a:r>
              <a:rPr lang="nl-BE" sz="2400" smtClean="0"/>
              <a:t>Total bilantaire : 10,3 Mrd €</a:t>
            </a:r>
          </a:p>
          <a:p>
            <a:r>
              <a:rPr lang="nl-BE" sz="2400" smtClean="0"/>
              <a:t>Provisions techniques : 6,5 Mrd €</a:t>
            </a:r>
          </a:p>
          <a:p>
            <a:r>
              <a:rPr lang="nl-BE" sz="2400" smtClean="0"/>
              <a:t>Nombre d'affiliés : 140.000 </a:t>
            </a:r>
          </a:p>
          <a:p>
            <a:r>
              <a:rPr lang="nl-BE" sz="2400" smtClean="0"/>
              <a:t>Taux de couverture PCT + marge : 196 %</a:t>
            </a:r>
          </a:p>
          <a:p>
            <a:r>
              <a:rPr lang="nl-BE" sz="2400" smtClean="0"/>
              <a:t>Taux de couverture PLT + marge : 153 %</a:t>
            </a:r>
          </a:p>
          <a:p>
            <a:r>
              <a:rPr lang="nl-BE" sz="2400" smtClean="0"/>
              <a:t>Rapport PLT/PCT : 128 %</a:t>
            </a:r>
          </a:p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smtClean="0"/>
              <a:t>22 novembre 2016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z="3200"/>
              <a:t>Peer groups en fonction de la nature de l'engagement de </a:t>
            </a:r>
            <a:r>
              <a:rPr lang="nl-BE" sz="3200" smtClean="0"/>
              <a:t>pension</a:t>
            </a:r>
            <a:endParaRPr lang="nl-BE" sz="3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Reporting relatif à l'exercice 2015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32</a:t>
            </a:fld>
            <a:endParaRPr lang="nl-BE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87283" y="1412776"/>
            <a:ext cx="7295185" cy="4231024"/>
          </a:xfrm>
        </p:spPr>
        <p:txBody>
          <a:bodyPr/>
          <a:lstStyle/>
          <a:p>
            <a:pPr marL="0" indent="0">
              <a:buNone/>
            </a:pPr>
            <a:r>
              <a:rPr lang="nl-BE"/>
              <a:t>IRP avec promesse de rendement : uniquement </a:t>
            </a:r>
            <a:r>
              <a:rPr lang="nl-BE" smtClean="0"/>
              <a:t>DC + tarif</a:t>
            </a:r>
            <a:endParaRPr lang="fr-FR" smtClean="0"/>
          </a:p>
          <a:p>
            <a:r>
              <a:rPr lang="fr-FR" sz="2400" smtClean="0"/>
              <a:t>Nombre d'IRP rapporteuses</a:t>
            </a:r>
            <a:r>
              <a:rPr lang="nl-BE" sz="2400" smtClean="0"/>
              <a:t> : 2 </a:t>
            </a:r>
          </a:p>
          <a:p>
            <a:r>
              <a:rPr lang="nl-BE" sz="2400" smtClean="0"/>
              <a:t>Total bilantaire : 108 Mio €</a:t>
            </a:r>
          </a:p>
          <a:p>
            <a:r>
              <a:rPr lang="nl-BE" sz="2400" smtClean="0"/>
              <a:t>Provisions techniques : 95 Mio €</a:t>
            </a:r>
          </a:p>
          <a:p>
            <a:r>
              <a:rPr lang="nl-BE" sz="2400" smtClean="0"/>
              <a:t>Nombre d'affiliés : 4.000 </a:t>
            </a:r>
          </a:p>
          <a:p>
            <a:r>
              <a:rPr lang="nl-BE" sz="2400" smtClean="0"/>
              <a:t>Taux de couverture PCT + marge : 133 %</a:t>
            </a:r>
          </a:p>
          <a:p>
            <a:r>
              <a:rPr lang="nl-BE" sz="2400" smtClean="0"/>
              <a:t>Taux de couverture PLT + marge : 111 %</a:t>
            </a:r>
          </a:p>
          <a:p>
            <a:r>
              <a:rPr lang="nl-BE" sz="2400" smtClean="0"/>
              <a:t>Rapport PLT/PCT : 121 %</a:t>
            </a:r>
          </a:p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smtClean="0"/>
              <a:t>22 novembre 2016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z="3200"/>
              <a:t>Peer groups en fonction de la nature de l'engagement de </a:t>
            </a:r>
            <a:r>
              <a:rPr lang="nl-BE" sz="3200" smtClean="0"/>
              <a:t>pension</a:t>
            </a:r>
            <a:endParaRPr lang="nl-BE" sz="3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Reporting relatif à l'exercice 2015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33</a:t>
            </a:fld>
            <a:endParaRPr lang="nl-BE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76839" y="1412776"/>
            <a:ext cx="7611586" cy="4231024"/>
          </a:xfrm>
        </p:spPr>
        <p:txBody>
          <a:bodyPr/>
          <a:lstStyle/>
          <a:p>
            <a:pPr marL="0" indent="0">
              <a:buNone/>
            </a:pPr>
            <a:r>
              <a:rPr lang="nl-BE"/>
              <a:t>IRP avec promesse de rendement : uniquement Cash Balance</a:t>
            </a:r>
            <a:endParaRPr lang="fr-FR" smtClean="0"/>
          </a:p>
          <a:p>
            <a:r>
              <a:rPr lang="fr-FR" sz="2400" smtClean="0"/>
              <a:t>Nombre d'IRP rapporteuses</a:t>
            </a:r>
            <a:r>
              <a:rPr lang="nl-BE" sz="2400" smtClean="0"/>
              <a:t> : 3 </a:t>
            </a:r>
          </a:p>
          <a:p>
            <a:r>
              <a:rPr lang="nl-BE" sz="2400" smtClean="0"/>
              <a:t>Total bilantaire : 607 Mio €</a:t>
            </a:r>
          </a:p>
          <a:p>
            <a:r>
              <a:rPr lang="nl-BE" sz="2400" smtClean="0"/>
              <a:t>Provisions techniques : 488 Mio €</a:t>
            </a:r>
          </a:p>
          <a:p>
            <a:r>
              <a:rPr lang="nl-BE" sz="2400" smtClean="0"/>
              <a:t>Nombre d'affiliés : 266.000 </a:t>
            </a:r>
          </a:p>
          <a:p>
            <a:r>
              <a:rPr lang="nl-BE" sz="2400" smtClean="0"/>
              <a:t>Taux de couverture PCT + marge : 126 %</a:t>
            </a:r>
          </a:p>
          <a:p>
            <a:r>
              <a:rPr lang="nl-BE" sz="2400" smtClean="0"/>
              <a:t>Taux de couverture PLT + marge : 124 %</a:t>
            </a:r>
          </a:p>
          <a:p>
            <a:r>
              <a:rPr lang="nl-BE" sz="2400" smtClean="0"/>
              <a:t>Rapport PLT/PCT : 101 %</a:t>
            </a:r>
          </a:p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smtClean="0"/>
              <a:t>22 novembre 2016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z="3200"/>
              <a:t>Peer groups en fonction de la nature de l'engagement de </a:t>
            </a:r>
            <a:r>
              <a:rPr lang="nl-BE" sz="3200" smtClean="0"/>
              <a:t>pension</a:t>
            </a:r>
            <a:endParaRPr lang="nl-BE" sz="3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Reporting relatif à l'exercice 2015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34</a:t>
            </a:fld>
            <a:endParaRPr lang="nl-BE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91371" y="1412776"/>
            <a:ext cx="7920830" cy="4231024"/>
          </a:xfrm>
        </p:spPr>
        <p:txBody>
          <a:bodyPr/>
          <a:lstStyle/>
          <a:p>
            <a:pPr marL="0" indent="0">
              <a:buNone/>
            </a:pPr>
            <a:r>
              <a:rPr lang="nl-BE"/>
              <a:t>IRP mixtes : différents types </a:t>
            </a:r>
            <a:r>
              <a:rPr lang="nl-BE" smtClean="0"/>
              <a:t>d’engagements, </a:t>
            </a:r>
            <a:r>
              <a:rPr lang="nl-BE"/>
              <a:t>y compris DC sans tarif</a:t>
            </a:r>
            <a:endParaRPr lang="fr-FR" smtClean="0"/>
          </a:p>
          <a:p>
            <a:r>
              <a:rPr lang="fr-FR" sz="2400" smtClean="0"/>
              <a:t>Nombre d'IRP rapporteuses</a:t>
            </a:r>
            <a:r>
              <a:rPr lang="nl-BE" sz="2400" smtClean="0"/>
              <a:t> : 77 </a:t>
            </a:r>
          </a:p>
          <a:p>
            <a:r>
              <a:rPr lang="nl-BE" sz="2400" smtClean="0"/>
              <a:t>Total bilantaire : 11,4 Mrd €</a:t>
            </a:r>
          </a:p>
          <a:p>
            <a:r>
              <a:rPr lang="nl-BE" sz="2400" smtClean="0"/>
              <a:t>Provisions techniques : 9,5 Mrd €</a:t>
            </a:r>
          </a:p>
          <a:p>
            <a:r>
              <a:rPr lang="nl-BE" sz="2400" smtClean="0"/>
              <a:t>Nombre d'affiliés : 189.000 </a:t>
            </a:r>
          </a:p>
          <a:p>
            <a:r>
              <a:rPr lang="nl-BE" sz="2400" smtClean="0"/>
              <a:t>Taux de couverture PCT + marge : 143 %</a:t>
            </a:r>
          </a:p>
          <a:p>
            <a:r>
              <a:rPr lang="nl-BE" sz="2400" smtClean="0"/>
              <a:t>Taux de couverture PLT + marge : 117 %</a:t>
            </a:r>
          </a:p>
          <a:p>
            <a:r>
              <a:rPr lang="nl-BE" sz="2400" smtClean="0"/>
              <a:t>Rapport PLT/PCT : 122 %</a:t>
            </a:r>
            <a:endParaRPr lang="nl-BE" sz="100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smtClean="0"/>
              <a:t>22 novembre 2016</a:t>
            </a:r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Reporting relatif à l'exercice 2015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35</a:t>
            </a:fld>
            <a:endParaRPr lang="nl-BE" dirty="0"/>
          </a:p>
        </p:txBody>
      </p:sp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792167" y="185738"/>
            <a:ext cx="7894636" cy="990132"/>
          </a:xfrm>
        </p:spPr>
        <p:txBody>
          <a:bodyPr/>
          <a:lstStyle/>
          <a:p>
            <a:r>
              <a:rPr lang="nl-BE" sz="3200"/>
              <a:t>Peer groups en fonction de la nature de l'engagement de </a:t>
            </a:r>
            <a:r>
              <a:rPr lang="nl-BE" sz="3200" smtClean="0"/>
              <a:t>pension</a:t>
            </a:r>
            <a:endParaRPr lang="nl-BE" sz="32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27583" y="1412776"/>
            <a:ext cx="7884617" cy="4231024"/>
          </a:xfrm>
        </p:spPr>
        <p:txBody>
          <a:bodyPr/>
          <a:lstStyle/>
          <a:p>
            <a:pPr marL="0" indent="0">
              <a:buNone/>
            </a:pPr>
            <a:r>
              <a:rPr lang="nl-BE"/>
              <a:t>IRP avec uniquement des plans DC sans tarif</a:t>
            </a:r>
            <a:endParaRPr lang="fr-FR" smtClean="0"/>
          </a:p>
          <a:p>
            <a:r>
              <a:rPr lang="fr-FR" sz="2400" smtClean="0"/>
              <a:t>Nombre d'IRP rapporteuses </a:t>
            </a:r>
            <a:r>
              <a:rPr lang="nl-BE" sz="2400" smtClean="0"/>
              <a:t>: 30 </a:t>
            </a:r>
          </a:p>
          <a:p>
            <a:r>
              <a:rPr lang="nl-BE" sz="2400" smtClean="0"/>
              <a:t>Total bilantaire : 2,3 Mrd €</a:t>
            </a:r>
          </a:p>
          <a:p>
            <a:r>
              <a:rPr lang="nl-BE" sz="2400" smtClean="0"/>
              <a:t>Provisions techniques : 2,1 Mrd €</a:t>
            </a:r>
          </a:p>
          <a:p>
            <a:r>
              <a:rPr lang="nl-BE" sz="2400" smtClean="0"/>
              <a:t>Nombre d'affiliés : 914.000 </a:t>
            </a:r>
          </a:p>
          <a:p>
            <a:r>
              <a:rPr lang="nl-BE" sz="2400" smtClean="0"/>
              <a:t>Taux de couverture PCT + marge : 109 %</a:t>
            </a:r>
          </a:p>
          <a:p>
            <a:r>
              <a:rPr lang="nl-BE" sz="2400" smtClean="0"/>
              <a:t>Taux de couverture PLT + marge : 108 %</a:t>
            </a:r>
            <a:endParaRPr lang="nl-BE" sz="240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smtClean="0"/>
              <a:t>22 novembre 2016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27583" y="476672"/>
            <a:ext cx="7859219" cy="699198"/>
          </a:xfrm>
        </p:spPr>
        <p:txBody>
          <a:bodyPr/>
          <a:lstStyle/>
          <a:p>
            <a:r>
              <a:rPr lang="nl-BE" sz="3200"/>
              <a:t>Peer groups en fonction de la nature de l'engagement de </a:t>
            </a:r>
            <a:r>
              <a:rPr lang="nl-BE" sz="3200" smtClean="0"/>
              <a:t>pension</a:t>
            </a:r>
            <a:endParaRPr lang="nl-BE" sz="3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Reporting relatif à l'exercice 2015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36</a:t>
            </a:fld>
            <a:endParaRPr lang="nl-BE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smtClean="0"/>
              <a:t>22 novembre 2016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z="3200"/>
              <a:t>Peer groups en fonction de la nature de l'engagement de pension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Reporting relatif à l'exercice 2015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37</a:t>
            </a:fld>
            <a:endParaRPr lang="nl-BE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4487348"/>
              </p:ext>
            </p:extLst>
          </p:nvPr>
        </p:nvGraphicFramePr>
        <p:xfrm>
          <a:off x="791370" y="1484784"/>
          <a:ext cx="7920830" cy="43924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742211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smtClean="0"/>
              <a:t>22 novembre 2016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z="3200"/>
              <a:t>Peer groups en fonction de la nature de l'engagement de pension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Reporting relatif à l'exercice 2015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38</a:t>
            </a:fld>
            <a:endParaRPr lang="nl-BE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6973697"/>
              </p:ext>
            </p:extLst>
          </p:nvPr>
        </p:nvGraphicFramePr>
        <p:xfrm>
          <a:off x="791370" y="1484784"/>
          <a:ext cx="7920830" cy="43924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269545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smtClean="0"/>
              <a:t>22 novembre 2016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z="3200"/>
              <a:t>Peer groups en fonction de la nature de l'engagement de pension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Reporting relatif à l'exercice 2015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39</a:t>
            </a:fld>
            <a:endParaRPr lang="nl-BE" dirty="0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6202337"/>
              </p:ext>
            </p:extLst>
          </p:nvPr>
        </p:nvGraphicFramePr>
        <p:xfrm>
          <a:off x="791370" y="1484784"/>
          <a:ext cx="7920830" cy="42484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3751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z="2400" smtClean="0"/>
              <a:t>Le secteur des institutions de retraite professionnelle - Exercice 2015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/>
            <a:r>
              <a:rPr lang="nl-BE" smtClean="0"/>
              <a:t>Chiffres clés</a:t>
            </a:r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4</a:t>
            </a:fld>
            <a:endParaRPr lang="nl-B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smtClean="0"/>
              <a:t>22 novembre 2016</a:t>
            </a:r>
            <a:endParaRPr lang="nl-B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Reporting relatif à l'exercice 2015</a:t>
            </a:r>
            <a:endParaRPr lang="nl-BE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smtClean="0"/>
              <a:t>22 novembre 2016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z="3200"/>
              <a:t>Peer groups en fonction de la nature de l'engagement de pension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Reporting relatif à l'exercice 2015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40</a:t>
            </a:fld>
            <a:endParaRPr lang="nl-BE" dirty="0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4454445"/>
              </p:ext>
            </p:extLst>
          </p:nvPr>
        </p:nvGraphicFramePr>
        <p:xfrm>
          <a:off x="791370" y="1484784"/>
          <a:ext cx="7920830" cy="4320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752046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2387" y="1484784"/>
            <a:ext cx="7939813" cy="4231024"/>
          </a:xfrm>
        </p:spPr>
        <p:txBody>
          <a:bodyPr/>
          <a:lstStyle/>
          <a:p>
            <a:r>
              <a:rPr lang="nl-BE" smtClean="0"/>
              <a:t>Peer groups en fonction de l'exercice ou non d'activités transfrontalières</a:t>
            </a:r>
          </a:p>
          <a:p>
            <a:pPr lvl="1"/>
            <a:endParaRPr lang="nl-BE" smtClean="0"/>
          </a:p>
          <a:p>
            <a:pPr lvl="1"/>
            <a:r>
              <a:rPr lang="nl-BE" smtClean="0"/>
              <a:t>IRP avec uniquement des activités en Belgique</a:t>
            </a:r>
          </a:p>
          <a:p>
            <a:pPr lvl="1"/>
            <a:r>
              <a:rPr lang="nl-BE" smtClean="0"/>
              <a:t>IRP avec également des activités transfrontalières</a:t>
            </a:r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smtClean="0"/>
              <a:t>22 novembre 2016</a:t>
            </a:r>
            <a:endParaRPr lang="nl-B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Secteur</a:t>
            </a:r>
            <a:endParaRPr lang="nl-BE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Reporting relatif à l'exercice 2015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898CD9-BA95-4A68-8F64-76B0F869134E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91370" y="1484784"/>
            <a:ext cx="7895433" cy="4555007"/>
          </a:xfrm>
        </p:spPr>
        <p:txBody>
          <a:bodyPr/>
          <a:lstStyle/>
          <a:p>
            <a:pPr marL="0" indent="0">
              <a:buNone/>
            </a:pPr>
            <a:r>
              <a:rPr lang="nl-BE"/>
              <a:t>IRP avec également des activités transfrontalières</a:t>
            </a:r>
            <a:endParaRPr lang="fr-FR" smtClean="0"/>
          </a:p>
          <a:p>
            <a:r>
              <a:rPr lang="fr-FR" sz="2000" smtClean="0"/>
              <a:t>Nombre d'IRP rapporteuses</a:t>
            </a:r>
            <a:r>
              <a:rPr lang="nl-BE" sz="2000" smtClean="0"/>
              <a:t> : 14 </a:t>
            </a:r>
          </a:p>
          <a:p>
            <a:r>
              <a:rPr lang="nl-BE" sz="2000" smtClean="0"/>
              <a:t>Total bilantaire : 2,6 Mia €</a:t>
            </a:r>
          </a:p>
          <a:p>
            <a:r>
              <a:rPr lang="nl-BE" sz="2000" smtClean="0"/>
              <a:t>Provisions techniques : 2,2 Mia €</a:t>
            </a:r>
          </a:p>
          <a:p>
            <a:r>
              <a:rPr lang="nl-BE" sz="2000" smtClean="0"/>
              <a:t>Nombre d'affiliés : 35.000 </a:t>
            </a:r>
          </a:p>
          <a:p>
            <a:r>
              <a:rPr lang="nl-BE" sz="2000" smtClean="0"/>
              <a:t>Taux de couverture PCT + marge : 131 %</a:t>
            </a:r>
          </a:p>
          <a:p>
            <a:r>
              <a:rPr lang="nl-BE" sz="2000" smtClean="0"/>
              <a:t>Taux de couverture PLT + marge : 118 %</a:t>
            </a:r>
          </a:p>
          <a:p>
            <a:r>
              <a:rPr lang="nl-BE" sz="2000" smtClean="0"/>
              <a:t>Rapport PLT/PCT : 111 %</a:t>
            </a:r>
          </a:p>
          <a:p>
            <a:r>
              <a:rPr lang="nl-BE" sz="2000" smtClean="0"/>
              <a:t>Actives dans 11 pays : Chypre, </a:t>
            </a:r>
            <a:r>
              <a:rPr lang="nl-BE" sz="2000"/>
              <a:t>Espagne, </a:t>
            </a:r>
            <a:r>
              <a:rPr lang="nl-BE" sz="2000" smtClean="0"/>
              <a:t>Grèce, </a:t>
            </a:r>
            <a:r>
              <a:rPr lang="nl-BE" sz="2000"/>
              <a:t>Irlande</a:t>
            </a:r>
            <a:r>
              <a:rPr lang="nl-BE" sz="2000" smtClean="0"/>
              <a:t>, Italie, </a:t>
            </a:r>
            <a:r>
              <a:rPr lang="nl-BE" sz="2000"/>
              <a:t>Lituanie</a:t>
            </a:r>
            <a:r>
              <a:rPr lang="nl-BE" sz="2000" smtClean="0"/>
              <a:t>, Luxembourg</a:t>
            </a:r>
            <a:r>
              <a:rPr lang="nl-BE" sz="2000"/>
              <a:t>, </a:t>
            </a:r>
            <a:r>
              <a:rPr lang="nl-BE" sz="2000" smtClean="0"/>
              <a:t>Malte, </a:t>
            </a:r>
            <a:r>
              <a:rPr lang="nl-BE" sz="2000"/>
              <a:t>Pays-Bas</a:t>
            </a:r>
            <a:r>
              <a:rPr lang="nl-BE" sz="2000" smtClean="0"/>
              <a:t>, Royaume-Uni, </a:t>
            </a:r>
            <a:r>
              <a:rPr lang="nl-BE" sz="2000"/>
              <a:t>Suisse</a:t>
            </a:r>
            <a:endParaRPr lang="nl-BE" sz="2000" smtClean="0"/>
          </a:p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smtClean="0"/>
              <a:t>22 novembre 2016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z="3200"/>
              <a:t>Peer groups en fonction de l'exercice ou non d'activités </a:t>
            </a:r>
            <a:r>
              <a:rPr lang="nl-BE" sz="3200" smtClean="0"/>
              <a:t>transfrontalières</a:t>
            </a:r>
            <a:endParaRPr lang="nl-BE" sz="3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Reporting relatif à l'exercice 2015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42</a:t>
            </a:fld>
            <a:endParaRPr lang="nl-BE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smtClean="0"/>
              <a:t>22 novembre 2016</a:t>
            </a:r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Reporting relatif à l'exercice 2015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43</a:t>
            </a:fld>
            <a:endParaRPr lang="nl-BE" dirty="0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792167" y="185738"/>
            <a:ext cx="7894636" cy="990132"/>
          </a:xfrm>
        </p:spPr>
        <p:txBody>
          <a:bodyPr/>
          <a:lstStyle/>
          <a:p>
            <a:r>
              <a:rPr lang="nl-BE" sz="3200"/>
              <a:t>Peer groups en fonction de l'exercice ou non d'activités </a:t>
            </a:r>
            <a:r>
              <a:rPr lang="nl-BE" sz="3200" smtClean="0"/>
              <a:t>transfrontalières</a:t>
            </a:r>
            <a:endParaRPr lang="nl-BE" sz="3200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260441"/>
              </p:ext>
            </p:extLst>
          </p:nvPr>
        </p:nvGraphicFramePr>
        <p:xfrm>
          <a:off x="791370" y="1412776"/>
          <a:ext cx="7920830" cy="43924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795169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smtClean="0"/>
              <a:t>22 novembre 2016</a:t>
            </a:r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Reporting relatif à l'exercice 2015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44</a:t>
            </a:fld>
            <a:endParaRPr lang="nl-BE" dirty="0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792167" y="185738"/>
            <a:ext cx="7894636" cy="990132"/>
          </a:xfrm>
        </p:spPr>
        <p:txBody>
          <a:bodyPr/>
          <a:lstStyle/>
          <a:p>
            <a:r>
              <a:rPr lang="nl-BE" sz="3200"/>
              <a:t>Peer groups en fonction de l'exercice ou non d'activités </a:t>
            </a:r>
            <a:r>
              <a:rPr lang="nl-BE" sz="3200" smtClean="0"/>
              <a:t>transfrontalières</a:t>
            </a:r>
            <a:endParaRPr lang="nl-BE" sz="3200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0695980"/>
              </p:ext>
            </p:extLst>
          </p:nvPr>
        </p:nvGraphicFramePr>
        <p:xfrm>
          <a:off x="791370" y="1484784"/>
          <a:ext cx="7920830" cy="43924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85189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smtClean="0"/>
              <a:t>22 novembre 2016</a:t>
            </a:r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Reporting relatif à l'exercice 2015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45</a:t>
            </a:fld>
            <a:endParaRPr lang="nl-BE" dirty="0"/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792167" y="185738"/>
            <a:ext cx="7894636" cy="990132"/>
          </a:xfrm>
        </p:spPr>
        <p:txBody>
          <a:bodyPr/>
          <a:lstStyle/>
          <a:p>
            <a:r>
              <a:rPr lang="nl-BE" sz="3200"/>
              <a:t>Peer groups en fonction de l'exercice ou non d'activités </a:t>
            </a:r>
            <a:r>
              <a:rPr lang="nl-BE" sz="3200" smtClean="0"/>
              <a:t>transfrontalières</a:t>
            </a:r>
            <a:endParaRPr lang="nl-BE" sz="3200"/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3940497"/>
              </p:ext>
            </p:extLst>
          </p:nvPr>
        </p:nvGraphicFramePr>
        <p:xfrm>
          <a:off x="791370" y="1484784"/>
          <a:ext cx="7920830" cy="41044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485859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smtClean="0"/>
              <a:t>22 novembre 2016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92167" y="185738"/>
            <a:ext cx="7894636" cy="650974"/>
          </a:xfrm>
        </p:spPr>
        <p:txBody>
          <a:bodyPr/>
          <a:lstStyle/>
          <a:p>
            <a:r>
              <a:rPr lang="nl-BE" smtClean="0"/>
              <a:t>Récapitulatif IRP</a:t>
            </a:r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Reporting relatif à l'exercice 2015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46</a:t>
            </a:fld>
            <a:endParaRPr lang="nl-BE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5701454"/>
              </p:ext>
            </p:extLst>
          </p:nvPr>
        </p:nvGraphicFramePr>
        <p:xfrm>
          <a:off x="179512" y="980728"/>
          <a:ext cx="8846276" cy="499270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501461"/>
                <a:gridCol w="492617"/>
                <a:gridCol w="625593"/>
                <a:gridCol w="625593"/>
                <a:gridCol w="625593"/>
                <a:gridCol w="625593"/>
                <a:gridCol w="625593"/>
                <a:gridCol w="596268"/>
                <a:gridCol w="654005"/>
                <a:gridCol w="597181"/>
                <a:gridCol w="625593"/>
                <a:gridCol w="625593"/>
                <a:gridCol w="625593"/>
              </a:tblGrid>
              <a:tr h="440733">
                <a:tc>
                  <a:txBody>
                    <a:bodyPr/>
                    <a:lstStyle/>
                    <a:p>
                      <a:pPr algn="l" fontAlgn="b"/>
                      <a:r>
                        <a:rPr lang="nl-BE" sz="900" u="none" strike="noStrike">
                          <a:latin typeface="+mn-lt"/>
                          <a:cs typeface="Arial" pitchFamily="34" charset="0"/>
                        </a:rPr>
                        <a:t> 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nl-BE" sz="900" b="1" u="none" strike="noStrike" smtClean="0">
                          <a:latin typeface="+mn-lt"/>
                          <a:cs typeface="Arial" pitchFamily="34" charset="0"/>
                        </a:rPr>
                        <a:t>Nombre</a:t>
                      </a:r>
                      <a:endParaRPr lang="nl-BE" sz="900" b="1" i="0" u="none" strike="noStrike">
                        <a:solidFill>
                          <a:srgbClr val="00000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nl-BE" sz="900" b="1" u="none" strike="noStrike" smtClean="0">
                          <a:latin typeface="+mn-lt"/>
                          <a:cs typeface="Arial" pitchFamily="34" charset="0"/>
                        </a:rPr>
                        <a:t>Total bilantaire</a:t>
                      </a:r>
                    </a:p>
                    <a:p>
                      <a:pPr algn="ctr" fontAlgn="ctr"/>
                      <a:r>
                        <a:rPr lang="nl-BE" sz="900" b="1" u="none" strike="noStrike" smtClean="0">
                          <a:latin typeface="+mn-lt"/>
                          <a:cs typeface="Arial" pitchFamily="34" charset="0"/>
                        </a:rPr>
                        <a:t>(Mrd €)</a:t>
                      </a:r>
                      <a:endParaRPr lang="nl-BE" sz="900" b="1" i="0" u="none" strike="noStrike">
                        <a:solidFill>
                          <a:srgbClr val="00000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nl-BE" sz="900" b="1" u="none" strike="noStrike" smtClean="0">
                          <a:latin typeface="+mn-lt"/>
                          <a:cs typeface="Arial" pitchFamily="34" charset="0"/>
                        </a:rPr>
                        <a:t>Taux de couverture </a:t>
                      </a:r>
                    </a:p>
                    <a:p>
                      <a:pPr algn="ctr" fontAlgn="ctr"/>
                      <a:r>
                        <a:rPr lang="nl-BE" sz="900" b="1" u="none" strike="noStrike" smtClean="0">
                          <a:latin typeface="+mn-lt"/>
                          <a:cs typeface="Arial" pitchFamily="34" charset="0"/>
                        </a:rPr>
                        <a:t>PCT </a:t>
                      </a:r>
                      <a:r>
                        <a:rPr lang="nl-BE" sz="900" b="1" u="none" strike="noStrike">
                          <a:latin typeface="+mn-lt"/>
                          <a:cs typeface="Arial" pitchFamily="34" charset="0"/>
                        </a:rPr>
                        <a:t>+ marge</a:t>
                      </a:r>
                      <a:endParaRPr lang="nl-BE" sz="900" b="1" i="0" u="none" strike="noStrike">
                        <a:solidFill>
                          <a:srgbClr val="00000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nl-BE" sz="900" b="1" u="none" strike="noStrike" smtClean="0">
                          <a:latin typeface="+mn-lt"/>
                          <a:cs typeface="Arial" pitchFamily="34" charset="0"/>
                        </a:rPr>
                        <a:t>Taux de couverture </a:t>
                      </a:r>
                    </a:p>
                    <a:p>
                      <a:pPr algn="ctr" fontAlgn="ctr"/>
                      <a:r>
                        <a:rPr lang="nl-BE" sz="900" b="1" u="none" strike="noStrike" smtClean="0">
                          <a:latin typeface="+mn-lt"/>
                          <a:cs typeface="Arial" pitchFamily="34" charset="0"/>
                        </a:rPr>
                        <a:t>PLT </a:t>
                      </a:r>
                      <a:r>
                        <a:rPr lang="nl-BE" sz="900" b="1" u="none" strike="noStrike">
                          <a:latin typeface="+mn-lt"/>
                          <a:cs typeface="Arial" pitchFamily="34" charset="0"/>
                        </a:rPr>
                        <a:t>+ marge</a:t>
                      </a:r>
                      <a:endParaRPr lang="nl-BE" sz="900" b="1" i="0" u="none" strike="noStrike">
                        <a:solidFill>
                          <a:srgbClr val="00000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nl-BE" sz="900" b="1" u="none" strike="noStrike" smtClean="0">
                          <a:latin typeface="+mn-lt"/>
                          <a:cs typeface="Arial" pitchFamily="34" charset="0"/>
                        </a:rPr>
                        <a:t>Provisions techniques</a:t>
                      </a:r>
                    </a:p>
                    <a:p>
                      <a:pPr algn="ctr" fontAlgn="ctr"/>
                      <a:r>
                        <a:rPr lang="nl-BE" sz="900" b="1" u="none" strike="noStrike" smtClean="0">
                          <a:latin typeface="+mn-lt"/>
                          <a:cs typeface="Arial" pitchFamily="34" charset="0"/>
                        </a:rPr>
                        <a:t>(Mrd €)</a:t>
                      </a:r>
                      <a:endParaRPr lang="nl-BE" sz="900" b="1" i="0" u="none" strike="noStrike">
                        <a:solidFill>
                          <a:srgbClr val="00000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nl-BE" sz="900" b="1" u="none" strike="noStrike" smtClean="0">
                          <a:latin typeface="+mn-lt"/>
                          <a:cs typeface="Arial" pitchFamily="34" charset="0"/>
                        </a:rPr>
                        <a:t>Nombre d'affiliés</a:t>
                      </a:r>
                      <a:endParaRPr lang="nl-BE" sz="900" b="1" i="0" u="none" strike="noStrike">
                        <a:solidFill>
                          <a:srgbClr val="00000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</a:tr>
              <a:tr h="178392">
                <a:tc>
                  <a:txBody>
                    <a:bodyPr/>
                    <a:lstStyle/>
                    <a:p>
                      <a:pPr algn="l" fontAlgn="b"/>
                      <a:r>
                        <a:rPr lang="nl-BE" sz="900" u="none" strike="noStrike">
                          <a:latin typeface="+mn-lt"/>
                          <a:cs typeface="Arial" pitchFamily="34" charset="0"/>
                        </a:rPr>
                        <a:t> 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900" b="1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2014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900" b="1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2015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900" b="1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2014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900" b="1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2015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900" b="1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2014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900" b="1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2015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900" b="1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2014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900" b="1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2015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900" b="1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2014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900" b="1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2015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900" b="1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2014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900" b="1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2015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8392">
                <a:tc>
                  <a:txBody>
                    <a:bodyPr/>
                    <a:lstStyle/>
                    <a:p>
                      <a:pPr algn="l" fontAlgn="b"/>
                      <a:r>
                        <a:rPr lang="nl-BE" sz="900" b="1" u="none" strike="noStrike" smtClean="0">
                          <a:latin typeface="+mn-lt"/>
                          <a:cs typeface="Arial" pitchFamily="34" charset="0"/>
                        </a:rPr>
                        <a:t>Secteur</a:t>
                      </a:r>
                      <a:endParaRPr lang="nl-BE" sz="900" b="1" i="0" u="none" strike="noStrike">
                        <a:solidFill>
                          <a:srgbClr val="00000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2000" marR="0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198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198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23,4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24,7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156%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155%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129%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129%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17,7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18,8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1.477.347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1.513.279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8392">
                <a:tc>
                  <a:txBody>
                    <a:bodyPr/>
                    <a:lstStyle/>
                    <a:p>
                      <a:pPr algn="l" fontAlgn="b"/>
                      <a:r>
                        <a:rPr lang="nl-BE" sz="900" b="1" u="none" strike="noStrike" smtClean="0">
                          <a:latin typeface="+mn-lt"/>
                          <a:cs typeface="Arial" pitchFamily="34" charset="0"/>
                        </a:rPr>
                        <a:t>Premier pilier</a:t>
                      </a:r>
                      <a:endParaRPr lang="nl-BE" sz="900" b="1" i="0" u="none" strike="noStrike">
                        <a:solidFill>
                          <a:srgbClr val="00000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2000" marR="0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2,7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2,8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123%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125%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2,1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2,2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15.542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15.751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8392">
                <a:tc>
                  <a:txBody>
                    <a:bodyPr/>
                    <a:lstStyle/>
                    <a:p>
                      <a:pPr algn="l" fontAlgn="b"/>
                      <a:r>
                        <a:rPr lang="nl-BE" sz="900" b="1" u="none" strike="noStrike" smtClean="0">
                          <a:latin typeface="+mn-lt"/>
                          <a:cs typeface="Arial" pitchFamily="34" charset="0"/>
                        </a:rPr>
                        <a:t>Deuxième pilier</a:t>
                      </a:r>
                      <a:endParaRPr lang="nl-BE" sz="900" b="1" i="0" u="none" strike="noStrike">
                        <a:solidFill>
                          <a:srgbClr val="00000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2000" marR="0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193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193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20,7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21,9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153%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152%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130%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129%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15,6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16,6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1.461.805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1.497.528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8392">
                <a:tc>
                  <a:txBody>
                    <a:bodyPr/>
                    <a:lstStyle/>
                    <a:p>
                      <a:pPr algn="l" fontAlgn="b"/>
                      <a:r>
                        <a:rPr lang="nl-BE" sz="900" b="1" u="none" strike="noStrike">
                          <a:latin typeface="+mn-lt"/>
                          <a:cs typeface="Arial" pitchFamily="34" charset="0"/>
                        </a:rPr>
                        <a:t> </a:t>
                      </a:r>
                      <a:endParaRPr lang="nl-BE" sz="900" b="1" i="0" u="none" strike="noStrike">
                        <a:solidFill>
                          <a:srgbClr val="00000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2000" marR="0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8392">
                <a:tc>
                  <a:txBody>
                    <a:bodyPr/>
                    <a:lstStyle/>
                    <a:p>
                      <a:pPr algn="l" fontAlgn="b"/>
                      <a:r>
                        <a:rPr lang="nl-BE" sz="900" b="1" u="none" strike="noStrike" smtClean="0">
                          <a:latin typeface="+mn-lt"/>
                          <a:cs typeface="Arial" pitchFamily="34" charset="0"/>
                        </a:rPr>
                        <a:t>Fonds sectoriels</a:t>
                      </a:r>
                      <a:endParaRPr lang="nl-BE" sz="900" b="1" i="0" u="none" strike="noStrike">
                        <a:solidFill>
                          <a:srgbClr val="00000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2000" marR="0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3,6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3,8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152%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160%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140%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146%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2,5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2,6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1.094.429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1.126.162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8392">
                <a:tc>
                  <a:txBody>
                    <a:bodyPr/>
                    <a:lstStyle/>
                    <a:p>
                      <a:pPr algn="l" fontAlgn="b"/>
                      <a:r>
                        <a:rPr lang="nl-BE" sz="900" b="1" u="none" strike="noStrike" smtClean="0">
                          <a:latin typeface="+mn-lt"/>
                          <a:cs typeface="Arial" pitchFamily="34" charset="0"/>
                        </a:rPr>
                        <a:t>Multi-employeurs</a:t>
                      </a:r>
                      <a:endParaRPr lang="nl-BE" sz="900" b="1" i="0" u="none" strike="noStrike">
                        <a:solidFill>
                          <a:srgbClr val="00000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2000" marR="0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108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110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12,7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13,4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154%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151%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134%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132%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9,4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10,0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223.616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223.670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8392">
                <a:tc>
                  <a:txBody>
                    <a:bodyPr/>
                    <a:lstStyle/>
                    <a:p>
                      <a:pPr algn="l" fontAlgn="b"/>
                      <a:r>
                        <a:rPr lang="nl-BE" sz="900" b="1" u="none" strike="noStrike" smtClean="0">
                          <a:latin typeface="+mn-lt"/>
                          <a:cs typeface="Arial" pitchFamily="34" charset="0"/>
                        </a:rPr>
                        <a:t>Mono-employeur</a:t>
                      </a:r>
                      <a:endParaRPr lang="nl-BE" sz="900" b="1" i="0" u="none" strike="noStrike">
                        <a:solidFill>
                          <a:srgbClr val="00000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2000" marR="0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63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66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2,5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2,7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138%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136%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123%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119%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2,0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2,2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111.379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114.887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8392">
                <a:tc>
                  <a:txBody>
                    <a:bodyPr/>
                    <a:lstStyle/>
                    <a:p>
                      <a:pPr algn="l" fontAlgn="b"/>
                      <a:r>
                        <a:rPr lang="nl-BE" sz="900" b="1" u="none" strike="noStrike" smtClean="0">
                          <a:latin typeface="+mn-lt"/>
                          <a:cs typeface="Arial" pitchFamily="34" charset="0"/>
                        </a:rPr>
                        <a:t>Indépendants</a:t>
                      </a:r>
                      <a:endParaRPr lang="nl-BE" sz="900" b="1" i="0" u="none" strike="noStrike">
                        <a:solidFill>
                          <a:srgbClr val="00000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2000" marR="0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1,9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2,0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180%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176%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104%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105%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1,7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1,8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32.375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32.809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8392">
                <a:tc>
                  <a:txBody>
                    <a:bodyPr/>
                    <a:lstStyle/>
                    <a:p>
                      <a:pPr algn="l" fontAlgn="b"/>
                      <a:r>
                        <a:rPr lang="nl-BE" sz="900" b="1" u="none" strike="noStrike" smtClean="0">
                          <a:latin typeface="+mn-lt"/>
                          <a:cs typeface="Arial" pitchFamily="34" charset="0"/>
                        </a:rPr>
                        <a:t>Liquidation</a:t>
                      </a:r>
                      <a:endParaRPr lang="nl-BE" sz="900" b="1" i="0" u="none" strike="noStrike">
                        <a:solidFill>
                          <a:srgbClr val="00000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2000" marR="0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0,0004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0,0001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100%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0%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100%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0%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 smtClean="0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0,0001</a:t>
                      </a:r>
                      <a:endParaRPr lang="nl-BE" sz="900" b="0" i="0" u="none" strike="noStrike">
                        <a:solidFill>
                          <a:srgbClr val="002244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 smtClean="0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nl-BE" sz="900" b="0" i="0" u="none" strike="noStrike">
                        <a:solidFill>
                          <a:srgbClr val="002244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8392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nl-BE" sz="900" b="1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 </a:t>
                      </a:r>
                    </a:p>
                  </a:txBody>
                  <a:tcPr marL="72000" marR="0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8392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nl-BE" sz="900" b="1" u="none" strike="noStrik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Au moins 1 DB</a:t>
                      </a:r>
                      <a:r>
                        <a:rPr lang="nl-BE" sz="900" b="1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, </a:t>
                      </a:r>
                      <a:r>
                        <a:rPr lang="nl-BE" sz="900" b="1" u="none" strike="noStrik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DC+tarif ou </a:t>
                      </a:r>
                      <a:r>
                        <a:rPr lang="nl-BE" sz="900" b="1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CB</a:t>
                      </a:r>
                    </a:p>
                  </a:txBody>
                  <a:tcPr marL="72000" marR="0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169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168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21,4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22,4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162%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162%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132%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131%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15,9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16,7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600.598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599.461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8392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nl-BE" sz="900" b="1" u="none" strike="noStrik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Uniquement DB</a:t>
                      </a:r>
                      <a:endParaRPr lang="nl-BE" sz="900" b="1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216000" marR="0" marT="0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89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86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9,5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10,3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191%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196%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153%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153%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6,1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6,5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141.776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140.195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8392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nl-BE" sz="900" b="1" u="none" strike="noStrik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Uniquement DC+tarif</a:t>
                      </a:r>
                      <a:endParaRPr lang="nl-BE" sz="900" b="1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216000" marR="0" marT="0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1,9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0,11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180%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133%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105%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111%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1,7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0,1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32.622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4.162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8392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nl-BE" sz="900" b="1" u="none" strike="noStrik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Uniquement Cash </a:t>
                      </a:r>
                      <a:r>
                        <a:rPr lang="nl-BE" sz="900" b="1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Balance</a:t>
                      </a:r>
                    </a:p>
                  </a:txBody>
                  <a:tcPr marL="216000" marR="0" marT="0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0,5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0,6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125%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126%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123%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124%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0,4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0,5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263.800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266.370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8392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nl-BE" sz="900" b="1" u="none" strike="noStrik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Mixte</a:t>
                      </a:r>
                      <a:endParaRPr lang="nl-BE" sz="900" b="1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216000" marR="0" marT="0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72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77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9,4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11,4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140%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143%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121%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117%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7,7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9,5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162.400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188.734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8392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nl-BE" sz="900" b="1" u="none" strike="noStrik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Uniquement DC</a:t>
                      </a:r>
                      <a:endParaRPr lang="nl-BE" sz="900" b="1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72000" marR="0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29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 smtClean="0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30</a:t>
                      </a:r>
                      <a:endParaRPr lang="nl-BE" sz="900" b="0" i="0" u="none" strike="noStrike">
                        <a:solidFill>
                          <a:srgbClr val="002244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2,0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2,3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109%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109%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108%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108%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1,8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2,1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876.749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913.818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8392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nl-BE" sz="900" b="1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 </a:t>
                      </a:r>
                    </a:p>
                  </a:txBody>
                  <a:tcPr marL="72000" marR="0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8392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nl-BE" sz="900" b="1" u="none" strike="noStrik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Belgique</a:t>
                      </a:r>
                      <a:endParaRPr lang="nl-BE" sz="900" b="1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72000" marR="0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186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183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21,0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22,1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158%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159%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130%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130%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15,8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16,6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1.444.781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1.478.370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8392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nl-BE" sz="900" b="1" u="none" strike="noStrik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Transfrontalier</a:t>
                      </a:r>
                      <a:endParaRPr lang="nl-BE" sz="900" b="1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72000" marR="0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14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2,3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2,6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136%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131%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122%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118%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1,9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2,2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32.566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34.909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8392">
                <a:tc>
                  <a:txBody>
                    <a:bodyPr/>
                    <a:lstStyle/>
                    <a:p>
                      <a:pPr algn="l" fontAlgn="b"/>
                      <a:r>
                        <a:rPr lang="nl-BE" sz="900" b="1" u="none" strike="noStrike">
                          <a:latin typeface="+mn-lt"/>
                          <a:cs typeface="Arial" pitchFamily="34" charset="0"/>
                        </a:rPr>
                        <a:t> </a:t>
                      </a:r>
                      <a:endParaRPr lang="nl-BE" sz="900" b="1" i="0" u="none" strike="noStrike">
                        <a:solidFill>
                          <a:srgbClr val="00000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2000" marR="0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6290">
                <a:tc>
                  <a:txBody>
                    <a:bodyPr/>
                    <a:lstStyle/>
                    <a:p>
                      <a:pPr algn="l" fontAlgn="b"/>
                      <a:r>
                        <a:rPr lang="nl-BE" sz="900" b="1" u="none" strike="noStrike">
                          <a:latin typeface="+mn-lt"/>
                          <a:cs typeface="Arial" pitchFamily="34" charset="0"/>
                        </a:rPr>
                        <a:t> </a:t>
                      </a:r>
                      <a:endParaRPr lang="nl-BE" sz="900" b="1" i="0" u="none" strike="noStrike">
                        <a:solidFill>
                          <a:srgbClr val="00000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2000" marR="0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nl-BE" sz="900" b="1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% </a:t>
                      </a:r>
                      <a:r>
                        <a:rPr lang="nl-BE" sz="900" b="1" i="0" u="none" strike="noStrike" smtClean="0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total</a:t>
                      </a:r>
                      <a:r>
                        <a:rPr lang="nl-BE" sz="900" b="1" i="0" u="none" strike="noStrike" baseline="0" smtClean="0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 bilantaire du secteu</a:t>
                      </a:r>
                      <a:r>
                        <a:rPr lang="nl-BE" sz="900" b="1" i="0" u="none" strike="noStrike" smtClean="0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r</a:t>
                      </a:r>
                      <a:endParaRPr lang="nl-BE" sz="900" b="1" i="0" u="none" strike="noStrike">
                        <a:solidFill>
                          <a:srgbClr val="002244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8392">
                <a:tc>
                  <a:txBody>
                    <a:bodyPr/>
                    <a:lstStyle/>
                    <a:p>
                      <a:pPr algn="l" fontAlgn="b"/>
                      <a:r>
                        <a:rPr lang="nl-BE" sz="900" b="1" u="none" strike="noStrike" smtClean="0">
                          <a:latin typeface="+mn-lt"/>
                          <a:cs typeface="Arial" pitchFamily="34" charset="0"/>
                        </a:rPr>
                        <a:t>Top 10</a:t>
                      </a:r>
                      <a:endParaRPr lang="nl-BE" sz="900" b="1" i="0" u="none" strike="noStrike">
                        <a:solidFill>
                          <a:srgbClr val="00000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2000" marR="0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46%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46%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10,8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11,3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184%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184%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144%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145%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7,3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7,6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339.667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342.478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8392">
                <a:tc>
                  <a:txBody>
                    <a:bodyPr/>
                    <a:lstStyle/>
                    <a:p>
                      <a:pPr algn="l" fontAlgn="b"/>
                      <a:r>
                        <a:rPr lang="nl-BE" sz="900" b="1" u="none" strike="noStrike" smtClean="0">
                          <a:latin typeface="+mn-lt"/>
                          <a:cs typeface="Arial" pitchFamily="34" charset="0"/>
                        </a:rPr>
                        <a:t>Top 50</a:t>
                      </a:r>
                      <a:endParaRPr lang="nl-BE" sz="900" b="1" i="0" u="none" strike="noStrike">
                        <a:solidFill>
                          <a:srgbClr val="00000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2000" marR="0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83%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82%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19,3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20,1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159%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160%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131%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131%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14,4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15,0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741.556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741.698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smtClean="0"/>
              <a:t>22 novembre 2016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92166" y="185738"/>
            <a:ext cx="8100313" cy="990132"/>
          </a:xfrm>
        </p:spPr>
        <p:txBody>
          <a:bodyPr/>
          <a:lstStyle/>
          <a:p>
            <a:r>
              <a:rPr lang="nl-BE" sz="2400" smtClean="0"/>
              <a:t>IRP par rapport aux assurances groupe, aux assurances dirigeants d'entreprise et au troisième pilier*</a:t>
            </a:r>
            <a:endParaRPr lang="nl-BE" sz="24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Reporting relatif à l'exercice 2015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47</a:t>
            </a:fld>
            <a:endParaRPr lang="nl-BE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6029657"/>
              </p:ext>
            </p:extLst>
          </p:nvPr>
        </p:nvGraphicFramePr>
        <p:xfrm>
          <a:off x="755576" y="1628800"/>
          <a:ext cx="7416822" cy="3456387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3411738"/>
                <a:gridCol w="667514"/>
                <a:gridCol w="667514"/>
                <a:gridCol w="667514"/>
                <a:gridCol w="667514"/>
                <a:gridCol w="667514"/>
                <a:gridCol w="667514"/>
              </a:tblGrid>
              <a:tr h="384043">
                <a:tc>
                  <a:txBody>
                    <a:bodyPr/>
                    <a:lstStyle/>
                    <a:p>
                      <a:pPr marL="88900" indent="0" algn="r" defTabSz="914400" rtl="0" eaLnBrk="1" fontAlgn="b" latinLnBrk="0" hangingPunct="1"/>
                      <a:r>
                        <a:rPr lang="nl-BE" sz="800" b="0" u="none" strike="noStrik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en</a:t>
                      </a:r>
                      <a:r>
                        <a:rPr lang="nl-BE" sz="800" b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milliar</a:t>
                      </a:r>
                      <a:r>
                        <a:rPr lang="nl-BE" sz="800" b="0" u="none" strike="noStrik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ds €</a:t>
                      </a:r>
                      <a:endParaRPr lang="nl-BE" sz="800" b="0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1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2010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1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2011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1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2012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1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2013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1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2014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1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2015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4043">
                <a:tc>
                  <a:txBody>
                    <a:bodyPr/>
                    <a:lstStyle/>
                    <a:p>
                      <a:pPr marL="88900" indent="0" algn="l" fontAlgn="b"/>
                      <a:r>
                        <a:rPr lang="nl-BE" sz="1200" b="1" u="none" strike="noStrike" smtClean="0">
                          <a:latin typeface="+mn-lt"/>
                          <a:cs typeface="Arial" pitchFamily="34" charset="0"/>
                        </a:rPr>
                        <a:t>Premier pilier géré par des IRP</a:t>
                      </a:r>
                      <a:endParaRPr lang="nl-BE" sz="1200" b="1" i="0" u="none" strike="noStrike">
                        <a:solidFill>
                          <a:srgbClr val="00000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2,1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2,0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2,2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2,4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2,7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2,8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4043">
                <a:tc>
                  <a:txBody>
                    <a:bodyPr/>
                    <a:lstStyle/>
                    <a:p>
                      <a:pPr marL="88900" indent="0" algn="l" fontAlgn="b"/>
                      <a:r>
                        <a:rPr lang="nl-BE" sz="1200" b="1" u="none" strike="noStrike" smtClean="0">
                          <a:latin typeface="+mn-lt"/>
                          <a:cs typeface="Arial" pitchFamily="34" charset="0"/>
                        </a:rPr>
                        <a:t>Deuxième pilier</a:t>
                      </a:r>
                      <a:endParaRPr lang="nl-BE" sz="1200" b="1" i="0" u="none" strike="noStrike">
                        <a:solidFill>
                          <a:srgbClr val="00000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62,0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65,0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70,1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75,1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81,0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85,1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4043">
                <a:tc>
                  <a:txBody>
                    <a:bodyPr/>
                    <a:lstStyle/>
                    <a:p>
                      <a:pPr marL="447675" indent="0" algn="l" fontAlgn="b"/>
                      <a:r>
                        <a:rPr lang="nl-BE" sz="1200" b="1" u="none" strike="noStrike" smtClean="0">
                          <a:latin typeface="+mn-lt"/>
                          <a:cs typeface="Arial" pitchFamily="34" charset="0"/>
                        </a:rPr>
                        <a:t>IRP</a:t>
                      </a:r>
                      <a:endParaRPr lang="nl-BE" sz="1200" b="1" i="0" u="none" strike="noStrike">
                        <a:solidFill>
                          <a:srgbClr val="00000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13,9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14,0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16,4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18,0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20,7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21,9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4043">
                <a:tc>
                  <a:txBody>
                    <a:bodyPr/>
                    <a:lstStyle/>
                    <a:p>
                      <a:pPr marL="447675" indent="0" algn="l" fontAlgn="b"/>
                      <a:r>
                        <a:rPr lang="nl-BE" sz="1200" b="1" u="none" strike="noStrike" smtClean="0">
                          <a:latin typeface="+mn-lt"/>
                          <a:cs typeface="Arial" pitchFamily="34" charset="0"/>
                        </a:rPr>
                        <a:t>Assurance groupe</a:t>
                      </a:r>
                      <a:endParaRPr lang="nl-BE" sz="1200" b="1" i="0" u="none" strike="noStrike">
                        <a:solidFill>
                          <a:srgbClr val="00000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45,0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47,6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50,4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53,9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56,9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59,7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4043">
                <a:tc>
                  <a:txBody>
                    <a:bodyPr/>
                    <a:lstStyle/>
                    <a:p>
                      <a:pPr marL="447675" indent="0" algn="l" fontAlgn="b"/>
                      <a:r>
                        <a:rPr lang="nl-BE" sz="1200" b="1" u="none" strike="noStrike" smtClean="0">
                          <a:latin typeface="+mn-lt"/>
                          <a:cs typeface="Arial" pitchFamily="34" charset="0"/>
                        </a:rPr>
                        <a:t>Assurance</a:t>
                      </a:r>
                      <a:r>
                        <a:rPr lang="nl-BE" sz="1200" b="1" u="none" strike="noStrike" baseline="0" smtClean="0">
                          <a:latin typeface="+mn-lt"/>
                          <a:cs typeface="Arial" pitchFamily="34" charset="0"/>
                        </a:rPr>
                        <a:t> dirigeants d'entreprise</a:t>
                      </a:r>
                      <a:endParaRPr lang="nl-BE" sz="1200" b="1" i="0" u="none" strike="noStrike">
                        <a:solidFill>
                          <a:srgbClr val="00000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3,2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3,3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3,3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3,3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3,4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3,6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4043">
                <a:tc>
                  <a:txBody>
                    <a:bodyPr/>
                    <a:lstStyle/>
                    <a:p>
                      <a:pPr marL="88900" indent="0" algn="l" fontAlgn="b"/>
                      <a:r>
                        <a:rPr lang="nl-BE" sz="1200" b="1" u="none" strike="noStrike" smtClean="0">
                          <a:latin typeface="+mn-lt"/>
                          <a:cs typeface="Arial" pitchFamily="34" charset="0"/>
                        </a:rPr>
                        <a:t>Troisième pilier</a:t>
                      </a:r>
                      <a:endParaRPr lang="nl-BE" sz="1200" b="1" i="0" u="none" strike="noStrike">
                        <a:solidFill>
                          <a:srgbClr val="00000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21,5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21,6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23,7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25,1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26,8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30,2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4043">
                <a:tc>
                  <a:txBody>
                    <a:bodyPr/>
                    <a:lstStyle/>
                    <a:p>
                      <a:pPr marL="447675" indent="0" algn="l" fontAlgn="b"/>
                      <a:r>
                        <a:rPr lang="nl-BE" sz="1200" b="1" u="none" strike="noStrike" smtClean="0">
                          <a:latin typeface="+mn-lt"/>
                          <a:cs typeface="Arial" pitchFamily="34" charset="0"/>
                        </a:rPr>
                        <a:t>Assurances</a:t>
                      </a:r>
                      <a:endParaRPr lang="nl-BE" sz="1200" b="1" i="0" u="none" strike="noStrike">
                        <a:solidFill>
                          <a:srgbClr val="00000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9,5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10,4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11,0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10,7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11,2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13,1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4043">
                <a:tc>
                  <a:txBody>
                    <a:bodyPr/>
                    <a:lstStyle/>
                    <a:p>
                      <a:pPr marL="447675" indent="0" algn="l" fontAlgn="b"/>
                      <a:r>
                        <a:rPr lang="nl-BE" sz="1200" b="1" u="none" strike="noStrike" smtClean="0">
                          <a:latin typeface="+mn-lt"/>
                          <a:cs typeface="Arial" pitchFamily="34" charset="0"/>
                        </a:rPr>
                        <a:t>Fonds d'épargne</a:t>
                      </a:r>
                      <a:r>
                        <a:rPr lang="nl-BE" sz="1200" b="1" u="none" strike="noStrike" baseline="0" smtClean="0">
                          <a:latin typeface="+mn-lt"/>
                          <a:cs typeface="Arial" pitchFamily="34" charset="0"/>
                        </a:rPr>
                        <a:t> pension</a:t>
                      </a:r>
                      <a:endParaRPr lang="nl-BE" sz="1200" b="1" i="0" u="none" strike="noStrike">
                        <a:solidFill>
                          <a:srgbClr val="00000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12,0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11,3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12,7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14,3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15,6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Calibri" panose="020F0502020204030204" pitchFamily="34" charset="0"/>
                        </a:rPr>
                        <a:t>17,2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55576" y="5517232"/>
            <a:ext cx="74168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100" smtClean="0"/>
              <a:t>* IRP: total bilantaire, assurances: provisions techniques vie, fonds d’épargne pension: valeur d’inventaire</a:t>
            </a:r>
            <a:endParaRPr lang="nl-BE" sz="1100"/>
          </a:p>
        </p:txBody>
      </p:sp>
    </p:spTree>
    <p:extLst>
      <p:ext uri="{BB962C8B-B14F-4D97-AF65-F5344CB8AC3E}">
        <p14:creationId xmlns:p14="http://schemas.microsoft.com/office/powerpoint/2010/main" val="3451747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sz="1600" b="1" smtClean="0"/>
              <a:t>IRP</a:t>
            </a:r>
            <a:r>
              <a:rPr lang="nl-BE" sz="1600" smtClean="0"/>
              <a:t> : institution de retraite professionnelle</a:t>
            </a:r>
          </a:p>
          <a:p>
            <a:r>
              <a:rPr lang="nl-BE" sz="1600" b="1" smtClean="0"/>
              <a:t>OPC</a:t>
            </a:r>
            <a:r>
              <a:rPr lang="nl-BE" sz="1600" smtClean="0"/>
              <a:t> : organisme de placement collectif</a:t>
            </a:r>
          </a:p>
          <a:p>
            <a:r>
              <a:rPr lang="nl-BE" sz="1600" b="1" smtClean="0"/>
              <a:t>PCT</a:t>
            </a:r>
            <a:r>
              <a:rPr lang="nl-BE" sz="1600" smtClean="0"/>
              <a:t> (provisions techniques à court terme) : </a:t>
            </a:r>
            <a:r>
              <a:rPr lang="fr-FR" sz="1600" smtClean="0"/>
              <a:t>provisions techniques qui correspondent aux droits de pension acquis par les affiliés au moment considéré</a:t>
            </a:r>
            <a:endParaRPr lang="nl-BE" sz="1600" smtClean="0"/>
          </a:p>
          <a:p>
            <a:r>
              <a:rPr lang="nl-BE" sz="1600" b="1" smtClean="0"/>
              <a:t>PLT</a:t>
            </a:r>
            <a:r>
              <a:rPr lang="nl-BE" sz="1600" smtClean="0"/>
              <a:t> (provisions techniques à long terme) : provisions techniques incluant, </a:t>
            </a:r>
            <a:r>
              <a:rPr lang="fr-FR" sz="1600" smtClean="0"/>
              <a:t>en sus des droits de pension acquis, une marge de sécurité</a:t>
            </a:r>
            <a:endParaRPr lang="nl-BE" sz="1600" smtClean="0"/>
          </a:p>
          <a:p>
            <a:r>
              <a:rPr lang="nl-BE" sz="1600" b="1" smtClean="0"/>
              <a:t>DB</a:t>
            </a:r>
            <a:r>
              <a:rPr lang="nl-BE" sz="1600" smtClean="0"/>
              <a:t> : defined benefits (but à atteindre)</a:t>
            </a:r>
          </a:p>
          <a:p>
            <a:r>
              <a:rPr lang="nl-BE" sz="1600" b="1" smtClean="0"/>
              <a:t>DC</a:t>
            </a:r>
            <a:r>
              <a:rPr lang="nl-BE" sz="1600" smtClean="0"/>
              <a:t> : defined contributions (contributions définies)</a:t>
            </a:r>
          </a:p>
          <a:p>
            <a:endParaRPr lang="nl-BE" sz="240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smtClean="0"/>
              <a:t>22 novembre 2016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Lexique</a:t>
            </a:r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Reporting relatif à l'exercice 2015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48</a:t>
            </a:fld>
            <a:endParaRPr lang="nl-BE" dirty="0"/>
          </a:p>
        </p:txBody>
      </p:sp>
      <p:sp>
        <p:nvSpPr>
          <p:cNvPr id="7" name="Date Placeholder 2"/>
          <p:cNvSpPr txBox="1">
            <a:spLocks/>
          </p:cNvSpPr>
          <p:nvPr/>
        </p:nvSpPr>
        <p:spPr>
          <a:xfrm>
            <a:off x="791370" y="6219824"/>
            <a:ext cx="1620342" cy="638177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defPPr>
              <a:defRPr lang="nl-BE"/>
            </a:defPPr>
            <a:lvl1pPr marL="0" algn="l" defTabSz="914400" rtl="0" eaLnBrk="1" latinLnBrk="0" hangingPunct="1">
              <a:defRPr sz="10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smtClean="0"/>
              <a:t>31 octobre 2015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91370" y="1484784"/>
            <a:ext cx="8255001" cy="4231024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nl-BE" smtClean="0"/>
              <a:t>Nombre d'IRP rapporteuses : 198</a:t>
            </a:r>
          </a:p>
          <a:p>
            <a:pPr>
              <a:spcBef>
                <a:spcPts val="600"/>
              </a:spcBef>
            </a:pPr>
            <a:r>
              <a:rPr lang="nl-BE" smtClean="0"/>
              <a:t>Total bilantaire : 24,7 Mrd €</a:t>
            </a:r>
          </a:p>
          <a:p>
            <a:pPr>
              <a:spcBef>
                <a:spcPts val="600"/>
              </a:spcBef>
            </a:pPr>
            <a:r>
              <a:rPr lang="nl-BE" smtClean="0"/>
              <a:t>Provisions techniques : 18,8 Mrd €</a:t>
            </a:r>
          </a:p>
          <a:p>
            <a:pPr>
              <a:spcBef>
                <a:spcPts val="600"/>
              </a:spcBef>
            </a:pPr>
            <a:r>
              <a:rPr lang="nl-BE" smtClean="0"/>
              <a:t>Nombre d'affiliés : 1,51 Mio</a:t>
            </a:r>
          </a:p>
          <a:p>
            <a:pPr>
              <a:spcBef>
                <a:spcPts val="600"/>
              </a:spcBef>
            </a:pPr>
            <a:r>
              <a:rPr lang="nl-BE" smtClean="0"/>
              <a:t>Taux de couverture PCT + marge : 155 % </a:t>
            </a:r>
          </a:p>
          <a:p>
            <a:pPr>
              <a:spcBef>
                <a:spcPts val="600"/>
              </a:spcBef>
            </a:pPr>
            <a:r>
              <a:rPr lang="nl-BE" smtClean="0"/>
              <a:t>Taux de couverture PLT + marge : 129 %</a:t>
            </a:r>
          </a:p>
          <a:p>
            <a:pPr>
              <a:spcBef>
                <a:spcPts val="600"/>
              </a:spcBef>
            </a:pPr>
            <a:r>
              <a:rPr lang="nl-BE" smtClean="0"/>
              <a:t>Rapport PLT/PCT : 121 %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smtClean="0"/>
              <a:t>22 novembre 2016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Secteur</a:t>
            </a:r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Reporting relatif à l'exercice 2015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5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20776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smtClean="0"/>
              <a:t>22 novembre 2016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Secteur</a:t>
            </a:r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Reporting relatif à l'exercice 2015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6</a:t>
            </a:fld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755576" y="1364877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mtClean="0"/>
              <a:t>Evolution du total bilantaire</a:t>
            </a:r>
            <a:endParaRPr lang="nl-BE"/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498639"/>
              </p:ext>
            </p:extLst>
          </p:nvPr>
        </p:nvGraphicFramePr>
        <p:xfrm>
          <a:off x="671033" y="1779257"/>
          <a:ext cx="8136904" cy="39073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62597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smtClean="0"/>
              <a:t>22 novembre 2016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5536" y="313771"/>
            <a:ext cx="7894636" cy="990132"/>
          </a:xfrm>
        </p:spPr>
        <p:txBody>
          <a:bodyPr/>
          <a:lstStyle/>
          <a:p>
            <a:r>
              <a:rPr lang="nl-BE" smtClean="0"/>
              <a:t>Secteur</a:t>
            </a:r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Reporting relatif à l'exercice 2015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7</a:t>
            </a:fld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323528" y="141277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mtClean="0"/>
              <a:t>Secteur hétérogène</a:t>
            </a:r>
            <a:endParaRPr lang="nl-BE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7349932"/>
              </p:ext>
            </p:extLst>
          </p:nvPr>
        </p:nvGraphicFramePr>
        <p:xfrm>
          <a:off x="395536" y="2348880"/>
          <a:ext cx="7992887" cy="3153126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880679"/>
                <a:gridCol w="1319509"/>
                <a:gridCol w="1557122"/>
                <a:gridCol w="1557122"/>
                <a:gridCol w="1678455"/>
              </a:tblGrid>
              <a:tr h="627682"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200" b="1" u="none" strike="noStrike" smtClean="0">
                          <a:latin typeface="+mn-lt"/>
                          <a:cs typeface="Arial" pitchFamily="34" charset="0"/>
                        </a:rPr>
                        <a:t>Total bilantaire </a:t>
                      </a:r>
                    </a:p>
                    <a:p>
                      <a:pPr algn="ctr" fontAlgn="ctr"/>
                      <a:r>
                        <a:rPr lang="nl-BE" sz="1200" b="1" u="none" strike="noStrike" smtClean="0">
                          <a:latin typeface="+mn-lt"/>
                          <a:cs typeface="Arial" pitchFamily="34" charset="0"/>
                        </a:rPr>
                        <a:t>(en euros)</a:t>
                      </a:r>
                      <a:endParaRPr lang="nl-BE" sz="1200" b="1" i="0" u="none" strike="noStrike">
                        <a:solidFill>
                          <a:srgbClr val="00000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200" b="1" u="none" strike="noStrike" smtClean="0">
                          <a:latin typeface="+mn-lt"/>
                          <a:cs typeface="Arial" pitchFamily="34" charset="0"/>
                        </a:rPr>
                        <a:t>Nombre d'institutions</a:t>
                      </a:r>
                      <a:endParaRPr lang="nl-BE" sz="1200" b="1" i="0" u="none" strike="noStrike">
                        <a:solidFill>
                          <a:srgbClr val="00000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nl-BE" sz="1200" b="1" u="none" strike="noStrik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% i</a:t>
                      </a:r>
                      <a:r>
                        <a:rPr lang="nl-BE" sz="1200" b="1" u="none" strike="noStrike" smtClean="0">
                          <a:latin typeface="+mn-lt"/>
                          <a:cs typeface="Arial" pitchFamily="34" charset="0"/>
                        </a:rPr>
                        <a:t>nstitutions</a:t>
                      </a:r>
                      <a:endParaRPr lang="nl-BE" sz="1200" b="1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200" b="1" u="none" strike="noStrike" smtClean="0">
                          <a:latin typeface="+mn-lt"/>
                          <a:cs typeface="Arial" pitchFamily="34" charset="0"/>
                        </a:rPr>
                        <a:t>Valeur bilantaire</a:t>
                      </a:r>
                      <a:endParaRPr lang="nl-BE" sz="1200" b="1" i="0" u="none" strike="noStrike">
                        <a:solidFill>
                          <a:srgbClr val="00000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200" b="1" u="none" strike="noStrike" smtClean="0">
                          <a:latin typeface="+mn-lt"/>
                          <a:cs typeface="Arial" pitchFamily="34" charset="0"/>
                        </a:rPr>
                        <a:t>% total</a:t>
                      </a:r>
                      <a:endParaRPr lang="nl-BE" sz="1200" b="1" i="0" u="none" strike="noStrike">
                        <a:solidFill>
                          <a:srgbClr val="000000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16821"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&gt; 1 mld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4%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9.421.845.817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38%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16821"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 mld &lt;&gt; 500 mln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3%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2.941.676.755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12%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16821"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100 mln &lt;&gt;500 mln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32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16%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7.312.452.345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30%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16821"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10 mln &lt;&gt;100 mln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105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53%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4.813.521.794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19%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16821"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&lt;10 mln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49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25%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204.502.022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41339"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Total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198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100%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24.693.998.734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2244"/>
                          </a:solidFill>
                          <a:effectLst/>
                          <a:latin typeface="+mn-lt"/>
                        </a:rPr>
                        <a:t>100%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23527" y="5587732"/>
            <a:ext cx="8064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00"/>
              <a:t>L</a:t>
            </a:r>
            <a:r>
              <a:rPr lang="nl-BE" sz="1400" smtClean="0"/>
              <a:t>a moitié du total bilantaire du secteur est détenue par à peine 7 % du nombre total d’IRP, tandis que 25 % du nombre total d’IRP ne représente qu’1 % du total bilantaire du secteur.</a:t>
            </a:r>
            <a:endParaRPr lang="nl-BE" sz="1400"/>
          </a:p>
        </p:txBody>
      </p:sp>
    </p:spTree>
    <p:extLst>
      <p:ext uri="{BB962C8B-B14F-4D97-AF65-F5344CB8AC3E}">
        <p14:creationId xmlns:p14="http://schemas.microsoft.com/office/powerpoint/2010/main" val="3447455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91370" y="1412776"/>
            <a:ext cx="7895433" cy="4231024"/>
          </a:xfrm>
        </p:spPr>
        <p:txBody>
          <a:bodyPr/>
          <a:lstStyle/>
          <a:p>
            <a:r>
              <a:rPr lang="nl-BE" smtClean="0"/>
              <a:t>Total bilantaire : 11,3 Mrd €</a:t>
            </a:r>
          </a:p>
          <a:p>
            <a:pPr marL="0" indent="0">
              <a:buNone/>
            </a:pPr>
            <a:r>
              <a:rPr lang="nl-BE"/>
              <a:t>	</a:t>
            </a:r>
            <a:r>
              <a:rPr lang="nl-BE" sz="2400" smtClean="0"/>
              <a:t>= 46 % du total bilantaire du secteur</a:t>
            </a:r>
          </a:p>
          <a:p>
            <a:r>
              <a:rPr lang="nl-BE" smtClean="0"/>
              <a:t>Provisions techniques : 7,6 Mrd €</a:t>
            </a:r>
          </a:p>
          <a:p>
            <a:pPr marL="360000" lvl="1" indent="0">
              <a:buNone/>
            </a:pPr>
            <a:r>
              <a:rPr lang="nl-BE" smtClean="0"/>
              <a:t>	= 40 % des provisions techniques du secteur</a:t>
            </a:r>
          </a:p>
          <a:p>
            <a:r>
              <a:rPr lang="nl-BE" smtClean="0"/>
              <a:t>Nombre d'affiliés : 342.000 </a:t>
            </a:r>
          </a:p>
          <a:p>
            <a:pPr marL="360000" lvl="1" indent="0">
              <a:buClr>
                <a:srgbClr val="9DC2D7"/>
              </a:buClr>
              <a:buNone/>
            </a:pPr>
            <a:r>
              <a:rPr lang="nl-BE" smtClean="0"/>
              <a:t>	= 23 </a:t>
            </a:r>
            <a:r>
              <a:rPr lang="nl-BE"/>
              <a:t>% du nombre d'affiliés du </a:t>
            </a:r>
            <a:r>
              <a:rPr lang="nl-BE" smtClean="0"/>
              <a:t>secteur global</a:t>
            </a:r>
            <a:endParaRPr lang="nl-BE"/>
          </a:p>
          <a:p>
            <a:r>
              <a:rPr lang="nl-BE" smtClean="0"/>
              <a:t>Taux de couverture PCT + marge : 184 %</a:t>
            </a:r>
          </a:p>
          <a:p>
            <a:r>
              <a:rPr lang="nl-BE" smtClean="0"/>
              <a:t>Taux de couverture PLT + marge : 145 %</a:t>
            </a:r>
          </a:p>
          <a:p>
            <a:r>
              <a:rPr lang="nl-BE" smtClean="0"/>
              <a:t>Rapport PLT/PCT : 127 %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smtClean="0"/>
              <a:t>22 novembre 2016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Top 10 selon le total bilantaire</a:t>
            </a:r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Reporting relatif à l'exercice 2015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8</a:t>
            </a:fld>
            <a:endParaRPr lang="nl-BE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91371" y="1484784"/>
            <a:ext cx="7920830" cy="4231024"/>
          </a:xfrm>
        </p:spPr>
        <p:txBody>
          <a:bodyPr/>
          <a:lstStyle/>
          <a:p>
            <a:r>
              <a:rPr lang="nl-BE" smtClean="0"/>
              <a:t>Total bilantaire : 20,1 Mrd €</a:t>
            </a:r>
          </a:p>
          <a:p>
            <a:pPr marL="360000" lvl="1" indent="0">
              <a:buNone/>
            </a:pPr>
            <a:r>
              <a:rPr lang="nl-BE" smtClean="0"/>
              <a:t>	= 82 % du total bilantaire du secteur</a:t>
            </a:r>
          </a:p>
          <a:p>
            <a:r>
              <a:rPr lang="nl-BE" smtClean="0"/>
              <a:t>Provisions techniques : 15 Mrd €</a:t>
            </a:r>
          </a:p>
          <a:p>
            <a:pPr marL="360000" lvl="1" indent="0">
              <a:buNone/>
            </a:pPr>
            <a:r>
              <a:rPr lang="nl-BE" smtClean="0"/>
              <a:t>	= 80 % des provisions techniques du secteur</a:t>
            </a:r>
          </a:p>
          <a:p>
            <a:r>
              <a:rPr lang="nl-BE" smtClean="0"/>
              <a:t>Nombre d'affiliés : 742.000 </a:t>
            </a:r>
          </a:p>
          <a:p>
            <a:pPr marL="360000" lvl="1" indent="0">
              <a:buClr>
                <a:srgbClr val="9DC2D7"/>
              </a:buClr>
              <a:buNone/>
            </a:pPr>
            <a:r>
              <a:rPr lang="nl-BE" smtClean="0">
                <a:solidFill>
                  <a:srgbClr val="000000"/>
                </a:solidFill>
              </a:rPr>
              <a:t> 	= </a:t>
            </a:r>
            <a:r>
              <a:rPr lang="nl-BE" smtClean="0"/>
              <a:t>49 </a:t>
            </a:r>
            <a:r>
              <a:rPr lang="nl-BE"/>
              <a:t>% du nombre d'affiliés du </a:t>
            </a:r>
            <a:r>
              <a:rPr lang="nl-BE" smtClean="0"/>
              <a:t>secteur global</a:t>
            </a:r>
            <a:endParaRPr lang="nl-BE"/>
          </a:p>
          <a:p>
            <a:r>
              <a:rPr lang="nl-BE" smtClean="0"/>
              <a:t>Taux de couverture PCT + marge : 160 % </a:t>
            </a:r>
          </a:p>
          <a:p>
            <a:r>
              <a:rPr lang="nl-BE" smtClean="0"/>
              <a:t>Taux de couverture PLT + marge : 131 %</a:t>
            </a:r>
          </a:p>
          <a:p>
            <a:r>
              <a:rPr lang="nl-BE" smtClean="0"/>
              <a:t>Rapport PLT/PCT : 122 %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smtClean="0"/>
              <a:t>22 novembre 2016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Top 50 selon le total bilantaire</a:t>
            </a:r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Reporting relatif à l'exercice 2015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9</a:t>
            </a:fld>
            <a:endParaRPr lang="nl-BE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SMA New">
  <a:themeElements>
    <a:clrScheme name="FSMA">
      <a:dk1>
        <a:srgbClr val="002244"/>
      </a:dk1>
      <a:lt1>
        <a:sysClr val="window" lastClr="FFFFFF"/>
      </a:lt1>
      <a:dk2>
        <a:srgbClr val="002244"/>
      </a:dk2>
      <a:lt2>
        <a:srgbClr val="FFFFFF"/>
      </a:lt2>
      <a:accent1>
        <a:srgbClr val="002244"/>
      </a:accent1>
      <a:accent2>
        <a:srgbClr val="668899"/>
      </a:accent2>
      <a:accent3>
        <a:srgbClr val="BBCC00"/>
      </a:accent3>
      <a:accent4>
        <a:srgbClr val="BBCCCC"/>
      </a:accent4>
      <a:accent5>
        <a:srgbClr val="333333"/>
      </a:accent5>
      <a:accent6>
        <a:srgbClr val="DDDDDD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SMA New" id="{ADC49A3E-4504-45DC-9DE0-F886B1692A38}" vid="{A53F1B4A-5306-414E-B0AA-718F661574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o3d75fc94b264abb977af7e04b885cd5 xmlns="8d4186b9-ac47-408c-bc10-19817642aec4">
      <Terms xmlns="http://schemas.microsoft.com/office/infopath/2007/PartnerControls"/>
    </o3d75fc94b264abb977af7e04b885cd5>
    <FSMADocumentDescription xmlns="8d4186b9-ac47-408c-bc10-19817642aec4">Sectoroverzicht FR: versie website</FSMADocumentDescription>
    <b252f7a24a5b428398326c6f59ad01f1 xmlns="8d4186b9-ac47-408c-bc10-19817642aec4">
      <Terms xmlns="http://schemas.microsoft.com/office/infopath/2007/PartnerControls"/>
    </b252f7a24a5b428398326c6f59ad01f1>
    <RelevantFor xmlns="8d4186b9-ac47-408c-bc10-19817642aec4">15;#string;;#Sector overview|Sector overview|Sector overview|fa202d77-4efa-4729-b9b8-9d41417b5f80#5a57aa7a-75ee-4abd-a806-a2e0ebbfd8fc#95dbd006-e78a-4490-b074-56888d825586</RelevantFor>
    <Case xmlns="8d4186b9-ac47-408c-bc10-19817642aec4">
      <Url>https://edossier2.fsmanet.be/sites/administration/_layouts/15/eDossier.Core/CaseRedirect.aspx?Id=cdcef385-1174-4ec6-9d91-6e4057299520</Url>
      <Description>STATS-2015-004871</Description>
    </Case>
    <Date1 xmlns="8d4186b9-ac47-408c-bc10-19817642aec4">2015-10-28T23:00:00+00:00</Date1>
    <ncff1c19e96f4f66a1ef6e7dc3ac23a0 xmlns="8d4186b9-ac47-408c-bc10-19817642aec4">
      <Terms xmlns="http://schemas.microsoft.com/office/infopath/2007/PartnerControls"/>
    </ncff1c19e96f4f66a1ef6e7dc3ac23a0>
    <j57658f9111242c1ab0be9b95dacce65 xmlns="8d4186b9-ac47-408c-bc10-19817642aec4">
      <Terms xmlns="http://schemas.microsoft.com/office/infopath/2007/PartnerControls"/>
    </j57658f9111242c1ab0be9b95dacce65>
    <DossierNl xmlns="8d4186b9-ac47-408c-bc10-19817642aec4">Instellingen voor bedrijfspensioenvoorziening</DossierNl>
    <DossierOfficialNameNl xmlns="8d4186b9-ac47-408c-bc10-19817642aec4">Instellingen voor bedrijfspensioenvoorziening</DossierOfficialNameNl>
    <DossierOfficialNameFr xmlns="8d4186b9-ac47-408c-bc10-19817642aec4">Institutions de retraite professionnelle</DossierOfficialNameFr>
    <DossierFr xmlns="8d4186b9-ac47-408c-bc10-19817642aec4">Institutions de retraite professionnelle</DossierFr>
    <DossierOfficialName xmlns="8d4186b9-ac47-408c-bc10-19817642aec4">Institutions for occupational retirement provision</DossierOfficialName>
    <Dossier xmlns="8d4186b9-ac47-408c-bc10-19817642aec4">Institutions for occupational retirement provision</Dossier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Statistics" ma:contentTypeID="0x01010096B10D78A450B444BAE61FDEE383F84800ED16D919DA984EFDA9CE2E9A6546043B00EC984C9C24D3764BB474F58C29D9671B" ma:contentTypeVersion="4" ma:contentTypeDescription="Create a new document." ma:contentTypeScope="" ma:versionID="a3690eb1e1617db03496a683b879a6a5">
  <xsd:schema xmlns:xsd="http://www.w3.org/2001/XMLSchema" xmlns:xs="http://www.w3.org/2001/XMLSchema" xmlns:p="http://schemas.microsoft.com/office/2006/metadata/properties" xmlns:ns2="8d4186b9-ac47-408c-bc10-19817642aec4" targetNamespace="http://schemas.microsoft.com/office/2006/metadata/properties" ma:root="true" ma:fieldsID="b375d449272d1c4d0017069e389886a8" ns2:_="">
    <xsd:import namespace="8d4186b9-ac47-408c-bc10-19817642aec4"/>
    <xsd:element name="properties">
      <xsd:complexType>
        <xsd:sequence>
          <xsd:element name="documentManagement">
            <xsd:complexType>
              <xsd:all>
                <xsd:element ref="ns2:FSMADocumentDescription" minOccurs="0"/>
                <xsd:element ref="ns2:RelevantFor" minOccurs="0"/>
                <xsd:element ref="ns2:j57658f9111242c1ab0be9b95dacce65" minOccurs="0"/>
                <xsd:element ref="ns2:o3d75fc94b264abb977af7e04b885cd5" minOccurs="0"/>
                <xsd:element ref="ns2:b252f7a24a5b428398326c6f59ad01f1" minOccurs="0"/>
                <xsd:element ref="ns2:Date1" minOccurs="0"/>
                <xsd:element ref="ns2:ncff1c19e96f4f66a1ef6e7dc3ac23a0" minOccurs="0"/>
                <xsd:element ref="ns2:Case" minOccurs="0"/>
                <xsd:element ref="ns2:Dossier" minOccurs="0"/>
                <xsd:element ref="ns2:DossierFr" minOccurs="0"/>
                <xsd:element ref="ns2:DossierNl" minOccurs="0"/>
                <xsd:element ref="ns2:DossierOfficialName" minOccurs="0"/>
                <xsd:element ref="ns2:DossierOfficialNameFr" minOccurs="0"/>
                <xsd:element ref="ns2:DossierOfficialNameN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4186b9-ac47-408c-bc10-19817642aec4" elementFormDefault="qualified">
    <xsd:import namespace="http://schemas.microsoft.com/office/2006/documentManagement/types"/>
    <xsd:import namespace="http://schemas.microsoft.com/office/infopath/2007/PartnerControls"/>
    <xsd:element name="FSMADocumentDescription" ma:index="8" nillable="true" ma:displayName="Description" ma:internalName="FSMADocumentDescription">
      <xsd:simpleType>
        <xsd:restriction base="dms:Note"/>
      </xsd:simpleType>
    </xsd:element>
    <xsd:element name="RelevantFor" ma:index="9" nillable="true" ma:displayName="Relevant for" ma:list="{7172ecf0-05aa-41d0-b1b6-206759b59e3e}" ma:internalName="RelevantFor" ma:showField="Combined" ma:web="b1173b43-7375-4aed-9a18-49710f4e4817">
      <xsd:simpleType>
        <xsd:restriction base="dms:Unknown"/>
      </xsd:simpleType>
    </xsd:element>
    <xsd:element name="j57658f9111242c1ab0be9b95dacce65" ma:index="10" nillable="true" ma:taxonomy="true" ma:internalName="j57658f9111242c1ab0be9b95dacce65" ma:taxonomyFieldName="FSMAKeywords" ma:displayName="Keywords" ma:default="" ma:fieldId="{357658f9-1112-42c1-ab0b-e9b95dacce65}" ma:taxonomyMulti="true" ma:sspId="733e9705-8999-4689-82cc-e4b589d7ceac" ma:termSetId="0c0cad7d-378f-43ed-928f-3cdc5e0a641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o3d75fc94b264abb977af7e04b885cd5" ma:index="12" nillable="true" ma:taxonomy="true" ma:internalName="o3d75fc94b264abb977af7e04b885cd5" ma:taxonomyFieldName="FSMADocumentStatus" ma:displayName="Status" ma:default="" ma:fieldId="{83d75fc9-4b26-4abb-977a-f7e04b885cd5}" ma:sspId="733e9705-8999-4689-82cc-e4b589d7ceac" ma:termSetId="f70b2fdd-aab3-4f0c-90d0-dfa46d2b54cf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b252f7a24a5b428398326c6f59ad01f1" ma:index="14" nillable="true" ma:taxonomy="true" ma:internalName="b252f7a24a5b428398326c6f59ad01f1" ma:taxonomyFieldName="FSMALanguage" ma:displayName="Language" ma:default="" ma:fieldId="{b252f7a2-4a5b-4283-9832-6c6f59ad01f1}" ma:taxonomyMulti="true" ma:sspId="733e9705-8999-4689-82cc-e4b589d7ceac" ma:termSetId="aafeecad-3366-4f68-8bb2-095e8beb6c4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Date1" ma:index="16" nillable="true" ma:displayName="Date" ma:format="DateOnly" ma:internalName="Date1">
      <xsd:simpleType>
        <xsd:restriction base="dms:DateTime"/>
      </xsd:simpleType>
    </xsd:element>
    <xsd:element name="ncff1c19e96f4f66a1ef6e7dc3ac23a0" ma:index="17" nillable="true" ma:taxonomy="true" ma:internalName="ncff1c19e96f4f66a1ef6e7dc3ac23a0" ma:taxonomyFieldName="Importance" ma:displayName="Importance" ma:default="" ma:fieldId="{7cff1c19-e96f-4f66-a1ef-6e7dc3ac23a0}" ma:sspId="733e9705-8999-4689-82cc-e4b589d7ceac" ma:termSetId="94677fba-fc98-4aba-92d7-620adf12305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Case" ma:index="19" nillable="true" ma:displayName="Case" ma:format="Hyperlink" ma:internalName="Ca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Dossier" ma:index="20" nillable="true" ma:displayName="Dossier" ma:default="" ma:internalName="Dossier">
      <xsd:simpleType>
        <xsd:restriction base="dms:Unknown"/>
      </xsd:simpleType>
    </xsd:element>
    <xsd:element name="DossierFr" ma:index="21" nillable="true" ma:displayName="Dossier" ma:default="" ma:internalName="DossierFr">
      <xsd:simpleType>
        <xsd:restriction base="dms:Unknown"/>
      </xsd:simpleType>
    </xsd:element>
    <xsd:element name="DossierNl" ma:index="22" nillable="true" ma:displayName="Dossier" ma:default="" ma:internalName="DossierNl">
      <xsd:simpleType>
        <xsd:restriction base="dms:Unknown"/>
      </xsd:simpleType>
    </xsd:element>
    <xsd:element name="DossierOfficialName" ma:index="23" nillable="true" ma:displayName="Official dossier name" ma:default="" ma:internalName="DossierOfficialName">
      <xsd:simpleType>
        <xsd:restriction base="dms:Unknown"/>
      </xsd:simpleType>
    </xsd:element>
    <xsd:element name="DossierOfficialNameFr" ma:index="24" nillable="true" ma:displayName="French official dossier name" ma:default="" ma:internalName="DossierOfficialNameFr">
      <xsd:simpleType>
        <xsd:restriction base="dms:Unknown"/>
      </xsd:simpleType>
    </xsd:element>
    <xsd:element name="DossierOfficialNameNl" ma:index="25" nillable="true" ma:displayName="Dutch official dossier name" ma:default="" ma:internalName="DossierOfficialNameNl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42FCF28-6E43-45FC-96E4-34757F58CBF2}">
  <ds:schemaRefs>
    <ds:schemaRef ds:uri="http://purl.org/dc/terms/"/>
    <ds:schemaRef ds:uri="http://schemas.openxmlformats.org/package/2006/metadata/core-properties"/>
    <ds:schemaRef ds:uri="http://purl.org/dc/dcmitype/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www.w3.org/XML/1998/namespace"/>
    <ds:schemaRef ds:uri="8d4186b9-ac47-408c-bc10-19817642aec4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666C09D7-8149-40C5-998D-15BBF2D51BC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d4186b9-ac47-408c-bc10-19817642aec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D8B41ED-241F-4A6F-ABE2-CC419D9A10F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FSMA New</Template>
  <TotalTime>6464</TotalTime>
  <Words>3101</Words>
  <Application>Microsoft Office PowerPoint</Application>
  <PresentationFormat>On-screen Show (4:3)</PresentationFormat>
  <Paragraphs>1169</Paragraphs>
  <Slides>48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Arial</vt:lpstr>
      <vt:lpstr>Calibri</vt:lpstr>
      <vt:lpstr>Gotham Rounded Bold</vt:lpstr>
      <vt:lpstr>Gotham Rounded Book</vt:lpstr>
      <vt:lpstr>Wingdings</vt:lpstr>
      <vt:lpstr>FSMA New</vt:lpstr>
      <vt:lpstr>PowerPoint Presentation</vt:lpstr>
      <vt:lpstr>Le secteur des institutions de retraite professionnelle - Exercice 2015 </vt:lpstr>
      <vt:lpstr>Executive summary</vt:lpstr>
      <vt:lpstr>Le secteur des institutions de retraite professionnelle - Exercice 2015</vt:lpstr>
      <vt:lpstr>Secteur</vt:lpstr>
      <vt:lpstr>Secteur</vt:lpstr>
      <vt:lpstr>Secteur</vt:lpstr>
      <vt:lpstr>Top 10 selon le total bilantaire</vt:lpstr>
      <vt:lpstr>Top 50 selon le total bilantaire</vt:lpstr>
      <vt:lpstr>Secteur</vt:lpstr>
      <vt:lpstr>Secteur</vt:lpstr>
      <vt:lpstr>Secteur</vt:lpstr>
      <vt:lpstr>Secteur</vt:lpstr>
      <vt:lpstr>Secteur</vt:lpstr>
      <vt:lpstr>Secteur</vt:lpstr>
      <vt:lpstr>Secteur</vt:lpstr>
      <vt:lpstr>Evaluation prudente des PLT</vt:lpstr>
      <vt:lpstr>Secteur</vt:lpstr>
      <vt:lpstr>Secteur</vt:lpstr>
      <vt:lpstr>Peer groups en fonction du pilier et de l'organisateur</vt:lpstr>
      <vt:lpstr>Peer groups en fonction du pilier et de l'organisateur</vt:lpstr>
      <vt:lpstr>Peer groups en fonction du pilier et de l'organisateur</vt:lpstr>
      <vt:lpstr>Peer groups en fonction du pilier et de l'organisateur</vt:lpstr>
      <vt:lpstr>Peer groups en fonction du pilier et de l'organisateur</vt:lpstr>
      <vt:lpstr>Peer groups en fonction du pilier et de l'organisateur</vt:lpstr>
      <vt:lpstr>Peer groups en fonction du pilier et de l'organisateur</vt:lpstr>
      <vt:lpstr>Peer groups en fonction du pilier et de l'organisateur</vt:lpstr>
      <vt:lpstr>Peer groups en fonction du pilier et de l'organisateur</vt:lpstr>
      <vt:lpstr>Peer groups en fonction du pilier et de l'organisateur</vt:lpstr>
      <vt:lpstr>Secteur</vt:lpstr>
      <vt:lpstr>Peer groups en fonction de la nature de l'engagement de pension</vt:lpstr>
      <vt:lpstr>Peer groups en fonction de la nature de l'engagement de pension</vt:lpstr>
      <vt:lpstr>Peer groups en fonction de la nature de l'engagement de pension</vt:lpstr>
      <vt:lpstr>Peer groups en fonction de la nature de l'engagement de pension</vt:lpstr>
      <vt:lpstr>Peer groups en fonction de la nature de l'engagement de pension</vt:lpstr>
      <vt:lpstr>Peer groups en fonction de la nature de l'engagement de pension</vt:lpstr>
      <vt:lpstr>Peer groups en fonction de la nature de l'engagement de pension</vt:lpstr>
      <vt:lpstr>Peer groups en fonction de la nature de l'engagement de pension</vt:lpstr>
      <vt:lpstr>Peer groups en fonction de la nature de l'engagement de pension</vt:lpstr>
      <vt:lpstr>Peer groups en fonction de la nature de l'engagement de pension</vt:lpstr>
      <vt:lpstr>Secteur</vt:lpstr>
      <vt:lpstr>Peer groups en fonction de l'exercice ou non d'activités transfrontalières</vt:lpstr>
      <vt:lpstr>Peer groups en fonction de l'exercice ou non d'activités transfrontalières</vt:lpstr>
      <vt:lpstr>Peer groups en fonction de l'exercice ou non d'activités transfrontalières</vt:lpstr>
      <vt:lpstr>Peer groups en fonction de l'exercice ou non d'activités transfrontalières</vt:lpstr>
      <vt:lpstr>Récapitulatif IRP</vt:lpstr>
      <vt:lpstr>IRP par rapport aux assurances groupe, aux assurances dirigeants d'entreprise et au troisième pilier*</vt:lpstr>
      <vt:lpstr>Lexique</vt:lpstr>
    </vt:vector>
  </TitlesOfParts>
  <Company>National Bank of Belgium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Vandendriessche Diederik</dc:creator>
  <cp:keywords/>
  <dc:description/>
  <cp:lastModifiedBy>Vandendriessche, Diederik</cp:lastModifiedBy>
  <cp:revision>507</cp:revision>
  <cp:lastPrinted>2015-10-29T10:59:22Z</cp:lastPrinted>
  <dcterms:created xsi:type="dcterms:W3CDTF">2011-10-05T15:12:53Z</dcterms:created>
  <dcterms:modified xsi:type="dcterms:W3CDTF">2016-12-05T09:28:44Z</dcterms:modified>
  <cp:category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-933851162</vt:i4>
  </property>
  <property fmtid="{D5CDD505-2E9C-101B-9397-08002B2CF9AE}" pid="3" name="_NewReviewCycle">
    <vt:lpwstr/>
  </property>
  <property fmtid="{D5CDD505-2E9C-101B-9397-08002B2CF9AE}" pid="4" name="_EmailSubject">
    <vt:lpwstr>Sectoroverzicht en statistieken 2015</vt:lpwstr>
  </property>
  <property fmtid="{D5CDD505-2E9C-101B-9397-08002B2CF9AE}" pid="5" name="_AuthorEmail">
    <vt:lpwstr>Diederik.Vandendriessche@fsma.be</vt:lpwstr>
  </property>
  <property fmtid="{D5CDD505-2E9C-101B-9397-08002B2CF9AE}" pid="6" name="_AuthorEmailDisplayName">
    <vt:lpwstr>Vandendriessche, Diederik</vt:lpwstr>
  </property>
  <property fmtid="{D5CDD505-2E9C-101B-9397-08002B2CF9AE}" pid="7" name="_PreviousAdHocReviewCycleID">
    <vt:i4>-1032075726</vt:i4>
  </property>
  <property fmtid="{D5CDD505-2E9C-101B-9397-08002B2CF9AE}" pid="8" name="ContentTypeId">
    <vt:lpwstr>0x01010096B10D78A450B444BAE61FDEE383F84800ED16D919DA984EFDA9CE2E9A6546043B00EC984C9C24D3764BB474F58C29D9671B</vt:lpwstr>
  </property>
  <property fmtid="{D5CDD505-2E9C-101B-9397-08002B2CF9AE}" pid="9" name="FSMALanguage">
    <vt:lpwstr/>
  </property>
  <property fmtid="{D5CDD505-2E9C-101B-9397-08002B2CF9AE}" pid="10" name="FSMAKeywords">
    <vt:lpwstr/>
  </property>
  <property fmtid="{D5CDD505-2E9C-101B-9397-08002B2CF9AE}" pid="11" name="TaxCatchAll">
    <vt:lpwstr/>
  </property>
  <property fmtid="{D5CDD505-2E9C-101B-9397-08002B2CF9AE}" pid="12" name="FSMADocumentStatus">
    <vt:lpwstr/>
  </property>
  <property fmtid="{D5CDD505-2E9C-101B-9397-08002B2CF9AE}" pid="13" name="Importance">
    <vt:lpwstr/>
  </property>
  <property fmtid="{D5CDD505-2E9C-101B-9397-08002B2CF9AE}" pid="14" name="Dossier">
    <vt:lpwstr/>
  </property>
  <property fmtid="{D5CDD505-2E9C-101B-9397-08002B2CF9AE}" pid="15" name="DossierFr">
    <vt:lpwstr/>
  </property>
  <property fmtid="{D5CDD505-2E9C-101B-9397-08002B2CF9AE}" pid="16" name="DossierOfficialNameFr">
    <vt:lpwstr/>
  </property>
  <property fmtid="{D5CDD505-2E9C-101B-9397-08002B2CF9AE}" pid="17" name="DossierOfficialName">
    <vt:lpwstr/>
  </property>
  <property fmtid="{D5CDD505-2E9C-101B-9397-08002B2CF9AE}" pid="18" name="DossierNl">
    <vt:lpwstr/>
  </property>
  <property fmtid="{D5CDD505-2E9C-101B-9397-08002B2CF9AE}" pid="19" name="DossierOfficialNameNl">
    <vt:lpwstr/>
  </property>
  <property fmtid="{D5CDD505-2E9C-101B-9397-08002B2CF9AE}" pid="20" name="Order">
    <vt:r8>3400</vt:r8>
  </property>
  <property fmtid="{D5CDD505-2E9C-101B-9397-08002B2CF9AE}" pid="21" name="Cc">
    <vt:lpwstr/>
  </property>
  <property fmtid="{D5CDD505-2E9C-101B-9397-08002B2CF9AE}" pid="22" name="From1">
    <vt:lpwstr/>
  </property>
  <property fmtid="{D5CDD505-2E9C-101B-9397-08002B2CF9AE}" pid="23" name="DocumentSetDescription">
    <vt:lpwstr/>
  </property>
  <property fmtid="{D5CDD505-2E9C-101B-9397-08002B2CF9AE}" pid="24" name="xd_ProgID">
    <vt:lpwstr/>
  </property>
  <property fmtid="{D5CDD505-2E9C-101B-9397-08002B2CF9AE}" pid="25" name="TemplateUrl">
    <vt:lpwstr/>
  </property>
  <property fmtid="{D5CDD505-2E9C-101B-9397-08002B2CF9AE}" pid="26" name="To">
    <vt:lpwstr/>
  </property>
</Properties>
</file>