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5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4"/>
  </p:sldMasterIdLst>
  <p:notesMasterIdLst>
    <p:notesMasterId r:id="rId55"/>
  </p:notesMasterIdLst>
  <p:handoutMasterIdLst>
    <p:handoutMasterId r:id="rId56"/>
  </p:handoutMasterIdLst>
  <p:sldIdLst>
    <p:sldId id="357" r:id="rId5"/>
    <p:sldId id="343" r:id="rId6"/>
    <p:sldId id="366" r:id="rId7"/>
    <p:sldId id="264" r:id="rId8"/>
    <p:sldId id="279" r:id="rId9"/>
    <p:sldId id="344" r:id="rId10"/>
    <p:sldId id="345" r:id="rId11"/>
    <p:sldId id="346" r:id="rId12"/>
    <p:sldId id="288" r:id="rId13"/>
    <p:sldId id="289" r:id="rId14"/>
    <p:sldId id="347" r:id="rId15"/>
    <p:sldId id="348" r:id="rId16"/>
    <p:sldId id="349" r:id="rId17"/>
    <p:sldId id="342" r:id="rId18"/>
    <p:sldId id="339" r:id="rId19"/>
    <p:sldId id="350" r:id="rId20"/>
    <p:sldId id="351" r:id="rId21"/>
    <p:sldId id="352" r:id="rId22"/>
    <p:sldId id="291" r:id="rId23"/>
    <p:sldId id="292" r:id="rId24"/>
    <p:sldId id="293" r:id="rId25"/>
    <p:sldId id="294" r:id="rId26"/>
    <p:sldId id="295" r:id="rId27"/>
    <p:sldId id="365" r:id="rId28"/>
    <p:sldId id="296" r:id="rId29"/>
    <p:sldId id="297" r:id="rId30"/>
    <p:sldId id="353" r:id="rId31"/>
    <p:sldId id="354" r:id="rId32"/>
    <p:sldId id="307" r:id="rId33"/>
    <p:sldId id="308" r:id="rId34"/>
    <p:sldId id="299" r:id="rId35"/>
    <p:sldId id="300" r:id="rId36"/>
    <p:sldId id="336" r:id="rId37"/>
    <p:sldId id="335" r:id="rId38"/>
    <p:sldId id="334" r:id="rId39"/>
    <p:sldId id="333" r:id="rId40"/>
    <p:sldId id="301" r:id="rId41"/>
    <p:sldId id="358" r:id="rId42"/>
    <p:sldId id="359" r:id="rId43"/>
    <p:sldId id="360" r:id="rId44"/>
    <p:sldId id="361" r:id="rId45"/>
    <p:sldId id="302" r:id="rId46"/>
    <p:sldId id="303" r:id="rId47"/>
    <p:sldId id="362" r:id="rId48"/>
    <p:sldId id="368" r:id="rId49"/>
    <p:sldId id="363" r:id="rId50"/>
    <p:sldId id="364" r:id="rId51"/>
    <p:sldId id="309" r:id="rId52"/>
    <p:sldId id="355" r:id="rId53"/>
    <p:sldId id="341" r:id="rId54"/>
  </p:sldIdLst>
  <p:sldSz cx="9144000" cy="6858000" type="screen4x3"/>
  <p:notesSz cx="6797675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9">
          <p15:clr>
            <a:srgbClr val="A4A3A4"/>
          </p15:clr>
        </p15:guide>
        <p15:guide id="3" orient="horz" pos="3918">
          <p15:clr>
            <a:srgbClr val="A4A3A4"/>
          </p15:clr>
        </p15:guide>
        <p15:guide id="4" orient="horz" pos="677">
          <p15:clr>
            <a:srgbClr val="A4A3A4"/>
          </p15:clr>
        </p15:guide>
        <p15:guide id="5" orient="horz" pos="289">
          <p15:clr>
            <a:srgbClr val="A4A3A4"/>
          </p15:clr>
        </p15:guide>
        <p15:guide id="6" pos="2880">
          <p15:clr>
            <a:srgbClr val="A4A3A4"/>
          </p15:clr>
        </p15:guide>
        <p15:guide id="7" pos="5488">
          <p15:clr>
            <a:srgbClr val="A4A3A4"/>
          </p15:clr>
        </p15:guide>
        <p15:guide id="8" pos="272">
          <p15:clr>
            <a:srgbClr val="A4A3A4"/>
          </p15:clr>
        </p15:guide>
        <p15:guide id="9" pos="725">
          <p15:clr>
            <a:srgbClr val="A4A3A4"/>
          </p15:clr>
        </p15:guide>
        <p15:guide id="10" pos="49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osset, Laurenc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44"/>
    <a:srgbClr val="C5DA00"/>
    <a:srgbClr val="C9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4" autoAdjust="0"/>
  </p:normalViewPr>
  <p:slideViewPr>
    <p:cSldViewPr showGuides="1">
      <p:cViewPr varScale="1">
        <p:scale>
          <a:sx n="106" d="100"/>
          <a:sy n="106" d="100"/>
        </p:scale>
        <p:origin x="1686" y="114"/>
      </p:cViewPr>
      <p:guideLst>
        <p:guide orient="horz" pos="2160"/>
        <p:guide orient="horz" pos="969"/>
        <p:guide orient="horz" pos="3918"/>
        <p:guide orient="horz" pos="677"/>
        <p:guide orient="horz" pos="289"/>
        <p:guide pos="2880"/>
        <p:guide pos="5488"/>
        <p:guide pos="272"/>
        <p:guide pos="725"/>
        <p:guide pos="499"/>
      </p:guideLst>
    </p:cSldViewPr>
  </p:slideViewPr>
  <p:outlineViewPr>
    <p:cViewPr>
      <p:scale>
        <a:sx n="33" d="100"/>
        <a:sy n="33" d="100"/>
      </p:scale>
      <p:origin x="0" y="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6\Peer%20groups%20IBP%2020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800"/>
              <a:t>(en milliards</a:t>
            </a:r>
            <a:r>
              <a:rPr lang="en-US" sz="800" baseline="0"/>
              <a:t> d'euros)</a:t>
            </a:r>
            <a:endParaRPr lang="en-US" sz="800"/>
          </a:p>
        </c:rich>
      </c:tx>
      <c:layout>
        <c:manualLayout>
          <c:xMode val="edge"/>
          <c:yMode val="edge"/>
          <c:x val="0.41435227074506664"/>
          <c:y val="0.1604585009915096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  <c:spPr>
        <a:noFill/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Grafieken!$X$5</c:f>
              <c:strCache>
                <c:ptCount val="1"/>
                <c:pt idx="0">
                  <c:v>Balanstotaal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Grafieken!$W$9:$W$18</c:f>
              <c:numCache>
                <c:formatCode>General</c:formatCode>
                <c:ptCount val="10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numCache>
            </c:numRef>
          </c:cat>
          <c:val>
            <c:numRef>
              <c:f>Grafieken!$X$9:$X$18</c:f>
              <c:numCache>
                <c:formatCode>#,##0.0_ ;[Red]\-#,##0.0\ </c:formatCode>
                <c:ptCount val="10"/>
                <c:pt idx="0">
                  <c:v>14.860266981000001</c:v>
                </c:pt>
                <c:pt idx="1">
                  <c:v>12.456990802799996</c:v>
                </c:pt>
                <c:pt idx="2">
                  <c:v>14.227887408320001</c:v>
                </c:pt>
                <c:pt idx="3">
                  <c:v>15.946731879369993</c:v>
                </c:pt>
                <c:pt idx="4">
                  <c:v>16.045950442990002</c:v>
                </c:pt>
                <c:pt idx="5">
                  <c:v>18.59</c:v>
                </c:pt>
                <c:pt idx="6">
                  <c:v>20.395391538909998</c:v>
                </c:pt>
                <c:pt idx="7">
                  <c:v>23.369235345160003</c:v>
                </c:pt>
                <c:pt idx="8">
                  <c:v>24.693998733610002</c:v>
                </c:pt>
                <c:pt idx="9">
                  <c:v>29.781044451080003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shape val="box"/>
        <c:axId val="176242280"/>
        <c:axId val="174974192"/>
        <c:axId val="0"/>
      </c:bar3DChart>
      <c:catAx>
        <c:axId val="1762422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4974192"/>
        <c:crosses val="autoZero"/>
        <c:auto val="1"/>
        <c:lblAlgn val="ctr"/>
        <c:lblOffset val="100"/>
        <c:noMultiLvlLbl val="0"/>
      </c:catAx>
      <c:valAx>
        <c:axId val="174974192"/>
        <c:scaling>
          <c:orientation val="minMax"/>
          <c:min val="8"/>
        </c:scaling>
        <c:delete val="0"/>
        <c:axPos val="l"/>
        <c:numFmt formatCode="#,##0.0_ ;[Red]\-#,##0.0\ " sourceLinked="1"/>
        <c:majorTickMark val="out"/>
        <c:minorTickMark val="none"/>
        <c:tickLblPos val="nextTo"/>
        <c:crossAx val="176242280"/>
        <c:crosses val="autoZero"/>
        <c:crossBetween val="between"/>
      </c:valAx>
      <c:spPr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400" b="1" i="0" baseline="0">
                <a:effectLst/>
              </a:rPr>
              <a:t>Composition du portefeuille avec OPC ventilés (2)</a:t>
            </a:r>
            <a:endParaRPr lang="nl-BE" sz="1400">
              <a:effectLst/>
            </a:endParaRPr>
          </a:p>
        </c:rich>
      </c:tx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Tabellen!$I$4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(Tabellen!$A$8,Tabellen!$A$10:$A$15)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Multi-ER avec lien</c:v>
                </c:pt>
                <c:pt idx="4">
                  <c:v>Multi-ER sans lien</c:v>
                </c:pt>
                <c:pt idx="5">
                  <c:v>Mono-employeur</c:v>
                </c:pt>
              </c:strCache>
              <c:extLst/>
            </c:strRef>
          </c:cat>
          <c:val>
            <c:numRef>
              <c:f>(Tabellen!$I$8,Tabellen!$I$10:$I$15)</c:f>
              <c:numCache>
                <c:formatCode>0.00%</c:formatCode>
                <c:ptCount val="6"/>
                <c:pt idx="0">
                  <c:v>0.31128359220422824</c:v>
                </c:pt>
                <c:pt idx="1">
                  <c:v>0.51856346557848665</c:v>
                </c:pt>
                <c:pt idx="2">
                  <c:v>0.65780758702640629</c:v>
                </c:pt>
                <c:pt idx="3">
                  <c:v>0.42322319897928501</c:v>
                </c:pt>
                <c:pt idx="4">
                  <c:v>0.44491682758174628</c:v>
                </c:pt>
                <c:pt idx="5">
                  <c:v>0.49904063877696164</c:v>
                </c:pt>
              </c:numCache>
              <c:extLst/>
            </c:numRef>
          </c:val>
        </c:ser>
        <c:ser>
          <c:idx val="1"/>
          <c:order val="1"/>
          <c:tx>
            <c:strRef>
              <c:f>Tabellen!$J$4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(Tabellen!$A$8,Tabellen!$A$10:$A$15)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Multi-ER avec lien</c:v>
                </c:pt>
                <c:pt idx="4">
                  <c:v>Multi-ER sans lien</c:v>
                </c:pt>
                <c:pt idx="5">
                  <c:v>Mono-employeur</c:v>
                </c:pt>
              </c:strCache>
              <c:extLst/>
            </c:strRef>
          </c:cat>
          <c:val>
            <c:numRef>
              <c:f>(Tabellen!$J$8,Tabellen!$J$10:$J$15)</c:f>
              <c:numCache>
                <c:formatCode>0.00%</c:formatCode>
                <c:ptCount val="6"/>
                <c:pt idx="0">
                  <c:v>0.42824573993059439</c:v>
                </c:pt>
                <c:pt idx="1">
                  <c:v>0.41119841191206091</c:v>
                </c:pt>
                <c:pt idx="2">
                  <c:v>0.28593770328760842</c:v>
                </c:pt>
                <c:pt idx="3">
                  <c:v>0.45636510668406466</c:v>
                </c:pt>
                <c:pt idx="4">
                  <c:v>0.51739821275866171</c:v>
                </c:pt>
                <c:pt idx="5">
                  <c:v>0.37270096619050186</c:v>
                </c:pt>
              </c:numCache>
              <c:extLst/>
            </c:numRef>
          </c:val>
        </c:ser>
        <c:ser>
          <c:idx val="3"/>
          <c:order val="3"/>
          <c:tx>
            <c:strRef>
              <c:f>Tabellen!$L$4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BAC9D0"/>
            </a:solidFill>
          </c:spPr>
          <c:invertIfNegative val="0"/>
          <c:cat>
            <c:strRef>
              <c:f>(Tabellen!$A$8,Tabellen!$A$10:$A$15)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Multi-ER avec lien</c:v>
                </c:pt>
                <c:pt idx="4">
                  <c:v>Multi-ER sans lien</c:v>
                </c:pt>
                <c:pt idx="5">
                  <c:v>Mono-employeur</c:v>
                </c:pt>
              </c:strCache>
              <c:extLst/>
            </c:strRef>
          </c:cat>
          <c:val>
            <c:numRef>
              <c:f>(Tabellen!$L$8,Tabellen!$L$10:$L$15)</c:f>
              <c:numCache>
                <c:formatCode>0.00%</c:formatCode>
                <c:ptCount val="6"/>
                <c:pt idx="0">
                  <c:v>5.4670657074269095E-2</c:v>
                </c:pt>
                <c:pt idx="1">
                  <c:v>8.5696931210106214E-3</c:v>
                </c:pt>
                <c:pt idx="2">
                  <c:v>0</c:v>
                </c:pt>
                <c:pt idx="3">
                  <c:v>1.3720705070436069E-3</c:v>
                </c:pt>
                <c:pt idx="4">
                  <c:v>0</c:v>
                </c:pt>
                <c:pt idx="5">
                  <c:v>0</c:v>
                </c:pt>
              </c:numCache>
              <c:extLst/>
            </c:numRef>
          </c:val>
        </c:ser>
        <c:ser>
          <c:idx val="4"/>
          <c:order val="4"/>
          <c:tx>
            <c:strRef>
              <c:f>Tabellen!$M$4</c:f>
              <c:strCache>
                <c:ptCount val="1"/>
                <c:pt idx="0">
                  <c:v>Immobilier</c:v>
                </c:pt>
              </c:strCache>
            </c:strRef>
          </c:tx>
          <c:invertIfNegative val="0"/>
          <c:cat>
            <c:strRef>
              <c:f>(Tabellen!$A$8,Tabellen!$A$10:$A$15)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Multi-ER avec lien</c:v>
                </c:pt>
                <c:pt idx="4">
                  <c:v>Multi-ER sans lien</c:v>
                </c:pt>
                <c:pt idx="5">
                  <c:v>Mono-employeur</c:v>
                </c:pt>
              </c:strCache>
              <c:extLst/>
            </c:strRef>
          </c:cat>
          <c:val>
            <c:numRef>
              <c:f>(Tabellen!$M$8,Tabellen!$M$10:$M$15)</c:f>
              <c:numCache>
                <c:formatCode>0.00%</c:formatCode>
                <c:ptCount val="6"/>
                <c:pt idx="0">
                  <c:v>4.4130421090318318E-2</c:v>
                </c:pt>
                <c:pt idx="1">
                  <c:v>4.7915122204004092E-3</c:v>
                </c:pt>
                <c:pt idx="2">
                  <c:v>4.1312295959708752E-3</c:v>
                </c:pt>
                <c:pt idx="3">
                  <c:v>1.1442413496396344E-2</c:v>
                </c:pt>
                <c:pt idx="4">
                  <c:v>3.6773733523253007E-3</c:v>
                </c:pt>
                <c:pt idx="5">
                  <c:v>5.1829875307255122E-3</c:v>
                </c:pt>
              </c:numCache>
              <c:extLst/>
            </c:numRef>
          </c:val>
        </c:ser>
        <c:ser>
          <c:idx val="5"/>
          <c:order val="5"/>
          <c:tx>
            <c:strRef>
              <c:f>Tabellen!$N$4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invertIfNegative val="0"/>
          <c:cat>
            <c:strRef>
              <c:f>(Tabellen!$A$8,Tabellen!$A$10:$A$15)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Multi-ER avec lien</c:v>
                </c:pt>
                <c:pt idx="4">
                  <c:v>Multi-ER sans lien</c:v>
                </c:pt>
                <c:pt idx="5">
                  <c:v>Mono-employeur</c:v>
                </c:pt>
              </c:strCache>
              <c:extLst/>
            </c:strRef>
          </c:cat>
          <c:val>
            <c:numRef>
              <c:f>(Tabellen!$N$8,Tabellen!$N$10:$N$15)</c:f>
              <c:numCache>
                <c:formatCode>0.00%</c:formatCode>
                <c:ptCount val="6"/>
                <c:pt idx="0">
                  <c:v>7.3630497388268004E-2</c:v>
                </c:pt>
                <c:pt idx="1">
                  <c:v>3.9101705353097371E-2</c:v>
                </c:pt>
                <c:pt idx="2">
                  <c:v>1.1306287565770849E-2</c:v>
                </c:pt>
                <c:pt idx="3">
                  <c:v>5.5273877454660031E-2</c:v>
                </c:pt>
                <c:pt idx="4">
                  <c:v>1.2168978492080382E-2</c:v>
                </c:pt>
                <c:pt idx="5">
                  <c:v>3.8110792222682495E-2</c:v>
                </c:pt>
              </c:numCache>
              <c:extLst/>
            </c:numRef>
          </c:val>
        </c:ser>
        <c:ser>
          <c:idx val="6"/>
          <c:order val="6"/>
          <c:tx>
            <c:strRef>
              <c:f>Tabellen!$O$4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rgbClr val="A6A6A6"/>
            </a:solidFill>
          </c:spPr>
          <c:invertIfNegative val="1"/>
          <c:cat>
            <c:strRef>
              <c:f>(Tabellen!$A$8,Tabellen!$A$10:$A$15)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Multi-ER avec lien</c:v>
                </c:pt>
                <c:pt idx="4">
                  <c:v>Multi-ER sans lien</c:v>
                </c:pt>
                <c:pt idx="5">
                  <c:v>Mono-employeur</c:v>
                </c:pt>
              </c:strCache>
              <c:extLst/>
            </c:strRef>
          </c:cat>
          <c:val>
            <c:numRef>
              <c:f>(Tabellen!$O$8,Tabellen!$O$10:$O$15)</c:f>
              <c:numCache>
                <c:formatCode>0.00%</c:formatCode>
                <c:ptCount val="6"/>
                <c:pt idx="0">
                  <c:v>8.8039092312321821E-2</c:v>
                </c:pt>
                <c:pt idx="1">
                  <c:v>1.7775211814943924E-2</c:v>
                </c:pt>
                <c:pt idx="2">
                  <c:v>4.0817192524243526E-2</c:v>
                </c:pt>
                <c:pt idx="3">
                  <c:v>5.2323332878550469E-2</c:v>
                </c:pt>
                <c:pt idx="4">
                  <c:v>2.1838607815186255E-2</c:v>
                </c:pt>
                <c:pt idx="5">
                  <c:v>8.4964615279128297E-2</c:v>
                </c:pt>
              </c:numCache>
              <c:extLst/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shape val="box"/>
        <c:axId val="176463664"/>
        <c:axId val="176464056"/>
        <c:axId val="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Tabellen!$K$4</c15:sqref>
                        </c15:formulaRef>
                      </c:ext>
                    </c:extLst>
                    <c:strCache>
                      <c:ptCount val="1"/>
                      <c:pt idx="0">
                        <c:v>OPC</c:v>
                      </c:pt>
                    </c:strCache>
                  </c:strRef>
                </c:tx>
                <c:spPr>
                  <a:solidFill>
                    <a:srgbClr val="BBCC00"/>
                  </a:solidFill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(Tabellen!$A$8,Tabellen!$A$10:$A$15)</c15:sqref>
                        </c15:formulaRef>
                      </c:ext>
                    </c:extLst>
                    <c:strCache>
                      <c:ptCount val="6"/>
                      <c:pt idx="0">
                        <c:v>Premier pilier</c:v>
                      </c:pt>
                      <c:pt idx="1">
                        <c:v>Fonds sectoriels</c:v>
                      </c:pt>
                      <c:pt idx="2">
                        <c:v>Indépendants</c:v>
                      </c:pt>
                      <c:pt idx="3">
                        <c:v>Multi-ER avec lien</c:v>
                      </c:pt>
                      <c:pt idx="4">
                        <c:v>Multi-ER sans lien</c:v>
                      </c:pt>
                      <c:pt idx="5">
                        <c:v>Mono-employeur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(Tabellen!$K$8,Tabellen!$K$10:$K$15)</c15:sqref>
                        </c15:formulaRef>
                      </c:ext>
                    </c:extLst>
                    <c:numCache>
                      <c:formatCode>General</c:formatCode>
                      <c:ptCount val="6"/>
                    </c:numCache>
                  </c:numRef>
                </c:val>
              </c15:ser>
            </c15:filteredBarSeries>
          </c:ext>
        </c:extLst>
      </c:bar3DChart>
      <c:catAx>
        <c:axId val="176463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6464056"/>
        <c:crosses val="autoZero"/>
        <c:auto val="1"/>
        <c:lblAlgn val="ctr"/>
        <c:lblOffset val="100"/>
        <c:noMultiLvlLbl val="0"/>
      </c:catAx>
      <c:valAx>
        <c:axId val="176464056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one"/>
        <c:crossAx val="17646366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200" b="1" i="0" u="none" strike="noStrike" baseline="0">
                <a:effectLst/>
              </a:rPr>
              <a:t>Rapport entre nombre d'IRP - total bilantaire - nombre d'affiliés</a:t>
            </a:r>
            <a:endParaRPr lang="nl-BE" sz="1200" b="1"/>
          </a:p>
        </c:rich>
      </c:tx>
      <c:overlay val="0"/>
    </c:title>
    <c:autoTitleDeleted val="0"/>
    <c:view3D>
      <c:rotX val="0"/>
      <c:rotY val="3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Grafieken!$Z$259</c:f>
              <c:strCache>
                <c:ptCount val="1"/>
                <c:pt idx="0">
                  <c:v>% du nombre d'IRP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Grafieken!$W$261:$W$265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Grafieken!$Z$261:$Z$265</c:f>
              <c:numCache>
                <c:formatCode>0.00%</c:formatCode>
                <c:ptCount val="5"/>
                <c:pt idx="0">
                  <c:v>0.42211055276381909</c:v>
                </c:pt>
                <c:pt idx="1">
                  <c:v>1.0050251256281407E-2</c:v>
                </c:pt>
                <c:pt idx="2">
                  <c:v>1.0050251256281407E-2</c:v>
                </c:pt>
                <c:pt idx="3">
                  <c:v>0.41708542713567837</c:v>
                </c:pt>
                <c:pt idx="4">
                  <c:v>0.1407035175879397</c:v>
                </c:pt>
              </c:numCache>
            </c:numRef>
          </c:val>
        </c:ser>
        <c:ser>
          <c:idx val="3"/>
          <c:order val="1"/>
          <c:tx>
            <c:strRef>
              <c:f>Grafieken!$AB$259</c:f>
              <c:strCache>
                <c:ptCount val="1"/>
                <c:pt idx="0">
                  <c:v>% du total bilantaire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cat>
            <c:strRef>
              <c:f>Grafieken!$W$261:$W$265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Grafieken!$AB$261:$AB$265</c:f>
              <c:numCache>
                <c:formatCode>0.00%</c:formatCode>
                <c:ptCount val="5"/>
                <c:pt idx="0">
                  <c:v>0.34413976280366254</c:v>
                </c:pt>
                <c:pt idx="1">
                  <c:v>2.5556372270630666E-3</c:v>
                </c:pt>
                <c:pt idx="2">
                  <c:v>2.2366194462190687E-2</c:v>
                </c:pt>
                <c:pt idx="3">
                  <c:v>0.57919891284083092</c:v>
                </c:pt>
                <c:pt idx="4">
                  <c:v>5.1739492666252732E-2</c:v>
                </c:pt>
              </c:numCache>
            </c:numRef>
          </c:val>
        </c:ser>
        <c:ser>
          <c:idx val="0"/>
          <c:order val="2"/>
          <c:tx>
            <c:strRef>
              <c:f>Grafieken!$AD$259</c:f>
              <c:strCache>
                <c:ptCount val="1"/>
                <c:pt idx="0">
                  <c:v>% du nombre d'affiliés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Grafieken!$W$261:$W$265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Grafieken!$AD$261:$AD$265</c:f>
              <c:numCache>
                <c:formatCode>0.00%</c:formatCode>
                <c:ptCount val="5"/>
                <c:pt idx="0">
                  <c:v>8.2188459287395044E-2</c:v>
                </c:pt>
                <c:pt idx="1">
                  <c:v>1.5898042307186965E-3</c:v>
                </c:pt>
                <c:pt idx="2">
                  <c:v>0.16161775420742705</c:v>
                </c:pt>
                <c:pt idx="3">
                  <c:v>0.33279881988987231</c:v>
                </c:pt>
                <c:pt idx="4">
                  <c:v>0.42180516238458693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6464840"/>
        <c:axId val="176465232"/>
        <c:axId val="0"/>
      </c:bar3DChart>
      <c:catAx>
        <c:axId val="1764648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6465232"/>
        <c:crosses val="autoZero"/>
        <c:auto val="1"/>
        <c:lblAlgn val="ctr"/>
        <c:lblOffset val="100"/>
        <c:noMultiLvlLbl val="0"/>
      </c:catAx>
      <c:valAx>
        <c:axId val="17646523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646484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400" b="1" i="0" baseline="0">
                <a:effectLst/>
              </a:rPr>
              <a:t>Taux de couverture</a:t>
            </a:r>
            <a:endParaRPr lang="nl-BE" sz="1400">
              <a:effectLst/>
            </a:endParaRPr>
          </a:p>
        </c:rich>
      </c:tx>
      <c:overlay val="0"/>
    </c:title>
    <c:autoTitleDeleted val="0"/>
    <c:view3D>
      <c:rotX val="0"/>
      <c:rotY val="3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974381723411335"/>
          <c:y val="0.10631060477060512"/>
          <c:w val="0.84061679790026156"/>
          <c:h val="0.576790587650562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Tabellen!$E$4</c:f>
              <c:strCache>
                <c:ptCount val="1"/>
                <c:pt idx="0">
                  <c:v>Taux de couverture PCT + marge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Tabellen!$A$18:$A$22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Tabellen!$E$18:$E$22</c:f>
              <c:numCache>
                <c:formatCode>0.00%</c:formatCode>
                <c:ptCount val="5"/>
                <c:pt idx="0">
                  <c:v>1.9615720376063126</c:v>
                </c:pt>
                <c:pt idx="1">
                  <c:v>1.053944776675299</c:v>
                </c:pt>
                <c:pt idx="2">
                  <c:v>1.2728755414660426</c:v>
                </c:pt>
                <c:pt idx="3">
                  <c:v>1.3761766860841418</c:v>
                </c:pt>
                <c:pt idx="4">
                  <c:v>1.089209891846761</c:v>
                </c:pt>
              </c:numCache>
            </c:numRef>
          </c:val>
        </c:ser>
        <c:ser>
          <c:idx val="1"/>
          <c:order val="1"/>
          <c:tx>
            <c:strRef>
              <c:f>Tabellen!$F$4</c:f>
              <c:strCache>
                <c:ptCount val="1"/>
                <c:pt idx="0">
                  <c:v>Taux de couverture PLT + marge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cat>
            <c:strRef>
              <c:f>Tabellen!$A$18:$A$22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Tabellen!$F$18:$F$22</c:f>
              <c:numCache>
                <c:formatCode>0.00%</c:formatCode>
                <c:ptCount val="5"/>
                <c:pt idx="0">
                  <c:v>1.482996182186463</c:v>
                </c:pt>
                <c:pt idx="1">
                  <c:v>1.053944776675299</c:v>
                </c:pt>
                <c:pt idx="2">
                  <c:v>1.2512011440723394</c:v>
                </c:pt>
                <c:pt idx="3">
                  <c:v>1.166589568974266</c:v>
                </c:pt>
                <c:pt idx="4">
                  <c:v>1.0797264771512494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6466016"/>
        <c:axId val="176689168"/>
        <c:axId val="0"/>
      </c:bar3DChart>
      <c:catAx>
        <c:axId val="176466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2280000" vert="horz"/>
          <a:lstStyle/>
          <a:p>
            <a:pPr>
              <a:defRPr/>
            </a:pPr>
            <a:endParaRPr lang="nl-BE"/>
          </a:p>
        </c:txPr>
        <c:crossAx val="176689168"/>
        <c:crosses val="autoZero"/>
        <c:auto val="1"/>
        <c:lblAlgn val="ctr"/>
        <c:lblOffset val="100"/>
        <c:noMultiLvlLbl val="0"/>
      </c:catAx>
      <c:valAx>
        <c:axId val="17668916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646601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400" b="1" i="0" u="none" strike="noStrike" baseline="0">
                <a:effectLst/>
              </a:rPr>
              <a:t>Composition du portefeuille avec OPC ventilés (1)</a:t>
            </a:r>
            <a:endParaRPr lang="nl-BE" sz="1400" b="1"/>
          </a:p>
        </c:rich>
      </c:tx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Tabellen!$I$4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(Tabellen!$A$17,Tabellen!$A$22)</c:f>
              <c:strCache>
                <c:ptCount val="2"/>
                <c:pt idx="0">
                  <c:v>Au moins 1 DB, DC+tarif ou CB</c:v>
                </c:pt>
                <c:pt idx="1">
                  <c:v>DC</c:v>
                </c:pt>
              </c:strCache>
            </c:strRef>
          </c:cat>
          <c:val>
            <c:numRef>
              <c:f>(Tabellen!$I$17,Tabellen!$I$22)</c:f>
              <c:numCache>
                <c:formatCode>0.00%</c:formatCode>
                <c:ptCount val="2"/>
                <c:pt idx="0">
                  <c:v>0.44914386421802216</c:v>
                </c:pt>
                <c:pt idx="1">
                  <c:v>0.52504159389517291</c:v>
                </c:pt>
              </c:numCache>
            </c:numRef>
          </c:val>
        </c:ser>
        <c:ser>
          <c:idx val="1"/>
          <c:order val="1"/>
          <c:tx>
            <c:strRef>
              <c:f>Tabellen!$J$4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(Tabellen!$A$17,Tabellen!$A$22)</c:f>
              <c:strCache>
                <c:ptCount val="2"/>
                <c:pt idx="0">
                  <c:v>Au moins 1 DB, DC+tarif ou CB</c:v>
                </c:pt>
                <c:pt idx="1">
                  <c:v>DC</c:v>
                </c:pt>
              </c:strCache>
            </c:strRef>
          </c:cat>
          <c:val>
            <c:numRef>
              <c:f>(Tabellen!$J$17,Tabellen!$J$22)</c:f>
              <c:numCache>
                <c:formatCode>0.00%</c:formatCode>
                <c:ptCount val="2"/>
                <c:pt idx="0">
                  <c:v>0.42759126338334669</c:v>
                </c:pt>
                <c:pt idx="1">
                  <c:v>0.40594189327813407</c:v>
                </c:pt>
              </c:numCache>
            </c:numRef>
          </c:val>
        </c:ser>
        <c:ser>
          <c:idx val="3"/>
          <c:order val="3"/>
          <c:tx>
            <c:strRef>
              <c:f>Tabellen!$L$4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BAC9D0"/>
            </a:solidFill>
          </c:spPr>
          <c:invertIfNegative val="0"/>
          <c:cat>
            <c:strRef>
              <c:f>(Tabellen!$A$17,Tabellen!$A$22)</c:f>
              <c:strCache>
                <c:ptCount val="2"/>
                <c:pt idx="0">
                  <c:v>Au moins 1 DB, DC+tarif ou CB</c:v>
                </c:pt>
                <c:pt idx="1">
                  <c:v>DC</c:v>
                </c:pt>
              </c:strCache>
            </c:strRef>
          </c:cat>
          <c:val>
            <c:numRef>
              <c:f>(Tabellen!$L$17,Tabellen!$L$22)</c:f>
              <c:numCache>
                <c:formatCode>0.00%</c:formatCode>
                <c:ptCount val="2"/>
                <c:pt idx="0">
                  <c:v>7.8655954565166365E-3</c:v>
                </c:pt>
                <c:pt idx="1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Tabellen!$M$4</c:f>
              <c:strCache>
                <c:ptCount val="1"/>
                <c:pt idx="0">
                  <c:v>Immobilier</c:v>
                </c:pt>
              </c:strCache>
            </c:strRef>
          </c:tx>
          <c:invertIfNegative val="0"/>
          <c:cat>
            <c:strRef>
              <c:f>(Tabellen!$A$17,Tabellen!$A$22)</c:f>
              <c:strCache>
                <c:ptCount val="2"/>
                <c:pt idx="0">
                  <c:v>Au moins 1 DB, DC+tarif ou CB</c:v>
                </c:pt>
                <c:pt idx="1">
                  <c:v>DC</c:v>
                </c:pt>
              </c:strCache>
            </c:strRef>
          </c:cat>
          <c:val>
            <c:numRef>
              <c:f>(Tabellen!$M$17,Tabellen!$M$22)</c:f>
              <c:numCache>
                <c:formatCode>0.00%</c:formatCode>
                <c:ptCount val="2"/>
                <c:pt idx="0">
                  <c:v>1.2605759413124765E-2</c:v>
                </c:pt>
                <c:pt idx="1">
                  <c:v>5.0588004095600278E-3</c:v>
                </c:pt>
              </c:numCache>
            </c:numRef>
          </c:val>
        </c:ser>
        <c:ser>
          <c:idx val="5"/>
          <c:order val="5"/>
          <c:tx>
            <c:strRef>
              <c:f>Tabellen!$N$4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invertIfNegative val="0"/>
          <c:cat>
            <c:strRef>
              <c:f>(Tabellen!$A$17,Tabellen!$A$22)</c:f>
              <c:strCache>
                <c:ptCount val="2"/>
                <c:pt idx="0">
                  <c:v>Au moins 1 DB, DC+tarif ou CB</c:v>
                </c:pt>
                <c:pt idx="1">
                  <c:v>DC</c:v>
                </c:pt>
              </c:strCache>
            </c:strRef>
          </c:cat>
          <c:val>
            <c:numRef>
              <c:f>(Tabellen!$N$17,Tabellen!$N$22)</c:f>
              <c:numCache>
                <c:formatCode>0.00%</c:formatCode>
                <c:ptCount val="2"/>
                <c:pt idx="0">
                  <c:v>5.0263863679800999E-2</c:v>
                </c:pt>
                <c:pt idx="1">
                  <c:v>2.9180053833077237E-2</c:v>
                </c:pt>
              </c:numCache>
            </c:numRef>
          </c:val>
        </c:ser>
        <c:ser>
          <c:idx val="6"/>
          <c:order val="6"/>
          <c:tx>
            <c:strRef>
              <c:f>Tabellen!$O$4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rgbClr val="A6A6A6"/>
            </a:solidFill>
          </c:spPr>
          <c:invertIfNegative val="0"/>
          <c:cat>
            <c:strRef>
              <c:f>(Tabellen!$A$17,Tabellen!$A$22)</c:f>
              <c:strCache>
                <c:ptCount val="2"/>
                <c:pt idx="0">
                  <c:v>Au moins 1 DB, DC+tarif ou CB</c:v>
                </c:pt>
                <c:pt idx="1">
                  <c:v>DC</c:v>
                </c:pt>
              </c:strCache>
            </c:strRef>
          </c:cat>
          <c:val>
            <c:numRef>
              <c:f>(Tabellen!$O$17,Tabellen!$O$22)</c:f>
              <c:numCache>
                <c:formatCode>0.00%</c:formatCode>
                <c:ptCount val="2"/>
                <c:pt idx="0">
                  <c:v>5.252965384918884E-2</c:v>
                </c:pt>
                <c:pt idx="1">
                  <c:v>3.4777658584055578E-2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6689952"/>
        <c:axId val="176690344"/>
        <c:axId val="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Tabellen!$K$4</c15:sqref>
                        </c15:formulaRef>
                      </c:ext>
                    </c:extLst>
                    <c:strCache>
                      <c:ptCount val="1"/>
                      <c:pt idx="0">
                        <c:v>OPC</c:v>
                      </c:pt>
                    </c:strCache>
                  </c:strRef>
                </c:tx>
                <c:spPr>
                  <a:solidFill>
                    <a:srgbClr val="BBCC00"/>
                  </a:solidFill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(Tabellen!$A$17,Tabellen!$A$22)</c15:sqref>
                        </c15:formulaRef>
                      </c:ext>
                    </c:extLst>
                    <c:strCache>
                      <c:ptCount val="2"/>
                      <c:pt idx="0">
                        <c:v>Au moins 1 DB, DC+tarif ou CB</c:v>
                      </c:pt>
                      <c:pt idx="1">
                        <c:v>DC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(Tabellen!$K$17,Tabellen!$K$22)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</c15:ser>
            </c15:filteredBarSeries>
          </c:ext>
        </c:extLst>
      </c:bar3DChart>
      <c:catAx>
        <c:axId val="1766899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6690344"/>
        <c:crosses val="autoZero"/>
        <c:auto val="1"/>
        <c:lblAlgn val="ctr"/>
        <c:lblOffset val="100"/>
        <c:noMultiLvlLbl val="0"/>
      </c:catAx>
      <c:valAx>
        <c:axId val="176690344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one"/>
        <c:crossAx val="17668995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400" b="1" i="0" baseline="0">
                <a:effectLst/>
              </a:rPr>
              <a:t>Composition du portefeuille avec OPC ventilés (2)</a:t>
            </a:r>
            <a:endParaRPr lang="nl-BE" sz="1400">
              <a:effectLst/>
            </a:endParaRPr>
          </a:p>
        </c:rich>
      </c:tx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Tabellen!$I$4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Tabellen!$A$18:$A$22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Tabellen!$I$18:$I$22</c:f>
              <c:numCache>
                <c:formatCode>0.00%</c:formatCode>
                <c:ptCount val="5"/>
                <c:pt idx="0">
                  <c:v>0.41771184339867518</c:v>
                </c:pt>
                <c:pt idx="1">
                  <c:v>0.28391674724444499</c:v>
                </c:pt>
                <c:pt idx="2">
                  <c:v>0.43695357800478851</c:v>
                </c:pt>
                <c:pt idx="3">
                  <c:v>0.46854897109342247</c:v>
                </c:pt>
                <c:pt idx="4">
                  <c:v>0.52504159389517291</c:v>
                </c:pt>
              </c:numCache>
            </c:numRef>
          </c:val>
        </c:ser>
        <c:ser>
          <c:idx val="1"/>
          <c:order val="1"/>
          <c:tx>
            <c:strRef>
              <c:f>Tabellen!$J$4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Tabellen!$A$18:$A$22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Tabellen!$J$18:$J$22</c:f>
              <c:numCache>
                <c:formatCode>0.00%</c:formatCode>
                <c:ptCount val="5"/>
                <c:pt idx="0">
                  <c:v>0.43060676415084681</c:v>
                </c:pt>
                <c:pt idx="1">
                  <c:v>0.44018090526957038</c:v>
                </c:pt>
                <c:pt idx="2">
                  <c:v>0.37216090697393245</c:v>
                </c:pt>
                <c:pt idx="3">
                  <c:v>0.42796329415108075</c:v>
                </c:pt>
                <c:pt idx="4">
                  <c:v>0.40594189327813407</c:v>
                </c:pt>
              </c:numCache>
            </c:numRef>
          </c:val>
        </c:ser>
        <c:ser>
          <c:idx val="3"/>
          <c:order val="3"/>
          <c:tx>
            <c:strRef>
              <c:f>Tabellen!$L$4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BAC9D0"/>
            </a:solidFill>
          </c:spPr>
          <c:invertIfNegative val="0"/>
          <c:cat>
            <c:strRef>
              <c:f>Tabellen!$A$18:$A$22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Tabellen!$L$18:$L$22</c:f>
              <c:numCache>
                <c:formatCode>0.00%</c:formatCode>
                <c:ptCount val="5"/>
                <c:pt idx="0">
                  <c:v>1.7574208216485039E-2</c:v>
                </c:pt>
                <c:pt idx="1">
                  <c:v>0</c:v>
                </c:pt>
                <c:pt idx="2">
                  <c:v>5.4990910422213886E-2</c:v>
                </c:pt>
                <c:pt idx="3">
                  <c:v>4.3350856201558331E-4</c:v>
                </c:pt>
                <c:pt idx="4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Tabellen!$M$4</c:f>
              <c:strCache>
                <c:ptCount val="1"/>
                <c:pt idx="0">
                  <c:v>Immobilier</c:v>
                </c:pt>
              </c:strCache>
            </c:strRef>
          </c:tx>
          <c:invertIfNegative val="0"/>
          <c:cat>
            <c:strRef>
              <c:f>Tabellen!$A$18:$A$22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Tabellen!$M$18:$M$22</c:f>
              <c:numCache>
                <c:formatCode>0.00%</c:formatCode>
                <c:ptCount val="5"/>
                <c:pt idx="0">
                  <c:v>1.8481577101455121E-2</c:v>
                </c:pt>
                <c:pt idx="1">
                  <c:v>0.12069073474492119</c:v>
                </c:pt>
                <c:pt idx="2">
                  <c:v>2.5797052119526476E-2</c:v>
                </c:pt>
                <c:pt idx="3">
                  <c:v>8.2072495885291297E-3</c:v>
                </c:pt>
                <c:pt idx="4">
                  <c:v>5.0588004095600278E-3</c:v>
                </c:pt>
              </c:numCache>
            </c:numRef>
          </c:val>
        </c:ser>
        <c:ser>
          <c:idx val="5"/>
          <c:order val="5"/>
          <c:tx>
            <c:strRef>
              <c:f>Tabellen!$N$4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invertIfNegative val="0"/>
          <c:cat>
            <c:strRef>
              <c:f>Tabellen!$A$18:$A$22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Tabellen!$N$18:$N$22</c:f>
              <c:numCache>
                <c:formatCode>0.00%</c:formatCode>
                <c:ptCount val="5"/>
                <c:pt idx="0">
                  <c:v>7.0938869016161685E-2</c:v>
                </c:pt>
                <c:pt idx="1">
                  <c:v>0.15521161274106329</c:v>
                </c:pt>
                <c:pt idx="2">
                  <c:v>2.0351275063775119E-2</c:v>
                </c:pt>
                <c:pt idx="3">
                  <c:v>3.9003605422439878E-2</c:v>
                </c:pt>
                <c:pt idx="4">
                  <c:v>2.9180053833077237E-2</c:v>
                </c:pt>
              </c:numCache>
            </c:numRef>
          </c:val>
        </c:ser>
        <c:ser>
          <c:idx val="6"/>
          <c:order val="6"/>
          <c:tx>
            <c:strRef>
              <c:f>Tabellen!$O$4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rgbClr val="A6A6A6"/>
            </a:solidFill>
          </c:spPr>
          <c:invertIfNegative val="1"/>
          <c:cat>
            <c:strRef>
              <c:f>Tabellen!$A$18:$A$22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Tabellen!$O$18:$O$22</c:f>
              <c:numCache>
                <c:formatCode>0.00%</c:formatCode>
                <c:ptCount val="5"/>
                <c:pt idx="0">
                  <c:v>4.4686738116376142E-2</c:v>
                </c:pt>
                <c:pt idx="1">
                  <c:v>2.4696854745428157E-17</c:v>
                </c:pt>
                <c:pt idx="2">
                  <c:v>8.9746277415763451E-2</c:v>
                </c:pt>
                <c:pt idx="3">
                  <c:v>5.5843371182512182E-2</c:v>
                </c:pt>
                <c:pt idx="4">
                  <c:v>3.4777658584055578E-2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shape val="box"/>
        <c:axId val="176691128"/>
        <c:axId val="176691520"/>
        <c:axId val="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Tabellen!$K$4</c15:sqref>
                        </c15:formulaRef>
                      </c:ext>
                    </c:extLst>
                    <c:strCache>
                      <c:ptCount val="1"/>
                      <c:pt idx="0">
                        <c:v>OPC</c:v>
                      </c:pt>
                    </c:strCache>
                  </c:strRef>
                </c:tx>
                <c:spPr>
                  <a:solidFill>
                    <a:srgbClr val="BBCC00"/>
                  </a:solidFill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Tabellen!$A$18:$A$22</c15:sqref>
                        </c15:formulaRef>
                      </c:ext>
                    </c:extLst>
                    <c:strCache>
                      <c:ptCount val="5"/>
                      <c:pt idx="0">
                        <c:v>DB</c:v>
                      </c:pt>
                      <c:pt idx="1">
                        <c:v>DC+tarif</c:v>
                      </c:pt>
                      <c:pt idx="2">
                        <c:v>Cash Balance</c:v>
                      </c:pt>
                      <c:pt idx="3">
                        <c:v>Mixte</c:v>
                      </c:pt>
                      <c:pt idx="4">
                        <c:v>DC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Tabellen!$K$18:$K$22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</c15:ser>
            </c15:filteredBarSeries>
          </c:ext>
        </c:extLst>
      </c:bar3DChart>
      <c:catAx>
        <c:axId val="1766911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6691520"/>
        <c:crosses val="autoZero"/>
        <c:auto val="1"/>
        <c:lblAlgn val="ctr"/>
        <c:lblOffset val="100"/>
        <c:noMultiLvlLbl val="0"/>
      </c:catAx>
      <c:valAx>
        <c:axId val="176691520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one"/>
        <c:crossAx val="17669112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200" b="1" i="0" u="none" strike="noStrike" baseline="0">
                <a:effectLst/>
              </a:rPr>
              <a:t>Rapport entre nombre d'IRP - total bilantaire - nombre d'affiliés</a:t>
            </a:r>
            <a:endParaRPr lang="nl-BE" sz="1200" b="1"/>
          </a:p>
        </c:rich>
      </c:tx>
      <c:overlay val="0"/>
    </c:title>
    <c:autoTitleDeleted val="0"/>
    <c:view3D>
      <c:rotX val="0"/>
      <c:rotY val="3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Grafieken!$Z$366</c:f>
              <c:strCache>
                <c:ptCount val="1"/>
                <c:pt idx="0">
                  <c:v>% du nombre d'IRP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Grafieken!$W$368:$W$369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Grafieken!$Z$368:$Z$369</c:f>
              <c:numCache>
                <c:formatCode>0.00%</c:formatCode>
                <c:ptCount val="2"/>
                <c:pt idx="0">
                  <c:v>0.90954773869346739</c:v>
                </c:pt>
                <c:pt idx="1">
                  <c:v>9.0452261306532666E-2</c:v>
                </c:pt>
              </c:numCache>
            </c:numRef>
          </c:val>
        </c:ser>
        <c:ser>
          <c:idx val="0"/>
          <c:order val="1"/>
          <c:tx>
            <c:strRef>
              <c:f>Grafieken!$AB$366</c:f>
              <c:strCache>
                <c:ptCount val="1"/>
                <c:pt idx="0">
                  <c:v>% du total bilantaire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cat>
            <c:strRef>
              <c:f>Grafieken!$W$368:$W$369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Grafieken!$AB$368:$AB$369</c:f>
              <c:numCache>
                <c:formatCode>0.00%</c:formatCode>
                <c:ptCount val="2"/>
                <c:pt idx="0">
                  <c:v>0.82922441914405176</c:v>
                </c:pt>
                <c:pt idx="1">
                  <c:v>0.17077558085594818</c:v>
                </c:pt>
              </c:numCache>
            </c:numRef>
          </c:val>
        </c:ser>
        <c:ser>
          <c:idx val="2"/>
          <c:order val="2"/>
          <c:tx>
            <c:strRef>
              <c:f>Grafieken!$AD$366</c:f>
              <c:strCache>
                <c:ptCount val="1"/>
                <c:pt idx="0">
                  <c:v>% du nombre d'affiliés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Grafieken!$W$368:$W$369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Grafieken!$AD$368:$AD$369</c:f>
              <c:numCache>
                <c:formatCode>0.00%</c:formatCode>
                <c:ptCount val="2"/>
                <c:pt idx="0">
                  <c:v>0.97158060701616078</c:v>
                </c:pt>
                <c:pt idx="1">
                  <c:v>2.8419392983839178E-2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6692304"/>
        <c:axId val="176692696"/>
        <c:axId val="0"/>
      </c:bar3DChart>
      <c:catAx>
        <c:axId val="176692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6692696"/>
        <c:crosses val="autoZero"/>
        <c:auto val="1"/>
        <c:lblAlgn val="ctr"/>
        <c:lblOffset val="100"/>
        <c:noMultiLvlLbl val="0"/>
      </c:catAx>
      <c:valAx>
        <c:axId val="17669269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669230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800"/>
              <a:t>(en milliards d'euros)</a:t>
            </a:r>
          </a:p>
        </c:rich>
      </c:tx>
      <c:layout>
        <c:manualLayout>
          <c:xMode val="edge"/>
          <c:yMode val="edge"/>
          <c:x val="0.43103049987180414"/>
          <c:y val="0.145176738992318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Grafieken!$W$446</c:f>
              <c:strCache>
                <c:ptCount val="1"/>
                <c:pt idx="0">
                  <c:v>Total bilantaire XB-IRP</c:v>
                </c:pt>
              </c:strCache>
            </c:strRef>
          </c:tx>
          <c:spPr>
            <a:solidFill>
              <a:srgbClr val="002060"/>
            </a:solidFill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Grafieken!$V$449:$V$457</c:f>
              <c:numCache>
                <c:formatCode>General</c:formatCod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numCache>
            </c:numRef>
          </c:cat>
          <c:val>
            <c:numRef>
              <c:f>Grafieken!$W$449:$W$457</c:f>
              <c:numCache>
                <c:formatCode>0.0</c:formatCode>
                <c:ptCount val="9"/>
                <c:pt idx="0">
                  <c:v>0.15848476578000001</c:v>
                </c:pt>
                <c:pt idx="1">
                  <c:v>0.19540602277999999</c:v>
                </c:pt>
                <c:pt idx="2">
                  <c:v>0.31269691446000003</c:v>
                </c:pt>
                <c:pt idx="3">
                  <c:v>0.46265149288999996</c:v>
                </c:pt>
                <c:pt idx="4" formatCode="#,##0.0">
                  <c:v>0.66969123052000001</c:v>
                </c:pt>
                <c:pt idx="5" formatCode="#,##0.0">
                  <c:v>1.41653265845</c:v>
                </c:pt>
                <c:pt idx="6" formatCode="#,##0.0">
                  <c:v>2.3245709938000001</c:v>
                </c:pt>
                <c:pt idx="7" formatCode="#,##0.0">
                  <c:v>2.5777331928800002</c:v>
                </c:pt>
                <c:pt idx="8" formatCode="#,##0.0">
                  <c:v>5.08587516463</c:v>
                </c:pt>
              </c:numCache>
            </c:numRef>
          </c:val>
        </c:ser>
        <c:ser>
          <c:idx val="2"/>
          <c:order val="2"/>
          <c:tx>
            <c:strRef>
              <c:f>Grafieken!$Y$446</c:f>
              <c:strCache>
                <c:ptCount val="1"/>
                <c:pt idx="0">
                  <c:v>Total bilantaire IRP avec uniquement activités belges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Grafieken!$V$449:$V$457</c:f>
              <c:numCache>
                <c:formatCode>General</c:formatCod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numCache>
            </c:numRef>
          </c:cat>
          <c:val>
            <c:numRef>
              <c:f>Grafieken!$Y$449:$Y$457</c:f>
              <c:numCache>
                <c:formatCode>0.0</c:formatCode>
                <c:ptCount val="9"/>
                <c:pt idx="0">
                  <c:v>12.298506037019994</c:v>
                </c:pt>
                <c:pt idx="1">
                  <c:v>14.032481385540001</c:v>
                </c:pt>
                <c:pt idx="2">
                  <c:v>15.634034964909995</c:v>
                </c:pt>
                <c:pt idx="3">
                  <c:v>15.5832989501</c:v>
                </c:pt>
                <c:pt idx="4" formatCode="#,##0.0">
                  <c:v>17.916894904750002</c:v>
                </c:pt>
                <c:pt idx="5" formatCode="#,##0.0">
                  <c:v>18.978858880459995</c:v>
                </c:pt>
                <c:pt idx="6" formatCode="#,##0.0">
                  <c:v>21.044664351359998</c:v>
                </c:pt>
                <c:pt idx="7" formatCode="#,##0.0">
                  <c:v>22.116265540730012</c:v>
                </c:pt>
                <c:pt idx="8" formatCode="#,##0.0">
                  <c:v>24.69516928645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axId val="176951512"/>
        <c:axId val="176951904"/>
      </c:barChart>
      <c:lineChart>
        <c:grouping val="stacked"/>
        <c:varyColors val="0"/>
        <c:ser>
          <c:idx val="1"/>
          <c:order val="1"/>
          <c:tx>
            <c:strRef>
              <c:f>Grafieken!$X$446</c:f>
              <c:strCache>
                <c:ptCount val="1"/>
                <c:pt idx="0">
                  <c:v>Total bilantaire secteur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Grafieken!$V$449:$V$457</c:f>
              <c:numCache>
                <c:formatCode>General</c:formatCode>
                <c:ptCount val="9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</c:numCache>
            </c:numRef>
          </c:cat>
          <c:val>
            <c:numRef>
              <c:f>Grafieken!$X$449:$X$457</c:f>
              <c:numCache>
                <c:formatCode>#,##0.0_ ;[Red]\-#,##0.0\ </c:formatCode>
                <c:ptCount val="9"/>
                <c:pt idx="0">
                  <c:v>12.456990802799996</c:v>
                </c:pt>
                <c:pt idx="1">
                  <c:v>14.227887408320001</c:v>
                </c:pt>
                <c:pt idx="2">
                  <c:v>15.946731879369993</c:v>
                </c:pt>
                <c:pt idx="3">
                  <c:v>16.045950442990002</c:v>
                </c:pt>
                <c:pt idx="4">
                  <c:v>18.59</c:v>
                </c:pt>
                <c:pt idx="5">
                  <c:v>20.395391538909998</c:v>
                </c:pt>
                <c:pt idx="6">
                  <c:v>23.369235345160003</c:v>
                </c:pt>
                <c:pt idx="7">
                  <c:v>24.693998733610002</c:v>
                </c:pt>
                <c:pt idx="8">
                  <c:v>29.781044451080003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6951512"/>
        <c:axId val="176951904"/>
      </c:lineChart>
      <c:catAx>
        <c:axId val="176951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6951904"/>
        <c:crosses val="autoZero"/>
        <c:auto val="1"/>
        <c:lblAlgn val="ctr"/>
        <c:lblOffset val="100"/>
        <c:noMultiLvlLbl val="0"/>
      </c:catAx>
      <c:valAx>
        <c:axId val="176951904"/>
        <c:scaling>
          <c:orientation val="minMax"/>
          <c:max val="30"/>
        </c:scaling>
        <c:delete val="0"/>
        <c:axPos val="l"/>
        <c:numFmt formatCode="0.0" sourceLinked="1"/>
        <c:majorTickMark val="out"/>
        <c:minorTickMark val="none"/>
        <c:tickLblPos val="nextTo"/>
        <c:crossAx val="176951512"/>
        <c:crosses val="autoZero"/>
        <c:crossBetween val="between"/>
      </c:valAx>
      <c:spPr>
        <a:noFill/>
        <a:ln w="25400">
          <a:noFill/>
        </a:ln>
      </c:spPr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400" b="1" i="0" baseline="0">
                <a:effectLst/>
              </a:rPr>
              <a:t>Taux de couverture</a:t>
            </a:r>
            <a:endParaRPr lang="nl-BE" sz="1400">
              <a:effectLst/>
            </a:endParaRPr>
          </a:p>
        </c:rich>
      </c:tx>
      <c:overlay val="0"/>
    </c:title>
    <c:autoTitleDeleted val="0"/>
    <c:view3D>
      <c:rotX val="0"/>
      <c:rotY val="3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974381723411335"/>
          <c:y val="0.10631060477060512"/>
          <c:w val="0.84061679790026156"/>
          <c:h val="0.576790587650562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Tabellen!$E$4</c:f>
              <c:strCache>
                <c:ptCount val="1"/>
                <c:pt idx="0">
                  <c:v>Taux de couverture PCT + marge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Tabellen!$A$24:$A$25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Tabellen!$E$24:$E$25</c:f>
              <c:numCache>
                <c:formatCode>0.00%</c:formatCode>
                <c:ptCount val="2"/>
                <c:pt idx="0">
                  <c:v>1.5816260664527984</c:v>
                </c:pt>
                <c:pt idx="1">
                  <c:v>1.2216259967379712</c:v>
                </c:pt>
              </c:numCache>
            </c:numRef>
          </c:val>
        </c:ser>
        <c:ser>
          <c:idx val="1"/>
          <c:order val="1"/>
          <c:tx>
            <c:strRef>
              <c:f>Tabellen!$F$4</c:f>
              <c:strCache>
                <c:ptCount val="1"/>
                <c:pt idx="0">
                  <c:v>Taux de couverture PLT + marge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cat>
            <c:strRef>
              <c:f>Tabellen!$A$24:$A$25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Tabellen!$F$24:$F$25</c:f>
              <c:numCache>
                <c:formatCode>0.00%</c:formatCode>
                <c:ptCount val="2"/>
                <c:pt idx="0">
                  <c:v>1.2994537577421834</c:v>
                </c:pt>
                <c:pt idx="1">
                  <c:v>1.0754703690103629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6952688"/>
        <c:axId val="176953080"/>
        <c:axId val="0"/>
      </c:bar3DChart>
      <c:catAx>
        <c:axId val="176952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2280000" vert="horz"/>
          <a:lstStyle/>
          <a:p>
            <a:pPr>
              <a:defRPr/>
            </a:pPr>
            <a:endParaRPr lang="nl-BE"/>
          </a:p>
        </c:txPr>
        <c:crossAx val="176953080"/>
        <c:crosses val="autoZero"/>
        <c:auto val="1"/>
        <c:lblAlgn val="ctr"/>
        <c:lblOffset val="100"/>
        <c:noMultiLvlLbl val="0"/>
      </c:catAx>
      <c:valAx>
        <c:axId val="17695308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695268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400" b="1" i="0" baseline="0">
                <a:effectLst/>
              </a:rPr>
              <a:t>Composition du portefeuille avec OPC ventilés</a:t>
            </a:r>
            <a:endParaRPr lang="nl-BE" sz="1400">
              <a:effectLst/>
            </a:endParaRPr>
          </a:p>
        </c:rich>
      </c:tx>
      <c:overlay val="0"/>
    </c:title>
    <c:autoTitleDeleted val="0"/>
    <c:view3D>
      <c:rotX val="15"/>
      <c:rotY val="1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4322830292979547E-2"/>
          <c:y val="9.6836461126005358E-2"/>
          <c:w val="0.95135433941404091"/>
          <c:h val="0.75969770534715331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Tabellen!$I$4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Tabellen!$A$24:$A$25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Tabellen!$I$24:$I$25</c:f>
              <c:numCache>
                <c:formatCode>0.00%</c:formatCode>
                <c:ptCount val="2"/>
                <c:pt idx="0">
                  <c:v>0.45223084495600779</c:v>
                </c:pt>
                <c:pt idx="1">
                  <c:v>0.45716151659522208</c:v>
                </c:pt>
              </c:numCache>
            </c:numRef>
          </c:val>
        </c:ser>
        <c:ser>
          <c:idx val="1"/>
          <c:order val="1"/>
          <c:tx>
            <c:strRef>
              <c:f>Tabellen!$J$4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Tabellen!$A$24:$A$25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Tabellen!$J$24:$J$25</c:f>
              <c:numCache>
                <c:formatCode>0.00%</c:formatCode>
                <c:ptCount val="2"/>
                <c:pt idx="0">
                  <c:v>0.41159446618019185</c:v>
                </c:pt>
                <c:pt idx="1">
                  <c:v>0.49711253924652143</c:v>
                </c:pt>
              </c:numCache>
            </c:numRef>
          </c:val>
        </c:ser>
        <c:ser>
          <c:idx val="3"/>
          <c:order val="3"/>
          <c:tx>
            <c:strRef>
              <c:f>Tabellen!$L$4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9EB3BE"/>
            </a:solidFill>
          </c:spPr>
          <c:invertIfNegative val="0"/>
          <c:cat>
            <c:strRef>
              <c:f>Tabellen!$A$24:$A$25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Tabellen!$L$24:$L$25</c:f>
              <c:numCache>
                <c:formatCode>0.00%</c:formatCode>
                <c:ptCount val="2"/>
                <c:pt idx="0">
                  <c:v>9.0265420273257548E-3</c:v>
                </c:pt>
                <c:pt idx="1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Tabellen!$M$4</c:f>
              <c:strCache>
                <c:ptCount val="1"/>
                <c:pt idx="0">
                  <c:v>Immobilier</c:v>
                </c:pt>
              </c:strCache>
            </c:strRef>
          </c:tx>
          <c:invertIfNegative val="0"/>
          <c:cat>
            <c:strRef>
              <c:f>Tabellen!$A$24:$A$25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Tabellen!$M$24:$M$25</c:f>
              <c:numCache>
                <c:formatCode>0.00%</c:formatCode>
                <c:ptCount val="2"/>
                <c:pt idx="0">
                  <c:v>1.3344433653347431E-2</c:v>
                </c:pt>
                <c:pt idx="1">
                  <c:v>6.841351188386708E-3</c:v>
                </c:pt>
              </c:numCache>
            </c:numRef>
          </c:val>
        </c:ser>
        <c:ser>
          <c:idx val="5"/>
          <c:order val="5"/>
          <c:tx>
            <c:strRef>
              <c:f>Tabellen!$N$4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invertIfNegative val="0"/>
          <c:cat>
            <c:strRef>
              <c:f>Tabellen!$A$24:$A$25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Tabellen!$N$24:$N$25</c:f>
              <c:numCache>
                <c:formatCode>0.00%</c:formatCode>
                <c:ptCount val="2"/>
                <c:pt idx="0">
                  <c:v>5.250986966337283E-2</c:v>
                </c:pt>
                <c:pt idx="1">
                  <c:v>3.3293536239480677E-2</c:v>
                </c:pt>
              </c:numCache>
            </c:numRef>
          </c:val>
        </c:ser>
        <c:ser>
          <c:idx val="6"/>
          <c:order val="6"/>
          <c:tx>
            <c:strRef>
              <c:f>Tabellen!$O$4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rgbClr val="A6A6A6"/>
            </a:solidFill>
          </c:spPr>
          <c:invertIfNegative val="0"/>
          <c:cat>
            <c:strRef>
              <c:f>Tabellen!$A$24:$A$25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Tabellen!$O$24:$O$25</c:f>
              <c:numCache>
                <c:formatCode>0.00%</c:formatCode>
                <c:ptCount val="2"/>
                <c:pt idx="0">
                  <c:v>6.1293843519754546E-2</c:v>
                </c:pt>
                <c:pt idx="1">
                  <c:v>5.5910567303889391E-3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shape val="box"/>
        <c:axId val="176953864"/>
        <c:axId val="176954256"/>
        <c:axId val="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Tabellen!$K$4</c15:sqref>
                        </c15:formulaRef>
                      </c:ext>
                    </c:extLst>
                    <c:strCache>
                      <c:ptCount val="1"/>
                      <c:pt idx="0">
                        <c:v>OPC</c:v>
                      </c:pt>
                    </c:strCache>
                  </c:strRef>
                </c:tx>
                <c:spPr>
                  <a:solidFill>
                    <a:srgbClr val="BBCC00"/>
                  </a:solidFill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Tabellen!$A$24:$A$25</c15:sqref>
                        </c15:formulaRef>
                      </c:ext>
                    </c:extLst>
                    <c:strCache>
                      <c:ptCount val="2"/>
                      <c:pt idx="0">
                        <c:v>Belgique</c:v>
                      </c:pt>
                      <c:pt idx="1">
                        <c:v>Transfrontalier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Tabellen!$K$24:$K$25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</c15:ser>
            </c15:filteredBarSeries>
          </c:ext>
        </c:extLst>
      </c:bar3DChart>
      <c:catAx>
        <c:axId val="1769538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6954256"/>
        <c:crosses val="autoZero"/>
        <c:auto val="1"/>
        <c:lblAlgn val="ctr"/>
        <c:lblOffset val="100"/>
        <c:noMultiLvlLbl val="0"/>
      </c:catAx>
      <c:valAx>
        <c:axId val="176954256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one"/>
        <c:crossAx val="17695386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  <c:spPr>
        <a:noFill/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Grafieken!$X$55</c:f>
              <c:strCache>
                <c:ptCount val="1"/>
                <c:pt idx="0">
                  <c:v>Aantal deelnemers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nl-B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Grafieken!$W$59:$W$68</c:f>
              <c:numCache>
                <c:formatCode>General</c:formatCode>
                <c:ptCount val="10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  <c:pt idx="7">
                  <c:v>2014</c:v>
                </c:pt>
                <c:pt idx="8">
                  <c:v>2015</c:v>
                </c:pt>
                <c:pt idx="9">
                  <c:v>2016</c:v>
                </c:pt>
              </c:numCache>
            </c:numRef>
          </c:cat>
          <c:val>
            <c:numRef>
              <c:f>Grafieken!$X$59:$X$68</c:f>
              <c:numCache>
                <c:formatCode>#,##0</c:formatCode>
                <c:ptCount val="10"/>
                <c:pt idx="0">
                  <c:v>620300</c:v>
                </c:pt>
                <c:pt idx="1">
                  <c:v>860548</c:v>
                </c:pt>
                <c:pt idx="2">
                  <c:v>851191</c:v>
                </c:pt>
                <c:pt idx="3">
                  <c:v>857982</c:v>
                </c:pt>
                <c:pt idx="4">
                  <c:v>887398.2</c:v>
                </c:pt>
                <c:pt idx="5">
                  <c:v>1394936</c:v>
                </c:pt>
                <c:pt idx="6">
                  <c:v>1477713</c:v>
                </c:pt>
                <c:pt idx="7">
                  <c:v>1477347</c:v>
                </c:pt>
                <c:pt idx="8">
                  <c:v>1513279</c:v>
                </c:pt>
                <c:pt idx="9">
                  <c:v>1674420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shape val="box"/>
        <c:axId val="175909032"/>
        <c:axId val="176055160"/>
        <c:axId val="0"/>
      </c:bar3DChart>
      <c:catAx>
        <c:axId val="1759090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6055160"/>
        <c:crosses val="autoZero"/>
        <c:auto val="1"/>
        <c:lblAlgn val="ctr"/>
        <c:lblOffset val="100"/>
        <c:noMultiLvlLbl val="0"/>
      </c:catAx>
      <c:valAx>
        <c:axId val="176055160"/>
        <c:scaling>
          <c:orientation val="minMax"/>
          <c:min val="0"/>
        </c:scaling>
        <c:delete val="0"/>
        <c:axPos val="l"/>
        <c:numFmt formatCode="#,##0" sourceLinked="1"/>
        <c:majorTickMark val="out"/>
        <c:minorTickMark val="none"/>
        <c:tickLblPos val="nextTo"/>
        <c:crossAx val="175909032"/>
        <c:crosses val="autoZero"/>
        <c:crossBetween val="between"/>
      </c:valAx>
      <c:spPr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40"/>
      <c:rotY val="8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25"/>
          <c:dPt>
            <c:idx val="0"/>
            <c:bubble3D val="0"/>
            <c:spPr>
              <a:solidFill>
                <a:srgbClr val="002244"/>
              </a:solidFill>
            </c:spPr>
          </c:dPt>
          <c:dPt>
            <c:idx val="1"/>
            <c:bubble3D val="0"/>
            <c:spPr>
              <a:solidFill>
                <a:srgbClr val="668899"/>
              </a:solidFill>
            </c:spPr>
          </c:dPt>
          <c:dPt>
            <c:idx val="2"/>
            <c:bubble3D val="0"/>
            <c:spPr>
              <a:solidFill>
                <a:srgbClr val="BBCC00"/>
              </a:solidFill>
            </c:spPr>
          </c:dPt>
          <c:dPt>
            <c:idx val="3"/>
            <c:bubble3D val="0"/>
            <c:spPr>
              <a:solidFill>
                <a:srgbClr val="BBCCCC"/>
              </a:solidFill>
            </c:spPr>
          </c:dPt>
          <c:dPt>
            <c:idx val="4"/>
            <c:bubble3D val="0"/>
            <c:spPr>
              <a:solidFill>
                <a:srgbClr val="91C8FF"/>
              </a:solidFill>
            </c:spPr>
          </c:dPt>
          <c:dPt>
            <c:idx val="5"/>
            <c:bubble3D val="0"/>
            <c:spPr>
              <a:solidFill>
                <a:srgbClr val="8B9A00"/>
              </a:solidFill>
            </c:spPr>
          </c:dPt>
          <c:dPt>
            <c:idx val="6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3"/>
              <c:layout>
                <c:manualLayout>
                  <c:x val="-3.2128699429812654E-2"/>
                  <c:y val="-1.457194899817849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6.9005339849761002E-3"/>
                  <c:y val="1.0928961748633921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0,5%</a:t>
                    </a:r>
                    <a:endParaRPr lang="en-US" dirty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Tabellen!$I$4:$O$4</c:f>
              <c:strCache>
                <c:ptCount val="7"/>
                <c:pt idx="0">
                  <c:v>Obligations</c:v>
                </c:pt>
                <c:pt idx="1">
                  <c:v>Actions</c:v>
                </c:pt>
                <c:pt idx="2">
                  <c:v>OPC</c:v>
                </c:pt>
                <c:pt idx="3">
                  <c:v>Prêts</c:v>
                </c:pt>
                <c:pt idx="4">
                  <c:v>Immobilier</c:v>
                </c:pt>
                <c:pt idx="5">
                  <c:v>Valeurs disponibles</c:v>
                </c:pt>
                <c:pt idx="6">
                  <c:v>Autres</c:v>
                </c:pt>
              </c:strCache>
            </c:strRef>
          </c:cat>
          <c:val>
            <c:numRef>
              <c:f>Tabellen!$I$6:$O$6</c:f>
              <c:numCache>
                <c:formatCode>0.00%</c:formatCode>
                <c:ptCount val="7"/>
                <c:pt idx="0">
                  <c:v>0.12820989035664859</c:v>
                </c:pt>
                <c:pt idx="1">
                  <c:v>9.0875224204173544E-2</c:v>
                </c:pt>
                <c:pt idx="2">
                  <c:v>0.71509719578675746</c:v>
                </c:pt>
                <c:pt idx="3">
                  <c:v>7.4568179612711531E-3</c:v>
                </c:pt>
                <c:pt idx="4">
                  <c:v>4.7627808044857448E-3</c:v>
                </c:pt>
                <c:pt idx="5">
                  <c:v>3.2164243026447166E-2</c:v>
                </c:pt>
                <c:pt idx="6">
                  <c:v>2.1433847860216373E-2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8024205040019763E-2"/>
          <c:y val="3.9975526223581997E-2"/>
          <c:w val="0.96395158991995711"/>
          <c:h val="0.83099607522241115"/>
        </c:manualLayout>
      </c:layout>
      <c:pie3D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nl-BE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v>Percentage ICB's gesplitst</c:v>
          </c:tx>
          <c:explosion val="25"/>
          <c:dPt>
            <c:idx val="0"/>
            <c:bubble3D val="0"/>
            <c:spPr>
              <a:solidFill>
                <a:srgbClr val="002244"/>
              </a:solidFill>
            </c:spPr>
          </c:dPt>
          <c:dPt>
            <c:idx val="1"/>
            <c:bubble3D val="0"/>
            <c:spPr>
              <a:solidFill>
                <a:srgbClr val="668899"/>
              </a:solidFill>
            </c:spPr>
          </c:dPt>
          <c:dPt>
            <c:idx val="2"/>
            <c:bubble3D val="0"/>
            <c:spPr>
              <a:solidFill>
                <a:srgbClr val="BBCC00"/>
              </a:solidFill>
            </c:spPr>
          </c:dPt>
          <c:dPt>
            <c:idx val="3"/>
            <c:bubble3D val="0"/>
            <c:spPr>
              <a:solidFill>
                <a:srgbClr val="DDDDDD"/>
              </a:solidFill>
            </c:spPr>
          </c:dPt>
          <c:dPt>
            <c:idx val="4"/>
            <c:bubble3D val="0"/>
            <c:spPr>
              <a:solidFill>
                <a:srgbClr val="91C8FF"/>
              </a:solidFill>
            </c:spPr>
          </c:dPt>
          <c:dLbls>
            <c:dLbl>
              <c:idx val="2"/>
              <c:layout>
                <c:manualLayout>
                  <c:x val="2.2370224555264016E-2"/>
                  <c:y val="-7.2072072072072073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3.0467337416156513E-2"/>
                  <c:y val="-3.07810172377102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1819375605517563E-2"/>
                  <c:y val="3.1494516482295618E-3"/>
                </c:manualLayout>
              </c:layout>
              <c:numFmt formatCode="0%" sourceLinked="0"/>
              <c:spPr>
                <a:noFill/>
              </c:spPr>
              <c:txPr>
                <a:bodyPr/>
                <a:lstStyle/>
                <a:p>
                  <a:pPr>
                    <a:defRPr/>
                  </a:pPr>
                  <a:endParaRPr lang="nl-B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Tabellen!$R$4:$V$4</c:f>
              <c:strCache>
                <c:ptCount val="5"/>
                <c:pt idx="0">
                  <c:v>Obligations</c:v>
                </c:pt>
                <c:pt idx="1">
                  <c:v>Actions</c:v>
                </c:pt>
                <c:pt idx="2">
                  <c:v>Immobilier</c:v>
                </c:pt>
                <c:pt idx="3">
                  <c:v>Valeurs disponibles</c:v>
                </c:pt>
                <c:pt idx="4">
                  <c:v>Autres</c:v>
                </c:pt>
              </c:strCache>
            </c:strRef>
          </c:cat>
          <c:val>
            <c:numRef>
              <c:f>Tabellen!$R$6:$V$6</c:f>
              <c:numCache>
                <c:formatCode>0.00%</c:formatCode>
                <c:ptCount val="5"/>
                <c:pt idx="0">
                  <c:v>0.45431363023667104</c:v>
                </c:pt>
                <c:pt idx="1">
                  <c:v>0.46929412744554855</c:v>
                </c:pt>
                <c:pt idx="2">
                  <c:v>1.0419228036415259E-2</c:v>
                </c:pt>
                <c:pt idx="3">
                  <c:v>2.3778429640356525E-2</c:v>
                </c:pt>
                <c:pt idx="4">
                  <c:v>4.2194584641008843E-2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0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v>Percentage</c:v>
          </c:tx>
          <c:explosion val="25"/>
          <c:dPt>
            <c:idx val="0"/>
            <c:bubble3D val="0"/>
            <c:spPr>
              <a:solidFill>
                <a:srgbClr val="002244"/>
              </a:solidFill>
            </c:spPr>
          </c:dPt>
          <c:dPt>
            <c:idx val="1"/>
            <c:bubble3D val="0"/>
            <c:spPr>
              <a:solidFill>
                <a:srgbClr val="668899"/>
              </a:solidFill>
            </c:spPr>
          </c:dPt>
          <c:dPt>
            <c:idx val="2"/>
            <c:bubble3D val="0"/>
            <c:spPr>
              <a:solidFill>
                <a:srgbClr val="91C8FF"/>
              </a:solidFill>
            </c:spPr>
          </c:dPt>
          <c:dPt>
            <c:idx val="3"/>
            <c:bubble3D val="0"/>
            <c:spPr>
              <a:solidFill>
                <a:srgbClr val="DDDDDD"/>
              </a:solidFill>
            </c:spPr>
          </c:dPt>
          <c:dPt>
            <c:idx val="4"/>
            <c:bubble3D val="0"/>
            <c:spPr>
              <a:solidFill>
                <a:srgbClr val="BBCC00"/>
              </a:solidFill>
            </c:spPr>
          </c:dPt>
          <c:dPt>
            <c:idx val="5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2"/>
              <c:layout>
                <c:manualLayout>
                  <c:x val="-1.1574074074074073E-2"/>
                  <c:y val="3.3486904562461607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2.4074074074074074E-2"/>
                  <c:y val="2.1670296532082427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3.2407407407407489E-2"/>
                  <c:y val="7.880158597196627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(Tabellen!$I$4:$J$4,Tabellen!$L$4:$O$4)</c:f>
              <c:strCache>
                <c:ptCount val="6"/>
                <c:pt idx="0">
                  <c:v>Obligations</c:v>
                </c:pt>
                <c:pt idx="1">
                  <c:v>Actions</c:v>
                </c:pt>
                <c:pt idx="2">
                  <c:v>Prêts</c:v>
                </c:pt>
                <c:pt idx="3">
                  <c:v>Immobilier</c:v>
                </c:pt>
                <c:pt idx="4">
                  <c:v>Valeurs disponibles</c:v>
                </c:pt>
                <c:pt idx="5">
                  <c:v>Autres</c:v>
                </c:pt>
              </c:strCache>
            </c:strRef>
          </c:cat>
          <c:val>
            <c:numRef>
              <c:f>(Tabellen!$I$7:$J$7,Tabellen!$L$7:$O$7)</c:f>
              <c:numCache>
                <c:formatCode>0.00%</c:formatCode>
                <c:ptCount val="6"/>
                <c:pt idx="0">
                  <c:v>0.45308829334659367</c:v>
                </c:pt>
                <c:pt idx="1">
                  <c:v>0.42646613873967854</c:v>
                </c:pt>
                <c:pt idx="2">
                  <c:v>7.4568179612711531E-3</c:v>
                </c:pt>
                <c:pt idx="3">
                  <c:v>1.2213541555589057E-2</c:v>
                </c:pt>
                <c:pt idx="4">
                  <c:v>4.916813138247883E-2</c:v>
                </c:pt>
                <c:pt idx="5">
                  <c:v>5.1607077014388776E-2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b"/>
      <c:layout/>
      <c:overlay val="0"/>
      <c:txPr>
        <a:bodyPr/>
        <a:lstStyle/>
        <a:p>
          <a:pPr rtl="0">
            <a:defRPr/>
          </a:pPr>
          <a:endParaRPr lang="nl-BE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200" b="1" i="0" u="none" strike="noStrike" baseline="0">
                <a:effectLst/>
              </a:rPr>
              <a:t>Rapport entre nombre d'IRP - total bilantaire - nombre d'affiliés</a:t>
            </a:r>
            <a:endParaRPr lang="nl-BE" sz="1200" b="1"/>
          </a:p>
        </c:rich>
      </c:tx>
      <c:overlay val="0"/>
    </c:title>
    <c:autoTitleDeleted val="0"/>
    <c:view3D>
      <c:rotX val="0"/>
      <c:rotY val="3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Grafieken!$Z$150</c:f>
              <c:strCache>
                <c:ptCount val="1"/>
                <c:pt idx="0">
                  <c:v>% du nombre d'IRP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Grafieken!$W$152:$W$158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 avec lien</c:v>
                </c:pt>
                <c:pt idx="4">
                  <c:v>Multi-employeurs sans lien</c:v>
                </c:pt>
                <c:pt idx="5">
                  <c:v>Mono-employeur</c:v>
                </c:pt>
              </c:strCache>
              <c:extLst/>
            </c:strRef>
          </c:cat>
          <c:val>
            <c:numRef>
              <c:f>Grafieken!$Z$152:$Z$158</c:f>
              <c:numCache>
                <c:formatCode>0.00%</c:formatCode>
                <c:ptCount val="6"/>
                <c:pt idx="0">
                  <c:v>2.5125628140703519E-2</c:v>
                </c:pt>
                <c:pt idx="1">
                  <c:v>6.030150753768844E-2</c:v>
                </c:pt>
                <c:pt idx="2">
                  <c:v>1.507537688442211E-2</c:v>
                </c:pt>
                <c:pt idx="3">
                  <c:v>0.53768844221105527</c:v>
                </c:pt>
                <c:pt idx="4">
                  <c:v>2.0100502512562814E-2</c:v>
                </c:pt>
                <c:pt idx="5">
                  <c:v>0.34170854271356782</c:v>
                </c:pt>
              </c:numCache>
              <c:extLst/>
            </c:numRef>
          </c:val>
        </c:ser>
        <c:ser>
          <c:idx val="0"/>
          <c:order val="1"/>
          <c:tx>
            <c:strRef>
              <c:f>Grafieken!$AB$150</c:f>
              <c:strCache>
                <c:ptCount val="1"/>
                <c:pt idx="0">
                  <c:v>% du total bilantaire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cat>
            <c:strRef>
              <c:f>Grafieken!$W$152:$W$158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 avec lien</c:v>
                </c:pt>
                <c:pt idx="4">
                  <c:v>Multi-employeurs sans lien</c:v>
                </c:pt>
                <c:pt idx="5">
                  <c:v>Mono-employeur</c:v>
                </c:pt>
              </c:strCache>
              <c:extLst/>
            </c:strRef>
          </c:cat>
          <c:val>
            <c:numRef>
              <c:f>Grafieken!$AB$152:$AB$158</c:f>
              <c:numCache>
                <c:formatCode>0.00%</c:formatCode>
                <c:ptCount val="6"/>
                <c:pt idx="0">
                  <c:v>9.9264676106844696E-2</c:v>
                </c:pt>
                <c:pt idx="1">
                  <c:v>0.17897345584824545</c:v>
                </c:pt>
                <c:pt idx="2">
                  <c:v>6.9420334680539611E-2</c:v>
                </c:pt>
                <c:pt idx="3">
                  <c:v>0.55249301629020964</c:v>
                </c:pt>
                <c:pt idx="4">
                  <c:v>7.6842296067188834E-3</c:v>
                </c:pt>
                <c:pt idx="5">
                  <c:v>9.2164287467441861E-2</c:v>
                </c:pt>
              </c:numCache>
              <c:extLst/>
            </c:numRef>
          </c:val>
        </c:ser>
        <c:ser>
          <c:idx val="2"/>
          <c:order val="2"/>
          <c:tx>
            <c:strRef>
              <c:f>Grafieken!$AD$150</c:f>
              <c:strCache>
                <c:ptCount val="1"/>
                <c:pt idx="0">
                  <c:v>% du nombre d'affiliés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Grafieken!$W$152:$W$158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 avec lien</c:v>
                </c:pt>
                <c:pt idx="4">
                  <c:v>Multi-employeurs sans lien</c:v>
                </c:pt>
                <c:pt idx="5">
                  <c:v>Mono-employeur</c:v>
                </c:pt>
              </c:strCache>
              <c:extLst/>
            </c:strRef>
          </c:cat>
          <c:val>
            <c:numRef>
              <c:f>Grafieken!$AD$152:$AD$158</c:f>
              <c:numCache>
                <c:formatCode>0.00%</c:formatCode>
                <c:ptCount val="6"/>
                <c:pt idx="0">
                  <c:v>8.9451869901219522E-3</c:v>
                </c:pt>
                <c:pt idx="1">
                  <c:v>0.7586597150057931</c:v>
                </c:pt>
                <c:pt idx="2">
                  <c:v>2.0015886097872696E-2</c:v>
                </c:pt>
                <c:pt idx="3">
                  <c:v>0.16376715519403734</c:v>
                </c:pt>
                <c:pt idx="4">
                  <c:v>3.2124556562869531E-3</c:v>
                </c:pt>
                <c:pt idx="5">
                  <c:v>4.5399601055888007E-2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6233552"/>
        <c:axId val="175897256"/>
        <c:axId val="0"/>
      </c:bar3DChart>
      <c:catAx>
        <c:axId val="176233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5897256"/>
        <c:crosses val="autoZero"/>
        <c:auto val="1"/>
        <c:lblAlgn val="ctr"/>
        <c:lblOffset val="100"/>
        <c:noMultiLvlLbl val="0"/>
      </c:catAx>
      <c:valAx>
        <c:axId val="17589725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6233552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400" b="1" i="0" u="none" strike="noStrike" baseline="0">
                <a:effectLst/>
              </a:rPr>
              <a:t>Taux de couverture</a:t>
            </a:r>
            <a:endParaRPr lang="nl-BE" sz="1400" b="1"/>
          </a:p>
        </c:rich>
      </c:tx>
      <c:overlay val="0"/>
    </c:title>
    <c:autoTitleDeleted val="0"/>
    <c:view3D>
      <c:rotX val="0"/>
      <c:rotY val="3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974381723411335"/>
          <c:y val="0.10631060477060512"/>
          <c:w val="0.84061679790026156"/>
          <c:h val="0.5767905876505622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Tabellen!$E$4</c:f>
              <c:strCache>
                <c:ptCount val="1"/>
                <c:pt idx="0">
                  <c:v>Taux de couverture PCT + marge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(Tabellen!$A$8,Tabellen!$A$10:$A$15)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Multi-ER avec lien</c:v>
                </c:pt>
                <c:pt idx="4">
                  <c:v>Multi-ER sans lien</c:v>
                </c:pt>
                <c:pt idx="5">
                  <c:v>Mono-employeur</c:v>
                </c:pt>
              </c:strCache>
              <c:extLst/>
            </c:strRef>
          </c:cat>
          <c:val>
            <c:numRef>
              <c:f>(Tabellen!$E$8,Tabellen!$E$10:$E$15)</c:f>
              <c:numCache>
                <c:formatCode>0.00%</c:formatCode>
                <c:ptCount val="6"/>
                <c:pt idx="1">
                  <c:v>1.5726950121102776</c:v>
                </c:pt>
                <c:pt idx="2">
                  <c:v>1.7395483928918865</c:v>
                </c:pt>
                <c:pt idx="3">
                  <c:v>1.4460946168175604</c:v>
                </c:pt>
                <c:pt idx="4">
                  <c:v>1.2095162229858507</c:v>
                </c:pt>
                <c:pt idx="5">
                  <c:v>1.2823003234170001</c:v>
                </c:pt>
              </c:numCache>
              <c:extLst/>
            </c:numRef>
          </c:val>
        </c:ser>
        <c:ser>
          <c:idx val="1"/>
          <c:order val="1"/>
          <c:tx>
            <c:strRef>
              <c:f>Tabellen!$F$4</c:f>
              <c:strCache>
                <c:ptCount val="1"/>
                <c:pt idx="0">
                  <c:v>Taux de couverture PLT + marge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cat>
            <c:strRef>
              <c:f>(Tabellen!$A$8,Tabellen!$A$10:$A$15)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Multi-ER avec lien</c:v>
                </c:pt>
                <c:pt idx="4">
                  <c:v>Multi-ER sans lien</c:v>
                </c:pt>
                <c:pt idx="5">
                  <c:v>Mono-employeur</c:v>
                </c:pt>
              </c:strCache>
              <c:extLst/>
            </c:strRef>
          </c:cat>
          <c:val>
            <c:numRef>
              <c:f>(Tabellen!$F$8,Tabellen!$F$10:$F$15)</c:f>
              <c:numCache>
                <c:formatCode>0.00%</c:formatCode>
                <c:ptCount val="6"/>
                <c:pt idx="0">
                  <c:v>1.3253279829872964</c:v>
                </c:pt>
                <c:pt idx="1">
                  <c:v>1.4029552139695813</c:v>
                </c:pt>
                <c:pt idx="2">
                  <c:v>1.0710376845172371</c:v>
                </c:pt>
                <c:pt idx="3">
                  <c:v>1.2586728434474512</c:v>
                </c:pt>
                <c:pt idx="4">
                  <c:v>1.0710866790354954</c:v>
                </c:pt>
                <c:pt idx="5">
                  <c:v>1.1038381825694958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4799360"/>
        <c:axId val="174800928"/>
        <c:axId val="0"/>
      </c:bar3DChart>
      <c:catAx>
        <c:axId val="1747993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1860000" vert="horz"/>
          <a:lstStyle/>
          <a:p>
            <a:pPr>
              <a:defRPr/>
            </a:pPr>
            <a:endParaRPr lang="nl-BE"/>
          </a:p>
        </c:txPr>
        <c:crossAx val="174800928"/>
        <c:crosses val="autoZero"/>
        <c:auto val="1"/>
        <c:lblAlgn val="ctr"/>
        <c:lblOffset val="100"/>
        <c:noMultiLvlLbl val="0"/>
      </c:catAx>
      <c:valAx>
        <c:axId val="17480092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479936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400" b="1" i="0" baseline="0">
                <a:effectLst/>
              </a:rPr>
              <a:t>Composition du portefeuille avec OPC ventilés (1)</a:t>
            </a:r>
            <a:endParaRPr lang="nl-BE" sz="1400">
              <a:effectLst/>
            </a:endParaRPr>
          </a:p>
        </c:rich>
      </c:tx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Tabellen!$I$4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Tabellen!$A$6:$A$9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  <c:extLst/>
            </c:strRef>
          </c:cat>
          <c:val>
            <c:numRef>
              <c:f>Tabellen!$I$6:$I$9</c:f>
              <c:numCache>
                <c:formatCode>0.00%</c:formatCode>
                <c:ptCount val="3"/>
                <c:pt idx="0">
                  <c:v>0.45308829334659367</c:v>
                </c:pt>
                <c:pt idx="1">
                  <c:v>0.31128359220422824</c:v>
                </c:pt>
                <c:pt idx="2">
                  <c:v>0.46792195296924993</c:v>
                </c:pt>
              </c:numCache>
              <c:extLst/>
            </c:numRef>
          </c:val>
        </c:ser>
        <c:ser>
          <c:idx val="1"/>
          <c:order val="1"/>
          <c:tx>
            <c:strRef>
              <c:f>Tabellen!$J$4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Tabellen!$A$6:$A$9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  <c:extLst/>
            </c:strRef>
          </c:cat>
          <c:val>
            <c:numRef>
              <c:f>Tabellen!$J$6:$J$9</c:f>
              <c:numCache>
                <c:formatCode>0.00%</c:formatCode>
                <c:ptCount val="3"/>
                <c:pt idx="0">
                  <c:v>0.42646613873967854</c:v>
                </c:pt>
                <c:pt idx="1">
                  <c:v>0.42824573993059439</c:v>
                </c:pt>
                <c:pt idx="2">
                  <c:v>0.4262799813124743</c:v>
                </c:pt>
              </c:numCache>
              <c:extLst/>
            </c:numRef>
          </c:val>
        </c:ser>
        <c:ser>
          <c:idx val="3"/>
          <c:order val="3"/>
          <c:tx>
            <c:strRef>
              <c:f>Tabellen!$L$4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BAC9D0"/>
            </a:solidFill>
          </c:spPr>
          <c:invertIfNegative val="0"/>
          <c:cat>
            <c:strRef>
              <c:f>Tabellen!$A$6:$A$9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  <c:extLst/>
            </c:strRef>
          </c:cat>
          <c:val>
            <c:numRef>
              <c:f>Tabellen!$L$6:$L$9</c:f>
              <c:numCache>
                <c:formatCode>0.00%</c:formatCode>
                <c:ptCount val="3"/>
                <c:pt idx="0">
                  <c:v>7.4568179612711531E-3</c:v>
                </c:pt>
                <c:pt idx="1">
                  <c:v>5.4670657074269095E-2</c:v>
                </c:pt>
                <c:pt idx="2">
                  <c:v>2.5179547695780742E-3</c:v>
                </c:pt>
              </c:numCache>
              <c:extLst/>
            </c:numRef>
          </c:val>
        </c:ser>
        <c:ser>
          <c:idx val="4"/>
          <c:order val="4"/>
          <c:tx>
            <c:strRef>
              <c:f>Tabellen!$M$4</c:f>
              <c:strCache>
                <c:ptCount val="1"/>
                <c:pt idx="0">
                  <c:v>Immobilier</c:v>
                </c:pt>
              </c:strCache>
            </c:strRef>
          </c:tx>
          <c:spPr>
            <a:solidFill>
              <a:srgbClr val="333333"/>
            </a:solidFill>
          </c:spPr>
          <c:invertIfNegative val="0"/>
          <c:cat>
            <c:strRef>
              <c:f>Tabellen!$A$6:$A$9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  <c:extLst/>
            </c:strRef>
          </c:cat>
          <c:val>
            <c:numRef>
              <c:f>Tabellen!$M$6:$M$9</c:f>
              <c:numCache>
                <c:formatCode>0.00%</c:formatCode>
                <c:ptCount val="3"/>
                <c:pt idx="0">
                  <c:v>1.2213541555589057E-2</c:v>
                </c:pt>
                <c:pt idx="1">
                  <c:v>4.4130421090318318E-2</c:v>
                </c:pt>
                <c:pt idx="2">
                  <c:v>8.874836114785789E-3</c:v>
                </c:pt>
              </c:numCache>
              <c:extLst/>
            </c:numRef>
          </c:val>
        </c:ser>
        <c:ser>
          <c:idx val="5"/>
          <c:order val="5"/>
          <c:tx>
            <c:strRef>
              <c:f>Tabellen!$N$4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invertIfNegative val="0"/>
          <c:cat>
            <c:strRef>
              <c:f>Tabellen!$A$6:$A$9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  <c:extLst/>
            </c:strRef>
          </c:cat>
          <c:val>
            <c:numRef>
              <c:f>Tabellen!$N$6:$N$9</c:f>
              <c:numCache>
                <c:formatCode>0.00%</c:formatCode>
                <c:ptCount val="3"/>
                <c:pt idx="0">
                  <c:v>4.916813138247883E-2</c:v>
                </c:pt>
                <c:pt idx="1">
                  <c:v>7.3630497388268004E-2</c:v>
                </c:pt>
                <c:pt idx="2">
                  <c:v>4.6609214731821301E-2</c:v>
                </c:pt>
              </c:numCache>
              <c:extLst/>
            </c:numRef>
          </c:val>
        </c:ser>
        <c:ser>
          <c:idx val="6"/>
          <c:order val="6"/>
          <c:tx>
            <c:strRef>
              <c:f>Tabellen!$O$4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Tabellen!$A$6:$A$9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  <c:extLst/>
            </c:strRef>
          </c:cat>
          <c:val>
            <c:numRef>
              <c:f>Tabellen!$O$6:$O$9</c:f>
              <c:numCache>
                <c:formatCode>0.00%</c:formatCode>
                <c:ptCount val="3"/>
                <c:pt idx="0">
                  <c:v>5.1607077014388776E-2</c:v>
                </c:pt>
                <c:pt idx="1">
                  <c:v>8.8039092312321821E-2</c:v>
                </c:pt>
                <c:pt idx="2">
                  <c:v>4.7796060102090594E-2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6462488"/>
        <c:axId val="176462880"/>
        <c:axId val="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Tabellen!$K$4</c15:sqref>
                        </c15:formulaRef>
                      </c:ext>
                    </c:extLst>
                    <c:strCache>
                      <c:ptCount val="1"/>
                      <c:pt idx="0">
                        <c:v>OPC</c:v>
                      </c:pt>
                    </c:strCache>
                  </c:strRef>
                </c:tx>
                <c:spPr>
                  <a:solidFill>
                    <a:srgbClr val="BBCC00"/>
                  </a:solidFill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Tabellen!$A$6:$A$9</c15:sqref>
                        </c15:formulaRef>
                      </c:ext>
                    </c:extLst>
                    <c:strCache>
                      <c:ptCount val="3"/>
                      <c:pt idx="0">
                        <c:v>Secteur</c:v>
                      </c:pt>
                      <c:pt idx="1">
                        <c:v>Premier pilier</c:v>
                      </c:pt>
                      <c:pt idx="2">
                        <c:v>Deuxième pilier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Tabellen!$K$6:$K$9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</c15:ser>
            </c15:filteredBarSeries>
          </c:ext>
        </c:extLst>
      </c:bar3DChart>
      <c:catAx>
        <c:axId val="1764624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6462880"/>
        <c:crosses val="autoZero"/>
        <c:auto val="1"/>
        <c:lblAlgn val="ctr"/>
        <c:lblOffset val="100"/>
        <c:noMultiLvlLbl val="0"/>
      </c:catAx>
      <c:valAx>
        <c:axId val="176462880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one"/>
        <c:crossAx val="17646248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86FCF-EDB4-4BD6-A01A-AEEAEBD0A732}" type="datetimeFigureOut">
              <a:rPr lang="nl-BE" smtClean="0"/>
              <a:pPr/>
              <a:t>19/10/2017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1ED6E-4AB3-48AA-BD12-6BCACCEB99F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1478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0FA9E-B9E1-48A3-9FA2-8D7576A5357F}" type="datetimeFigureOut">
              <a:rPr lang="nl-BE" smtClean="0"/>
              <a:pPr/>
              <a:t>19/10/2017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1EE4A-0F1D-497E-983F-5B61215D8C28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820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1EE4A-0F1D-497E-983F-5B61215D8C28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969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1EE4A-0F1D-497E-983F-5B61215D8C28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232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1EE4A-0F1D-497E-983F-5B61215D8C28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271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1EE4A-0F1D-497E-983F-5B61215D8C28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5424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1EE4A-0F1D-497E-983F-5B61215D8C28}" type="slidenum">
              <a:rPr lang="nl-BE" smtClean="0"/>
              <a:pPr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690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1EE4A-0F1D-497E-983F-5B61215D8C28}" type="slidenum">
              <a:rPr lang="nl-BE" smtClean="0"/>
              <a:pPr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56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SMA Title Slide 1 NL-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25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6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0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16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4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56" y="1538288"/>
            <a:ext cx="5220344" cy="4231024"/>
          </a:xfrm>
        </p:spPr>
        <p:txBody>
          <a:bodyPr/>
          <a:lstStyle>
            <a:lvl1pPr marL="360000" marR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60000" marR="0" lvl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3" y="188700"/>
            <a:ext cx="7920037" cy="990000"/>
          </a:xfrm>
        </p:spPr>
        <p:txBody>
          <a:bodyPr anchor="b"/>
          <a:lstStyle>
            <a:lvl1pPr algn="l">
              <a:lnSpc>
                <a:spcPts val="32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163" y="1538288"/>
            <a:ext cx="2339645" cy="4231024"/>
          </a:xfrm>
        </p:spPr>
        <p:txBody>
          <a:bodyPr/>
          <a:lstStyle>
            <a:lvl1pPr marL="0" indent="0">
              <a:lnSpc>
                <a:spcPts val="2000"/>
              </a:lnSpc>
              <a:spcAft>
                <a:spcPts val="12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18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46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4" y="368592"/>
            <a:ext cx="7920038" cy="360048"/>
          </a:xfrm>
        </p:spPr>
        <p:txBody>
          <a:bodyPr anchor="b" anchorCtr="0"/>
          <a:lstStyle>
            <a:lvl1pPr algn="l">
              <a:lnSpc>
                <a:spcPts val="2200"/>
              </a:lnSpc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163" y="818652"/>
            <a:ext cx="7920038" cy="4950660"/>
          </a:xfrm>
        </p:spPr>
        <p:txBody>
          <a:bodyPr anchor="t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0824" y="818652"/>
            <a:ext cx="323176" cy="4951274"/>
          </a:xfrm>
        </p:spPr>
        <p:txBody>
          <a:bodyPr vert="vert270"/>
          <a:lstStyle>
            <a:lvl1pPr marL="0" indent="0" algn="l">
              <a:lnSpc>
                <a:spcPts val="1540"/>
              </a:lnSpc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18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98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81" y="728640"/>
            <a:ext cx="810108" cy="4860648"/>
          </a:xfrm>
        </p:spPr>
        <p:txBody>
          <a:bodyPr vert="vert"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728640"/>
            <a:ext cx="7020585" cy="48606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8" name="Afbeelding 17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7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16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8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8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79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9175"/>
            <a:ext cx="9144000" cy="2279649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SMA Title Slide 1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18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372"/>
            <a:ext cx="9144000" cy="638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8289"/>
            <a:ext cx="8255001" cy="4231024"/>
          </a:xfrm>
        </p:spPr>
        <p:txBody>
          <a:bodyPr/>
          <a:lstStyle>
            <a:lvl1pPr>
              <a:lnSpc>
                <a:spcPts val="3080"/>
              </a:lnSpc>
              <a:defRPr/>
            </a:lvl1pPr>
            <a:lvl2pPr>
              <a:lnSpc>
                <a:spcPts val="2640"/>
              </a:lnSpc>
              <a:defRPr sz="2400"/>
            </a:lvl2pPr>
            <a:lvl3pPr>
              <a:lnSpc>
                <a:spcPts val="2200"/>
              </a:lnSpc>
              <a:defRPr sz="2000"/>
            </a:lvl3pPr>
            <a:lvl4pPr>
              <a:lnSpc>
                <a:spcPts val="1980"/>
              </a:lnSpc>
              <a:defRPr sz="1800"/>
            </a:lvl4pPr>
            <a:lvl5pPr>
              <a:lnSpc>
                <a:spcPts val="154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2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6" name="Afbeelding 25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SMA Title Slide 2 NL-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5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566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SMA Title Slide 2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948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621982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939" y="728640"/>
            <a:ext cx="7561263" cy="2520336"/>
          </a:xfrm>
        </p:spPr>
        <p:txBody>
          <a:bodyPr/>
          <a:lstStyle>
            <a:lvl1pPr>
              <a:lnSpc>
                <a:spcPts val="4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939" y="3429000"/>
            <a:ext cx="7561263" cy="22098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"/>
            <a:ext cx="9144000" cy="621982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20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1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898797"/>
            <a:ext cx="7561263" cy="1362075"/>
          </a:xfrm>
        </p:spPr>
        <p:txBody>
          <a:bodyPr anchor="b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939" y="3429003"/>
            <a:ext cx="7561263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0" name="Afbeelding 19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9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7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219372"/>
            <a:ext cx="9144000" cy="638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8289"/>
            <a:ext cx="8255001" cy="4231024"/>
          </a:xfrm>
        </p:spPr>
        <p:txBody>
          <a:bodyPr/>
          <a:lstStyle>
            <a:lvl1pPr>
              <a:lnSpc>
                <a:spcPts val="3080"/>
              </a:lnSpc>
              <a:defRPr/>
            </a:lvl1pPr>
            <a:lvl2pPr>
              <a:lnSpc>
                <a:spcPts val="2640"/>
              </a:lnSpc>
              <a:defRPr sz="2400"/>
            </a:lvl2pPr>
            <a:lvl3pPr>
              <a:lnSpc>
                <a:spcPts val="2200"/>
              </a:lnSpc>
              <a:defRPr sz="2000"/>
            </a:lvl3pPr>
            <a:lvl4pPr>
              <a:lnSpc>
                <a:spcPts val="1980"/>
              </a:lnSpc>
              <a:defRPr sz="1800"/>
            </a:lvl4pPr>
            <a:lvl5pPr>
              <a:lnSpc>
                <a:spcPts val="154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2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6" name="Afbeelding 25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219372"/>
            <a:ext cx="9144000" cy="638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25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2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538289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25" y="1538288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20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1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4" y="1538290"/>
            <a:ext cx="3599813" cy="450520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1" y="2078820"/>
            <a:ext cx="3960176" cy="369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2073" y="1535116"/>
            <a:ext cx="3574729" cy="453695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24" y="2078820"/>
            <a:ext cx="3934777" cy="369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Afbeelding 20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7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538290"/>
            <a:ext cx="8255001" cy="20707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1370" y="6219824"/>
            <a:ext cx="630212" cy="63817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582" y="6219824"/>
            <a:ext cx="6660886" cy="63817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1000" b="0" cap="none" spc="100" baseline="0">
                <a:solidFill>
                  <a:schemeClr val="bg1"/>
                </a:solidFill>
              </a:defRPr>
            </a:lvl1pPr>
          </a:lstStyle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8707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50" r:id="rId23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600" b="0" i="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ts val="308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12000" indent="-252000" algn="l" defTabSz="914400" rtl="0" eaLnBrk="1" latinLnBrk="0" hangingPunct="1">
        <a:lnSpc>
          <a:spcPts val="26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5200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indent="-180000" algn="l" defTabSz="914400" rtl="0" eaLnBrk="1" latinLnBrk="0" hangingPunct="1">
        <a:lnSpc>
          <a:spcPts val="198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000" indent="-180000" algn="l" defTabSz="914400" rtl="0" eaLnBrk="1" latinLnBrk="0" hangingPunct="1">
        <a:lnSpc>
          <a:spcPts val="15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sz="2400">
                <a:latin typeface="Gotham Rounded Bold" pitchFamily="50" charset="0"/>
              </a:rPr>
              <a:t>Le secteur des </a:t>
            </a:r>
            <a:r>
              <a:rPr lang="nl-BE" sz="2400" smtClean="0">
                <a:latin typeface="Gotham Rounded Bold" pitchFamily="50" charset="0"/>
              </a:rPr>
              <a:t>institutions </a:t>
            </a:r>
            <a:r>
              <a:rPr lang="nl-BE" sz="2400">
                <a:latin typeface="Gotham Rounded Bold" pitchFamily="50" charset="0"/>
              </a:rPr>
              <a:t>de </a:t>
            </a:r>
            <a:r>
              <a:rPr lang="nl-BE" sz="2400" smtClean="0">
                <a:latin typeface="Gotham Rounded Bold" pitchFamily="50" charset="0"/>
              </a:rPr>
              <a:t>retraite </a:t>
            </a:r>
            <a:r>
              <a:rPr lang="nl-BE" sz="2400">
                <a:latin typeface="Gotham Rounded Bold" pitchFamily="50" charset="0"/>
              </a:rPr>
              <a:t>p</a:t>
            </a:r>
            <a:r>
              <a:rPr lang="nl-BE" sz="2400" smtClean="0">
                <a:latin typeface="Gotham Rounded Bold" pitchFamily="50" charset="0"/>
              </a:rPr>
              <a:t>rofessionnelle</a:t>
            </a:r>
            <a:endParaRPr lang="nl-BE" sz="2400">
              <a:latin typeface="Gotham Rounded Bold" pitchFamily="5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91736" y="5517232"/>
            <a:ext cx="6120816" cy="630084"/>
          </a:xfrm>
        </p:spPr>
        <p:txBody>
          <a:bodyPr anchor="b"/>
          <a:lstStyle/>
          <a:p>
            <a:r>
              <a:rPr lang="nl-BE"/>
              <a:t>Reporting relatif à l'exercice </a:t>
            </a:r>
            <a:r>
              <a:rPr lang="nl-BE" smtClean="0"/>
              <a:t>2016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714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1" y="1484784"/>
            <a:ext cx="7920830" cy="4231024"/>
          </a:xfrm>
        </p:spPr>
        <p:txBody>
          <a:bodyPr/>
          <a:lstStyle/>
          <a:p>
            <a:r>
              <a:rPr lang="nl-BE" smtClean="0"/>
              <a:t>Total bilantaire : 24,7 Mrd €</a:t>
            </a:r>
          </a:p>
          <a:p>
            <a:pPr marL="360000" lvl="1" indent="0">
              <a:buNone/>
            </a:pPr>
            <a:r>
              <a:rPr lang="nl-BE" smtClean="0"/>
              <a:t>	= 82 % du total bilantaire du secteur</a:t>
            </a:r>
          </a:p>
          <a:p>
            <a:r>
              <a:rPr lang="nl-BE" smtClean="0"/>
              <a:t>Provisions techniques : 15 Mrd €</a:t>
            </a:r>
          </a:p>
          <a:p>
            <a:pPr marL="360000" lvl="1" indent="0">
              <a:buNone/>
            </a:pPr>
            <a:r>
              <a:rPr lang="nl-BE" smtClean="0"/>
              <a:t>	= 83 % des provisions techniques du secteur</a:t>
            </a:r>
          </a:p>
          <a:p>
            <a:r>
              <a:rPr lang="nl-BE" smtClean="0"/>
              <a:t>Nombre d'affiliés : 1.065.000 </a:t>
            </a:r>
          </a:p>
          <a:p>
            <a:pPr marL="360000" lvl="1" indent="0">
              <a:buClr>
                <a:srgbClr val="9DC2D7"/>
              </a:buClr>
              <a:buNone/>
            </a:pPr>
            <a:r>
              <a:rPr lang="nl-BE" smtClean="0">
                <a:solidFill>
                  <a:srgbClr val="000000"/>
                </a:solidFill>
              </a:rPr>
              <a:t> 	= </a:t>
            </a:r>
            <a:r>
              <a:rPr lang="nl-BE" smtClean="0"/>
              <a:t>64 </a:t>
            </a:r>
            <a:r>
              <a:rPr lang="nl-BE"/>
              <a:t>% du nombre d'affiliés du </a:t>
            </a:r>
            <a:r>
              <a:rPr lang="nl-BE" smtClean="0"/>
              <a:t>secteur global</a:t>
            </a:r>
            <a:endParaRPr lang="nl-BE"/>
          </a:p>
          <a:p>
            <a:r>
              <a:rPr lang="nl-BE" smtClean="0"/>
              <a:t>Taux de couverture PCT + marge : 155 % </a:t>
            </a:r>
          </a:p>
          <a:p>
            <a:r>
              <a:rPr lang="nl-BE" smtClean="0"/>
              <a:t>Taux de couverture PLT + marge : 128%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50 selon le total bilantaire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10</a:t>
            </a:fld>
            <a:endParaRPr lang="nl-B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260350" cy="638177"/>
          </a:xfrm>
        </p:spPr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31840" y="6219824"/>
            <a:ext cx="4950628" cy="638177"/>
          </a:xfrm>
        </p:spPr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1370" y="6219824"/>
            <a:ext cx="7957094" cy="638177"/>
          </a:xfrm>
        </p:spPr>
        <p:txBody>
          <a:bodyPr/>
          <a:lstStyle/>
          <a:p>
            <a:fld id="{77898CD9-BA95-4A68-8F64-76B0F869134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5576" y="1389614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mtClean="0"/>
              <a:t>Evolution du nombre d'affiliés</a:t>
            </a:r>
            <a:endParaRPr lang="nl-BE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588889"/>
              </p:ext>
            </p:extLst>
          </p:nvPr>
        </p:nvGraphicFramePr>
        <p:xfrm>
          <a:off x="791370" y="1700808"/>
          <a:ext cx="7813077" cy="3960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47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0078" y="245804"/>
            <a:ext cx="7894636" cy="990132"/>
          </a:xfrm>
        </p:spPr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27084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des affiliés*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939498"/>
              </p:ext>
            </p:extLst>
          </p:nvPr>
        </p:nvGraphicFramePr>
        <p:xfrm>
          <a:off x="290078" y="1593496"/>
          <a:ext cx="8655987" cy="393481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620681"/>
                <a:gridCol w="844826"/>
                <a:gridCol w="844826"/>
                <a:gridCol w="905171"/>
                <a:gridCol w="828000"/>
                <a:gridCol w="828000"/>
                <a:gridCol w="784483"/>
              </a:tblGrid>
              <a:tr h="202869">
                <a:tc>
                  <a:txBody>
                    <a:bodyPr/>
                    <a:lstStyle/>
                    <a:p>
                      <a:pPr algn="ctr" fontAlgn="ctr"/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2013**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2014***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2015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2016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095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1.	Affiliés actifs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556.430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973.899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1.002.011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940.179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938.417  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963.672  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446.966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571.685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587.383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109.464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402.214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414.628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990">
                <a:tc>
                  <a:txBody>
                    <a:bodyPr/>
                    <a:lstStyle/>
                    <a:p>
                      <a:pPr marL="628650" indent="-360363" algn="l" fontAlgn="t"/>
                      <a:r>
                        <a:rPr lang="nl-BE" sz="1000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1.1.	Ouvriers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351.839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400.996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331.821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378.759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20.018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22.237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550">
                <a:tc>
                  <a:txBody>
                    <a:bodyPr/>
                    <a:lstStyle/>
                    <a:p>
                      <a:pPr marL="628650" indent="-360363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1.2.	Employés et cadres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204.591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572.903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115.145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192.926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89.446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379.977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8714">
                <a:tc>
                  <a:txBody>
                    <a:bodyPr/>
                    <a:lstStyle/>
                    <a:p>
                      <a:pPr marL="268288" indent="-179388" algn="l" fontAlgn="t">
                        <a:tabLst/>
                      </a:pPr>
                      <a:r>
                        <a:rPr lang="nl-BE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2.	</a:t>
                      </a:r>
                      <a:r>
                        <a:rPr lang="fr-FR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Affiliés ayant quitté la société avec des droits différés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290.959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383.687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438.596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502.574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539.269  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672.274</a:t>
                      </a:r>
                      <a:r>
                        <a:rPr lang="nl-BE" sz="1000" b="1" i="0" u="none" strike="noStrike" baseline="3000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  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227.406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265.162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297.423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63.553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118.525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141.173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6906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3.	</a:t>
                      </a:r>
                      <a:r>
                        <a:rPr lang="fr-FR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Rentiers (rentes de retraite, de survie, d'orphelin et d'invalidité)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40.009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37.350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37.106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34.594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35.593  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38.474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25.173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22.548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22.366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14.836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14.802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14.740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290078" y="5666291"/>
            <a:ext cx="84249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alibri" panose="020F0502020204030204" pitchFamily="34" charset="0"/>
              <a:buChar char="*"/>
            </a:pPr>
            <a:r>
              <a:rPr lang="fr-BE" sz="900" smtClean="0"/>
              <a:t>Doubles comptages inclus ** A partir de 2013, il n’y a plus de distinction entre ouvriers et employés/cadres *** A partir de 2014, plus de distinction entre hommes et femmes (données disponibles via DB2P)</a:t>
            </a:r>
          </a:p>
          <a:p>
            <a:pPr marL="174625" indent="-174625"/>
            <a:r>
              <a:rPr lang="fr-BE" sz="900" baseline="30000" smtClean="0"/>
              <a:t>1</a:t>
            </a:r>
            <a:r>
              <a:rPr lang="fr-BE" sz="900" smtClean="0"/>
              <a:t>	Une centaine de milliers de dormants sans droits ont été comptés pour la première fois</a:t>
            </a:r>
            <a:endParaRPr lang="nl-BE" sz="900"/>
          </a:p>
        </p:txBody>
      </p:sp>
    </p:spTree>
    <p:extLst>
      <p:ext uri="{BB962C8B-B14F-4D97-AF65-F5344CB8AC3E}">
        <p14:creationId xmlns:p14="http://schemas.microsoft.com/office/powerpoint/2010/main" val="22048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531" y="145359"/>
            <a:ext cx="7894636" cy="990132"/>
          </a:xfrm>
        </p:spPr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Secteur hétérogène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31566"/>
              </p:ext>
            </p:extLst>
          </p:nvPr>
        </p:nvGraphicFramePr>
        <p:xfrm>
          <a:off x="395536" y="2132856"/>
          <a:ext cx="8352929" cy="237626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92288"/>
                <a:gridCol w="1584176"/>
                <a:gridCol w="1368152"/>
                <a:gridCol w="1512168"/>
                <a:gridCol w="1296145"/>
              </a:tblGrid>
              <a:tr h="473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dirty="0" err="1" smtClean="0">
                          <a:latin typeface="+mn-lt"/>
                          <a:cs typeface="Arial" pitchFamily="34" charset="0"/>
                        </a:rPr>
                        <a:t>Nombre</a:t>
                      </a:r>
                      <a:r>
                        <a:rPr lang="nl-BE" sz="1200" b="1" u="none" strike="noStrike" kern="1200" dirty="0" smtClean="0"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nl-BE" sz="1200" b="1" u="none" strike="noStrike" kern="1200" dirty="0" err="1" smtClean="0">
                          <a:latin typeface="+mn-lt"/>
                          <a:cs typeface="Arial" pitchFamily="34" charset="0"/>
                        </a:rPr>
                        <a:t>d'affiliés</a:t>
                      </a:r>
                      <a:r>
                        <a:rPr lang="nl-BE" sz="1200" b="1" u="none" strike="noStrike" kern="1200" dirty="0" smtClean="0">
                          <a:latin typeface="+mn-lt"/>
                          <a:cs typeface="Arial" pitchFamily="34" charset="0"/>
                        </a:rPr>
                        <a:t> par IRP</a:t>
                      </a:r>
                      <a:endParaRPr lang="nl-BE" sz="12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Nombre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d'institutions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%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institutions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Nombre d'affiliés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%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affiliés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80000" algn="l" fontAlgn="b"/>
                      <a:r>
                        <a:rPr lang="nl-BE" sz="1200" b="0" i="0" u="none" strike="noStrike" dirty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Plus </a:t>
                      </a:r>
                      <a:r>
                        <a:rPr lang="nl-BE" sz="1200" b="0" i="0" u="none" strike="noStrike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de 100</a:t>
                      </a:r>
                      <a:r>
                        <a:rPr lang="nl-BE" sz="1200" b="0" i="0" u="none" strike="noStrike" baseline="0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nl-BE" sz="1200" b="0" i="0" u="none" strike="noStrike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000</a:t>
                      </a:r>
                      <a:endParaRPr lang="nl-BE" sz="1200" b="0" i="0" u="none" strike="noStrike" dirty="0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1.124.604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80000" algn="l" fontAlgn="b"/>
                      <a:r>
                        <a:rPr lang="nl-BE" sz="1200" b="0" i="0" u="none" strike="noStrike" dirty="0" err="1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Entre</a:t>
                      </a:r>
                      <a:r>
                        <a:rPr lang="nl-BE" sz="1200" b="0" i="0" u="none" strike="noStrike" dirty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nl-BE" sz="1200" b="0" i="0" u="none" strike="noStrike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nl-BE" sz="1200" b="0" i="0" u="none" strike="noStrike" baseline="0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nl-BE" sz="1200" b="0" i="0" u="none" strike="noStrike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000 </a:t>
                      </a:r>
                      <a:r>
                        <a:rPr lang="nl-BE" sz="1200" b="0" i="0" u="none" strike="noStrike" dirty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et </a:t>
                      </a:r>
                      <a:r>
                        <a:rPr lang="nl-BE" sz="1200" b="0" i="0" u="none" strike="noStrike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</a:t>
                      </a:r>
                      <a:r>
                        <a:rPr lang="nl-BE" sz="1200" b="0" i="0" u="none" strike="noStrike" baseline="0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nl-BE" sz="1200" b="0" i="0" u="none" strike="noStrike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000</a:t>
                      </a:r>
                      <a:endParaRPr lang="nl-BE" sz="1200" b="0" i="0" u="none" strike="noStrike" dirty="0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276.940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80000" algn="l" fontAlgn="b"/>
                      <a:r>
                        <a:rPr lang="nl-BE" sz="1200" b="0" i="0" u="none" strike="noStrike" dirty="0" err="1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Entre</a:t>
                      </a:r>
                      <a:r>
                        <a:rPr lang="nl-BE" sz="1200" b="0" i="0" u="none" strike="noStrike" dirty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nl-BE" sz="1200" b="0" i="0" u="none" strike="noStrike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nl-BE" sz="1200" b="0" i="0" u="none" strike="noStrike" baseline="0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nl-BE" sz="1200" b="0" i="0" u="none" strike="noStrike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000 </a:t>
                      </a:r>
                      <a:r>
                        <a:rPr lang="nl-BE" sz="1200" b="0" i="0" u="none" strike="noStrike" dirty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et </a:t>
                      </a:r>
                      <a:r>
                        <a:rPr lang="nl-BE" sz="1200" b="0" i="0" u="none" strike="noStrike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</a:t>
                      </a:r>
                      <a:r>
                        <a:rPr lang="nl-BE" sz="1200" b="0" i="0" u="none" strike="noStrike" baseline="0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nl-BE" sz="1200" b="0" i="0" u="none" strike="noStrike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000</a:t>
                      </a:r>
                      <a:endParaRPr lang="nl-BE" sz="1200" b="0" i="0" u="none" strike="noStrike" dirty="0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236.719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80000" algn="l" fontAlgn="b"/>
                      <a:r>
                        <a:rPr lang="nl-BE" sz="1200" b="0" i="0" u="none" strike="noStrike" dirty="0" err="1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Entre</a:t>
                      </a:r>
                      <a:r>
                        <a:rPr lang="nl-BE" sz="1200" b="0" i="0" u="none" strike="noStrike" dirty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 100 et </a:t>
                      </a:r>
                      <a:r>
                        <a:rPr lang="nl-BE" sz="1200" b="0" i="0" u="none" strike="noStrike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nl-BE" sz="1200" b="0" i="0" u="none" strike="noStrike" baseline="0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lang="nl-BE" sz="1200" b="0" i="0" u="none" strike="noStrike" dirty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000</a:t>
                      </a:r>
                      <a:endParaRPr lang="nl-BE" sz="1200" b="0" i="0" u="none" strike="noStrike" dirty="0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35.283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80000" algn="l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Entre 0 et </a:t>
                      </a:r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874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0,1%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603">
                <a:tc>
                  <a:txBody>
                    <a:bodyPr/>
                    <a:lstStyle/>
                    <a:p>
                      <a:pPr marL="180000" algn="l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1.674.420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479715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84 % des </a:t>
            </a:r>
            <a:r>
              <a:rPr lang="nl-BE" dirty="0" err="1" smtClean="0"/>
              <a:t>affiliés</a:t>
            </a:r>
            <a:r>
              <a:rPr lang="nl-BE" dirty="0" smtClean="0"/>
              <a:t> </a:t>
            </a:r>
            <a:r>
              <a:rPr lang="nl-BE" dirty="0" err="1" smtClean="0"/>
              <a:t>sont</a:t>
            </a:r>
            <a:r>
              <a:rPr lang="nl-BE" dirty="0" smtClean="0"/>
              <a:t> </a:t>
            </a:r>
            <a:r>
              <a:rPr lang="nl-BE" dirty="0" err="1" smtClean="0"/>
              <a:t>concentrés</a:t>
            </a:r>
            <a:r>
              <a:rPr lang="nl-BE" dirty="0" smtClean="0"/>
              <a:t> dans 7 % des IRP (</a:t>
            </a:r>
            <a:r>
              <a:rPr lang="nl-BE" dirty="0" err="1" smtClean="0"/>
              <a:t>principalement</a:t>
            </a:r>
            <a:r>
              <a:rPr lang="nl-BE" dirty="0" smtClean="0"/>
              <a:t> des fonds sectoriels) et 54 % des IRP </a:t>
            </a:r>
            <a:r>
              <a:rPr lang="nl-BE" dirty="0" err="1" smtClean="0"/>
              <a:t>représentent</a:t>
            </a:r>
            <a:r>
              <a:rPr lang="nl-BE" dirty="0" smtClean="0"/>
              <a:t> 2,1 % des </a:t>
            </a:r>
            <a:r>
              <a:rPr lang="nl-BE" dirty="0" err="1" smtClean="0"/>
              <a:t>affiliés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03165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Nombre d'affiliés selon le type et la nature du régime</a:t>
            </a:r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55576" y="5157192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 err="1" smtClean="0"/>
              <a:t>Certains</a:t>
            </a:r>
            <a:r>
              <a:rPr lang="nl-BE" sz="1200" dirty="0" smtClean="0"/>
              <a:t> </a:t>
            </a:r>
            <a:r>
              <a:rPr lang="nl-BE" sz="1200" dirty="0" err="1" smtClean="0"/>
              <a:t>affiliés</a:t>
            </a:r>
            <a:r>
              <a:rPr lang="nl-BE" sz="1200" dirty="0" smtClean="0"/>
              <a:t> </a:t>
            </a:r>
            <a:r>
              <a:rPr lang="nl-BE" sz="1200" dirty="0" err="1" smtClean="0"/>
              <a:t>appartiennent</a:t>
            </a:r>
            <a:r>
              <a:rPr lang="nl-BE" sz="1200" dirty="0" smtClean="0"/>
              <a:t> à </a:t>
            </a:r>
            <a:r>
              <a:rPr lang="nl-BE" sz="1200" dirty="0" err="1" smtClean="0"/>
              <a:t>plusieurs</a:t>
            </a:r>
            <a:r>
              <a:rPr lang="nl-BE" sz="1200" dirty="0" smtClean="0"/>
              <a:t> régimes (</a:t>
            </a:r>
            <a:r>
              <a:rPr lang="nl-BE" sz="1200" dirty="0" err="1" smtClean="0"/>
              <a:t>éventuellement</a:t>
            </a:r>
            <a:r>
              <a:rPr lang="nl-BE" sz="1200" dirty="0" smtClean="0"/>
              <a:t> de types différents)</a:t>
            </a:r>
            <a:endParaRPr lang="nl-BE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701645"/>
              </p:ext>
            </p:extLst>
          </p:nvPr>
        </p:nvGraphicFramePr>
        <p:xfrm>
          <a:off x="755576" y="2348880"/>
          <a:ext cx="7770316" cy="20937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853439"/>
                <a:gridCol w="778211"/>
                <a:gridCol w="778211"/>
                <a:gridCol w="778211"/>
                <a:gridCol w="1037614"/>
                <a:gridCol w="772315"/>
                <a:gridCol w="772315"/>
              </a:tblGrid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2016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DB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DC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DC+tarif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Cash Balance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Total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Nombre</a:t>
                      </a:r>
                      <a:r>
                        <a:rPr lang="nl-BE" sz="1200" b="1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total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Régimes d'entreprise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197.467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Régimes multi-employeurs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241.987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Régimes sectoriels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1.507.893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Engagements</a:t>
                      </a:r>
                      <a:r>
                        <a:rPr lang="nl-BE" sz="1200" u="none" strike="noStrike" kern="1200" baseline="0" smtClean="0">
                          <a:latin typeface="+mn-lt"/>
                          <a:cs typeface="Arial" pitchFamily="34" charset="0"/>
                        </a:rPr>
                        <a:t> individuels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Indépendants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32.805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Total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1" i="0" u="none" strike="noStrike" dirty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1.980.200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15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817848"/>
              </p:ext>
            </p:extLst>
          </p:nvPr>
        </p:nvGraphicFramePr>
        <p:xfrm>
          <a:off x="755576" y="2132856"/>
          <a:ext cx="8064898" cy="273630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74878"/>
                <a:gridCol w="709002"/>
                <a:gridCol w="709002"/>
                <a:gridCol w="709002"/>
                <a:gridCol w="709002"/>
                <a:gridCol w="709002"/>
                <a:gridCol w="709002"/>
                <a:gridCol w="709002"/>
                <a:gridCol w="709002"/>
                <a:gridCol w="709002"/>
                <a:gridCol w="709002"/>
              </a:tblGrid>
              <a:tr h="384251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 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1" u="none" strike="noStrike" kern="1200" smtClean="0"/>
                        <a:t>Provisions techniques*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1" u="none" strike="noStrike" kern="1200" smtClean="0"/>
                        <a:t>Nombre d'affiliés**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DB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 smtClean="0"/>
                        <a:t>DC avec tarif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7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Cash Balance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DC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 smtClean="0"/>
                        <a:t>Total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Evolution du type d'engagement de pension</a:t>
            </a:r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55576" y="515719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/>
            <a:r>
              <a:rPr lang="nl-BE" sz="1200" smtClean="0"/>
              <a:t>*	Provisions techniques "</a:t>
            </a:r>
            <a:r>
              <a:rPr lang="fr-FR" sz="1200" smtClean="0"/>
              <a:t>retraite et décès après la retraite</a:t>
            </a:r>
            <a:r>
              <a:rPr lang="nl-BE" sz="1200" smtClean="0"/>
              <a:t>"</a:t>
            </a:r>
          </a:p>
          <a:p>
            <a:pPr marL="268288" indent="-268288"/>
            <a:r>
              <a:rPr lang="nl-BE" sz="1200" smtClean="0"/>
              <a:t>**	Certains affiliés appartiennent à plusieurs régimes (éventuellement de types différents)</a:t>
            </a:r>
            <a:endParaRPr lang="nl-BE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764570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du portefeuille</a:t>
            </a:r>
            <a:endParaRPr lang="nl-BE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995005"/>
              </p:ext>
            </p:extLst>
          </p:nvPr>
        </p:nvGraphicFramePr>
        <p:xfrm>
          <a:off x="791370" y="1804428"/>
          <a:ext cx="7920830" cy="4144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6165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685608" y="140411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des OPC</a:t>
            </a:r>
            <a:endParaRPr lang="nl-BE"/>
          </a:p>
        </p:txBody>
      </p:sp>
      <p:graphicFrame>
        <p:nvGraphicFramePr>
          <p:cNvPr id="13" name="Chart 12"/>
          <p:cNvGraphicFramePr/>
          <p:nvPr/>
        </p:nvGraphicFramePr>
        <p:xfrm>
          <a:off x="395536" y="1916832"/>
          <a:ext cx="828092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561425"/>
              </p:ext>
            </p:extLst>
          </p:nvPr>
        </p:nvGraphicFramePr>
        <p:xfrm>
          <a:off x="766518" y="1916832"/>
          <a:ext cx="7945682" cy="40324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13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684102" y="141277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smtClean="0"/>
              <a:t>Composition du portefeuille (actifs sous-jacents des OPC ventilés)</a:t>
            </a:r>
            <a:endParaRPr lang="nl-BE" sz="160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569104"/>
              </p:ext>
            </p:extLst>
          </p:nvPr>
        </p:nvGraphicFramePr>
        <p:xfrm>
          <a:off x="684102" y="1632358"/>
          <a:ext cx="8028098" cy="4172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7325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1" y="1484784"/>
            <a:ext cx="8029102" cy="4231024"/>
          </a:xfrm>
        </p:spPr>
        <p:txBody>
          <a:bodyPr/>
          <a:lstStyle/>
          <a:p>
            <a:r>
              <a:rPr lang="nl-BE" smtClean="0"/>
              <a:t>Peer groups en fonction du pilier et de l'organisateur</a:t>
            </a:r>
          </a:p>
          <a:p>
            <a:pPr lvl="1">
              <a:spcBef>
                <a:spcPts val="1200"/>
              </a:spcBef>
            </a:pPr>
            <a:r>
              <a:rPr lang="nl-BE" smtClean="0"/>
              <a:t>Premier pilier</a:t>
            </a:r>
          </a:p>
          <a:p>
            <a:pPr lvl="1"/>
            <a:r>
              <a:rPr lang="nl-BE" smtClean="0"/>
              <a:t>Deuxième pilier</a:t>
            </a:r>
          </a:p>
          <a:p>
            <a:pPr lvl="2"/>
            <a:r>
              <a:rPr lang="nl-BE" smtClean="0"/>
              <a:t>Fonds sectoriels</a:t>
            </a:r>
          </a:p>
          <a:p>
            <a:pPr lvl="2"/>
            <a:r>
              <a:rPr lang="nl-BE" smtClean="0"/>
              <a:t>Fonds multi-employeurs avec lien économique</a:t>
            </a:r>
          </a:p>
          <a:p>
            <a:pPr lvl="2"/>
            <a:r>
              <a:rPr lang="nl-BE"/>
              <a:t>Fonds multi-employeurs </a:t>
            </a:r>
            <a:r>
              <a:rPr lang="nl-BE" smtClean="0"/>
              <a:t>sans </a:t>
            </a:r>
            <a:r>
              <a:rPr lang="nl-BE"/>
              <a:t>lien économique</a:t>
            </a:r>
            <a:endParaRPr lang="nl-BE" smtClean="0"/>
          </a:p>
          <a:p>
            <a:pPr lvl="2"/>
            <a:r>
              <a:rPr lang="nl-BE" smtClean="0"/>
              <a:t>Fonds mono-employeur</a:t>
            </a:r>
          </a:p>
          <a:p>
            <a:pPr lvl="2"/>
            <a:r>
              <a:rPr lang="nl-BE" smtClean="0"/>
              <a:t>Indépendants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19</a:t>
            </a:fld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>
                <a:solidFill>
                  <a:srgbClr val="668899"/>
                </a:solidFill>
              </a:rPr>
              <a:t>Le secteur des institutions de retraite professionnelle - Exercice 2016</a:t>
            </a:r>
            <a:r>
              <a:rPr lang="nl-BE" smtClean="0"/>
              <a:t/>
            </a:r>
            <a:br>
              <a:rPr lang="nl-BE" smtClean="0"/>
            </a:b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Executive summary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0" y="1582335"/>
            <a:ext cx="7895433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Premier pilier</a:t>
            </a:r>
            <a:endParaRPr lang="fr-FR" smtClean="0"/>
          </a:p>
          <a:p>
            <a:r>
              <a:rPr lang="fr-FR" sz="2400" smtClean="0"/>
              <a:t>Nombre d'IRP rapporteuses </a:t>
            </a:r>
            <a:r>
              <a:rPr lang="nl-BE" sz="2400" smtClean="0"/>
              <a:t>: 5</a:t>
            </a:r>
          </a:p>
          <a:p>
            <a:r>
              <a:rPr lang="nl-BE" sz="2400" smtClean="0"/>
              <a:t>Total bilantaire : 3 Mrd €</a:t>
            </a:r>
          </a:p>
          <a:p>
            <a:r>
              <a:rPr lang="nl-BE" sz="2400" smtClean="0"/>
              <a:t>Provisions techniques : 2,2 Mrd €</a:t>
            </a:r>
          </a:p>
          <a:p>
            <a:r>
              <a:rPr lang="nl-BE" sz="2400" smtClean="0"/>
              <a:t>Nombre d'affiliés : 15.000 </a:t>
            </a:r>
          </a:p>
          <a:p>
            <a:r>
              <a:rPr lang="nl-BE" sz="2400" smtClean="0"/>
              <a:t>Taux de couverture PLT + marge : 133 %</a:t>
            </a:r>
            <a:endParaRPr lang="nl-BE" smtClean="0"/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du pilier et de l'organisateur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20</a:t>
            </a:fld>
            <a:endParaRPr lang="nl-B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0" y="1484784"/>
            <a:ext cx="7895433" cy="4231024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Deuxième</a:t>
            </a:r>
            <a:r>
              <a:rPr lang="nl-BE" dirty="0"/>
              <a:t> </a:t>
            </a:r>
            <a:r>
              <a:rPr lang="nl-BE" dirty="0" err="1"/>
              <a:t>pilier</a:t>
            </a:r>
            <a:r>
              <a:rPr lang="nl-BE" dirty="0"/>
              <a:t> (</a:t>
            </a:r>
            <a:r>
              <a:rPr lang="nl-BE" dirty="0" err="1"/>
              <a:t>total</a:t>
            </a:r>
            <a:r>
              <a:rPr lang="nl-BE" dirty="0"/>
              <a:t>)</a:t>
            </a:r>
            <a:endParaRPr lang="fr-FR" dirty="0" smtClean="0"/>
          </a:p>
          <a:p>
            <a:r>
              <a:rPr lang="fr-FR" sz="2400" dirty="0" smtClean="0"/>
              <a:t>Nombre d'IRP rapporteuses</a:t>
            </a:r>
            <a:r>
              <a:rPr lang="nl-BE" sz="2400" dirty="0" smtClean="0"/>
              <a:t> : 194 </a:t>
            </a:r>
          </a:p>
          <a:p>
            <a:r>
              <a:rPr lang="nl-BE" sz="2400" dirty="0" smtClean="0"/>
              <a:t>Total </a:t>
            </a:r>
            <a:r>
              <a:rPr lang="nl-BE" sz="2400" dirty="0" err="1" smtClean="0"/>
              <a:t>bilantaire</a:t>
            </a:r>
            <a:r>
              <a:rPr lang="nl-BE" sz="2400" dirty="0" smtClean="0"/>
              <a:t> : 26,8 </a:t>
            </a:r>
            <a:r>
              <a:rPr lang="nl-BE" sz="2400" dirty="0" err="1" smtClean="0"/>
              <a:t>Mrd</a:t>
            </a:r>
            <a:r>
              <a:rPr lang="nl-BE" sz="2400" dirty="0" smtClean="0"/>
              <a:t> €</a:t>
            </a:r>
          </a:p>
          <a:p>
            <a:r>
              <a:rPr lang="nl-BE" sz="2400" dirty="0" err="1" smtClean="0"/>
              <a:t>Provisions</a:t>
            </a:r>
            <a:r>
              <a:rPr lang="nl-BE" sz="2400" dirty="0" smtClean="0"/>
              <a:t> </a:t>
            </a:r>
            <a:r>
              <a:rPr lang="nl-BE" sz="2400" dirty="0" err="1" smtClean="0"/>
              <a:t>techniques</a:t>
            </a:r>
            <a:r>
              <a:rPr lang="nl-BE" sz="2400" dirty="0" smtClean="0"/>
              <a:t> : 21,1 </a:t>
            </a:r>
            <a:r>
              <a:rPr lang="nl-BE" sz="2400" dirty="0" err="1" smtClean="0"/>
              <a:t>Mrd</a:t>
            </a:r>
            <a:r>
              <a:rPr lang="nl-BE" sz="2400" dirty="0" smtClean="0"/>
              <a:t> €</a:t>
            </a:r>
          </a:p>
          <a:p>
            <a:r>
              <a:rPr lang="nl-BE" sz="2400" dirty="0" err="1" smtClean="0"/>
              <a:t>Nombre</a:t>
            </a:r>
            <a:r>
              <a:rPr lang="nl-BE" sz="2400" dirty="0" smtClean="0"/>
              <a:t> </a:t>
            </a:r>
            <a:r>
              <a:rPr lang="nl-BE" sz="2400" dirty="0" err="1" smtClean="0"/>
              <a:t>d'affiliés</a:t>
            </a:r>
            <a:r>
              <a:rPr lang="nl-BE" sz="2400" dirty="0" smtClean="0"/>
              <a:t> : 1,66 </a:t>
            </a:r>
            <a:r>
              <a:rPr lang="nl-BE" sz="2400" dirty="0" err="1" smtClean="0"/>
              <a:t>Mio</a:t>
            </a:r>
            <a:endParaRPr lang="nl-BE" sz="2400" dirty="0" smtClean="0"/>
          </a:p>
          <a:p>
            <a:r>
              <a:rPr lang="nl-BE" sz="2400" dirty="0" err="1" smtClean="0"/>
              <a:t>Taux</a:t>
            </a:r>
            <a:r>
              <a:rPr lang="nl-BE" sz="2400" dirty="0" smtClean="0"/>
              <a:t> de couverture PCT + marge : 147 %</a:t>
            </a:r>
          </a:p>
          <a:p>
            <a:r>
              <a:rPr lang="nl-BE" sz="2400" dirty="0" err="1" smtClean="0"/>
              <a:t>Taux</a:t>
            </a:r>
            <a:r>
              <a:rPr lang="nl-BE" sz="2400" dirty="0" smtClean="0"/>
              <a:t> de couverture PLT + marge : 125 %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du pilier et de </a:t>
            </a:r>
            <a:r>
              <a:rPr lang="nl-BE" sz="3200" smtClean="0"/>
              <a:t>l'organisateur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21</a:t>
            </a:fld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0" y="1484784"/>
            <a:ext cx="7895433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Deuxième pilier : fonds sectoriels</a:t>
            </a:r>
            <a:endParaRPr lang="fr-FR" smtClean="0"/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12 </a:t>
            </a:r>
          </a:p>
          <a:p>
            <a:r>
              <a:rPr lang="nl-BE" sz="2400" smtClean="0"/>
              <a:t>Total bilantaire : 5,3 Mrd €</a:t>
            </a:r>
          </a:p>
          <a:p>
            <a:r>
              <a:rPr lang="nl-BE" sz="2400" smtClean="0"/>
              <a:t>Provisions techniques : 3,7 Mrd €</a:t>
            </a:r>
          </a:p>
          <a:p>
            <a:r>
              <a:rPr lang="nl-BE" sz="2400" smtClean="0"/>
              <a:t>Nombre d'affiliés : 1,27 Mio</a:t>
            </a:r>
          </a:p>
          <a:p>
            <a:r>
              <a:rPr lang="nl-BE" sz="2400" smtClean="0"/>
              <a:t>Taux de couverture PCT + marge : 157 %</a:t>
            </a:r>
          </a:p>
          <a:p>
            <a:r>
              <a:rPr lang="nl-BE" sz="2400" smtClean="0"/>
              <a:t>Taux de couverture PLT + marge : 140 %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du pilier et de </a:t>
            </a:r>
            <a:r>
              <a:rPr lang="nl-BE" sz="3200" smtClean="0"/>
              <a:t>l'organisateur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22</a:t>
            </a:fld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1" y="1484784"/>
            <a:ext cx="7920830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Deuxième pilier : multi-employeurs avec lien économique</a:t>
            </a:r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107 </a:t>
            </a:r>
          </a:p>
          <a:p>
            <a:r>
              <a:rPr lang="nl-BE" sz="2400" smtClean="0"/>
              <a:t>Total bilantaire : 16,5 Mrd €</a:t>
            </a:r>
          </a:p>
          <a:p>
            <a:r>
              <a:rPr lang="nl-BE" sz="2400" smtClean="0"/>
              <a:t>Provisions techniques : 12,9 Mrd €</a:t>
            </a:r>
          </a:p>
          <a:p>
            <a:r>
              <a:rPr lang="nl-BE" sz="2400" smtClean="0"/>
              <a:t>Nombre d'affiliés : 274.000 </a:t>
            </a:r>
          </a:p>
          <a:p>
            <a:r>
              <a:rPr lang="nl-BE" sz="2400" smtClean="0"/>
              <a:t>Taux de couverture PCT + marge : 145 %</a:t>
            </a:r>
          </a:p>
          <a:p>
            <a:r>
              <a:rPr lang="nl-BE" sz="2400" smtClean="0"/>
              <a:t>Taux de couverture PLT + marge : 126 %</a:t>
            </a:r>
            <a:endParaRPr lang="nl-BE" sz="2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6" y="185738"/>
            <a:ext cx="8172322" cy="990132"/>
          </a:xfrm>
        </p:spPr>
        <p:txBody>
          <a:bodyPr/>
          <a:lstStyle/>
          <a:p>
            <a:r>
              <a:rPr lang="nl-BE" sz="3200"/>
              <a:t>Peer groups en fonction du pilier et de </a:t>
            </a:r>
            <a:r>
              <a:rPr lang="nl-BE" sz="3200" smtClean="0"/>
              <a:t>l'organisateur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23</a:t>
            </a:fld>
            <a:endParaRPr lang="nl-B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1" y="1484784"/>
            <a:ext cx="7920830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Deuxième pilier : multi-employeurs </a:t>
            </a:r>
            <a:r>
              <a:rPr lang="nl-BE" smtClean="0"/>
              <a:t>sans </a:t>
            </a:r>
            <a:r>
              <a:rPr lang="nl-BE"/>
              <a:t>lien économique</a:t>
            </a:r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4 </a:t>
            </a:r>
          </a:p>
          <a:p>
            <a:r>
              <a:rPr lang="nl-BE" sz="2400" smtClean="0"/>
              <a:t>Total bilantaire : 230 Mio €</a:t>
            </a:r>
          </a:p>
          <a:p>
            <a:r>
              <a:rPr lang="nl-BE" sz="2400" smtClean="0"/>
              <a:t>Provisions techniques : 212 Mio €</a:t>
            </a:r>
          </a:p>
          <a:p>
            <a:r>
              <a:rPr lang="nl-BE" sz="2400" smtClean="0"/>
              <a:t>Nombre d'affiliés : 5.400 </a:t>
            </a:r>
          </a:p>
          <a:p>
            <a:r>
              <a:rPr lang="nl-BE" sz="2400" smtClean="0"/>
              <a:t>Taux de couverture PCT + marge : 121 %</a:t>
            </a:r>
          </a:p>
          <a:p>
            <a:r>
              <a:rPr lang="nl-BE" sz="2400" smtClean="0"/>
              <a:t>Taux de couverture PLT + marge : 107 %</a:t>
            </a:r>
            <a:endParaRPr lang="nl-BE" sz="2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6" y="185738"/>
            <a:ext cx="8172322" cy="990132"/>
          </a:xfrm>
        </p:spPr>
        <p:txBody>
          <a:bodyPr/>
          <a:lstStyle/>
          <a:p>
            <a:r>
              <a:rPr lang="nl-BE" sz="3200"/>
              <a:t>Peer groups en fonction du pilier et de </a:t>
            </a:r>
            <a:r>
              <a:rPr lang="nl-BE" sz="3200" smtClean="0"/>
              <a:t>l'organisateur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6645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1" y="1484784"/>
            <a:ext cx="7920830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Deuxième pilier : mono-employeur</a:t>
            </a:r>
            <a:endParaRPr lang="fr-FR" smtClean="0"/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68 </a:t>
            </a:r>
          </a:p>
          <a:p>
            <a:r>
              <a:rPr lang="nl-BE" sz="2400" smtClean="0"/>
              <a:t>Total bilantaire : 2,7 Mrd €</a:t>
            </a:r>
          </a:p>
          <a:p>
            <a:r>
              <a:rPr lang="nl-BE" sz="2400" smtClean="0"/>
              <a:t>Provisions techniques : 2,4 Mrd €</a:t>
            </a:r>
          </a:p>
          <a:p>
            <a:r>
              <a:rPr lang="nl-BE" sz="2400" smtClean="0"/>
              <a:t>Nombre d'affiliés : 76.000 </a:t>
            </a:r>
          </a:p>
          <a:p>
            <a:r>
              <a:rPr lang="nl-BE" sz="2400" smtClean="0"/>
              <a:t>Taux de couverture PCT + marge : 128 %</a:t>
            </a:r>
          </a:p>
          <a:p>
            <a:r>
              <a:rPr lang="nl-BE" sz="2400" smtClean="0"/>
              <a:t>Taux de couverture PLT + marge : 110 %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6" y="185738"/>
            <a:ext cx="8100313" cy="990132"/>
          </a:xfrm>
        </p:spPr>
        <p:txBody>
          <a:bodyPr/>
          <a:lstStyle/>
          <a:p>
            <a:r>
              <a:rPr lang="nl-BE" sz="3200"/>
              <a:t>Peer groups en fonction du pilier et de </a:t>
            </a:r>
            <a:r>
              <a:rPr lang="nl-BE" sz="3200" smtClean="0"/>
              <a:t>l'organisateur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25</a:t>
            </a:fld>
            <a:endParaRPr lang="nl-B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9222" y="1484784"/>
            <a:ext cx="7927582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Deuxième pilier : indépendants</a:t>
            </a:r>
            <a:endParaRPr lang="fr-FR" smtClean="0"/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3 </a:t>
            </a:r>
          </a:p>
          <a:p>
            <a:r>
              <a:rPr lang="nl-BE" sz="2400" smtClean="0"/>
              <a:t>Total bilantaire : 2,1 Mrd €</a:t>
            </a:r>
          </a:p>
          <a:p>
            <a:r>
              <a:rPr lang="nl-BE" sz="2400" smtClean="0"/>
              <a:t>Provisions techniques : 1,8 Mrd €</a:t>
            </a:r>
          </a:p>
          <a:p>
            <a:r>
              <a:rPr lang="nl-BE" sz="2400" smtClean="0"/>
              <a:t>Nombre d'affiliés : 33.000 </a:t>
            </a:r>
          </a:p>
          <a:p>
            <a:r>
              <a:rPr lang="nl-BE" sz="2400" smtClean="0"/>
              <a:t>Taux de couverture PCT + marge : 174 %</a:t>
            </a:r>
          </a:p>
          <a:p>
            <a:r>
              <a:rPr lang="nl-BE" sz="2400" smtClean="0"/>
              <a:t>Taux de couverture PLT + marge : 107 %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du pilier et de </a:t>
            </a:r>
            <a:r>
              <a:rPr lang="nl-BE" sz="3200" smtClean="0"/>
              <a:t>l'organisateur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26</a:t>
            </a:fld>
            <a:endParaRPr lang="nl-B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du pilier et de l'organisateur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27</a:t>
            </a:fld>
            <a:endParaRPr lang="nl-BE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736902"/>
              </p:ext>
            </p:extLst>
          </p:nvPr>
        </p:nvGraphicFramePr>
        <p:xfrm>
          <a:off x="766850" y="1484784"/>
          <a:ext cx="7945349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589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nl-BE" sz="3200"/>
              <a:t>Peer groups en fonction du pilier et de l'organisateur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140217"/>
              </p:ext>
            </p:extLst>
          </p:nvPr>
        </p:nvGraphicFramePr>
        <p:xfrm>
          <a:off x="791370" y="1556792"/>
          <a:ext cx="7920830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0739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nl-BE" sz="3200"/>
              <a:t>Peer groups en fonction du pilier et de l'organisateur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78201"/>
              </p:ext>
            </p:extLst>
          </p:nvPr>
        </p:nvGraphicFramePr>
        <p:xfrm>
          <a:off x="791370" y="1484784"/>
          <a:ext cx="792083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538289"/>
            <a:ext cx="8316664" cy="4231024"/>
          </a:xfrm>
        </p:spPr>
        <p:txBody>
          <a:bodyPr/>
          <a:lstStyle/>
          <a:p>
            <a:pPr>
              <a:lnSpc>
                <a:spcPts val="2000"/>
              </a:lnSpc>
            </a:pPr>
            <a:r>
              <a:rPr lang="nl-BE" sz="1800" dirty="0"/>
              <a:t>Le </a:t>
            </a:r>
            <a:r>
              <a:rPr lang="nl-BE" sz="1800" dirty="0" err="1"/>
              <a:t>secteur</a:t>
            </a:r>
            <a:r>
              <a:rPr lang="nl-BE" sz="1800" dirty="0"/>
              <a:t> des IRP </a:t>
            </a:r>
            <a:r>
              <a:rPr lang="nl-BE" sz="1800" dirty="0" err="1"/>
              <a:t>reste</a:t>
            </a:r>
            <a:r>
              <a:rPr lang="nl-BE" sz="1800" dirty="0"/>
              <a:t> </a:t>
            </a:r>
            <a:r>
              <a:rPr lang="nl-BE" sz="1800" dirty="0" err="1"/>
              <a:t>un</a:t>
            </a:r>
            <a:r>
              <a:rPr lang="nl-BE" sz="1800" dirty="0"/>
              <a:t> </a:t>
            </a:r>
            <a:r>
              <a:rPr lang="nl-BE" sz="1800" dirty="0" err="1"/>
              <a:t>secteur</a:t>
            </a:r>
            <a:r>
              <a:rPr lang="nl-BE" sz="1800" dirty="0"/>
              <a:t> </a:t>
            </a:r>
            <a:r>
              <a:rPr lang="nl-BE" sz="1800" dirty="0" err="1"/>
              <a:t>très</a:t>
            </a:r>
            <a:r>
              <a:rPr lang="nl-BE" sz="1800" dirty="0"/>
              <a:t> </a:t>
            </a:r>
            <a:r>
              <a:rPr lang="nl-BE" sz="1800" dirty="0" err="1"/>
              <a:t>hétérogène</a:t>
            </a:r>
            <a:endParaRPr lang="nl-BE" sz="1800" dirty="0"/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1800" dirty="0"/>
              <a:t>Fin </a:t>
            </a:r>
            <a:r>
              <a:rPr lang="nl-BE" sz="1800" dirty="0" smtClean="0"/>
              <a:t>2016, </a:t>
            </a:r>
            <a:r>
              <a:rPr lang="nl-BE" sz="1800" dirty="0" err="1"/>
              <a:t>il</a:t>
            </a:r>
            <a:r>
              <a:rPr lang="nl-BE" sz="1800" dirty="0"/>
              <a:t> y </a:t>
            </a:r>
            <a:r>
              <a:rPr lang="nl-BE" sz="1800" dirty="0" err="1"/>
              <a:t>avait</a:t>
            </a:r>
            <a:r>
              <a:rPr lang="nl-BE" sz="1800" dirty="0"/>
              <a:t> </a:t>
            </a:r>
            <a:r>
              <a:rPr lang="nl-BE" sz="1800" dirty="0" smtClean="0"/>
              <a:t>199 </a:t>
            </a:r>
            <a:r>
              <a:rPr lang="nl-BE" sz="1800" dirty="0"/>
              <a:t>IRP </a:t>
            </a:r>
            <a:r>
              <a:rPr lang="nl-BE" sz="1800" dirty="0" err="1" smtClean="0"/>
              <a:t>rapporteuses</a:t>
            </a:r>
            <a:endParaRPr lang="nl-BE" sz="1800" dirty="0"/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1800" dirty="0"/>
              <a:t>Le </a:t>
            </a:r>
            <a:r>
              <a:rPr lang="nl-BE" sz="1800" dirty="0" err="1"/>
              <a:t>total</a:t>
            </a:r>
            <a:r>
              <a:rPr lang="nl-BE" sz="1800" dirty="0"/>
              <a:t> </a:t>
            </a:r>
            <a:r>
              <a:rPr lang="nl-BE" sz="1800" dirty="0" err="1"/>
              <a:t>bilantaire</a:t>
            </a:r>
            <a:r>
              <a:rPr lang="nl-BE" sz="1800" dirty="0"/>
              <a:t> (</a:t>
            </a:r>
            <a:r>
              <a:rPr lang="nl-BE" sz="1800" dirty="0" smtClean="0"/>
              <a:t>29,8 Md€</a:t>
            </a:r>
            <a:r>
              <a:rPr lang="nl-BE" sz="1800" dirty="0"/>
              <a:t>) </a:t>
            </a:r>
            <a:r>
              <a:rPr lang="nl-BE" sz="1800" dirty="0" smtClean="0"/>
              <a:t>a </a:t>
            </a:r>
            <a:r>
              <a:rPr lang="nl-BE" sz="1800" dirty="0" err="1" smtClean="0"/>
              <a:t>augmenté</a:t>
            </a:r>
            <a:r>
              <a:rPr lang="nl-BE" sz="1800" dirty="0" smtClean="0"/>
              <a:t> de 20 % </a:t>
            </a:r>
            <a:r>
              <a:rPr lang="nl-BE" sz="1800" dirty="0" err="1" smtClean="0"/>
              <a:t>grâce</a:t>
            </a:r>
            <a:r>
              <a:rPr lang="nl-BE" sz="1800" dirty="0" smtClean="0"/>
              <a:t> </a:t>
            </a:r>
            <a:r>
              <a:rPr lang="nl-BE" sz="1800" dirty="0" err="1" smtClean="0"/>
              <a:t>aux</a:t>
            </a:r>
            <a:r>
              <a:rPr lang="nl-BE" sz="1800" dirty="0" smtClean="0"/>
              <a:t> </a:t>
            </a:r>
            <a:r>
              <a:rPr lang="nl-BE" sz="1800" dirty="0" err="1" smtClean="0"/>
              <a:t>résultats</a:t>
            </a:r>
            <a:r>
              <a:rPr lang="nl-BE" sz="1800" dirty="0" smtClean="0"/>
              <a:t> financiers et à des transferts </a:t>
            </a:r>
            <a:r>
              <a:rPr lang="nl-BE" sz="1800" dirty="0" err="1" smtClean="0"/>
              <a:t>venant</a:t>
            </a:r>
            <a:r>
              <a:rPr lang="nl-BE" sz="1800" dirty="0" smtClean="0"/>
              <a:t> </a:t>
            </a:r>
            <a:r>
              <a:rPr lang="nl-BE" sz="1800" smtClean="0"/>
              <a:t>d’organismes</a:t>
            </a:r>
            <a:r>
              <a:rPr lang="nl-BE" sz="1800" dirty="0" smtClean="0"/>
              <a:t> de pension ne </a:t>
            </a:r>
            <a:r>
              <a:rPr lang="nl-BE" sz="1800" dirty="0" err="1" smtClean="0"/>
              <a:t>faisant</a:t>
            </a:r>
            <a:r>
              <a:rPr lang="nl-BE" sz="1800" dirty="0" smtClean="0"/>
              <a:t> pas </a:t>
            </a:r>
            <a:r>
              <a:rPr lang="nl-BE" sz="1800" dirty="0" err="1" smtClean="0"/>
              <a:t>partie</a:t>
            </a:r>
            <a:r>
              <a:rPr lang="nl-BE" sz="1800" dirty="0" smtClean="0"/>
              <a:t> du </a:t>
            </a:r>
            <a:r>
              <a:rPr lang="nl-BE" sz="1800" dirty="0" err="1" smtClean="0"/>
              <a:t>secteur</a:t>
            </a:r>
            <a:r>
              <a:rPr lang="nl-BE" sz="1800" dirty="0" smtClean="0"/>
              <a:t> </a:t>
            </a:r>
            <a:r>
              <a:rPr lang="nl-BE" sz="1800" dirty="0" err="1" smtClean="0"/>
              <a:t>belge</a:t>
            </a:r>
            <a:r>
              <a:rPr lang="nl-BE" sz="1800" dirty="0" smtClean="0"/>
              <a:t> des IRP. </a:t>
            </a:r>
            <a:r>
              <a:rPr lang="nl-BE" sz="1800" dirty="0" err="1" smtClean="0"/>
              <a:t>L’augmentation</a:t>
            </a:r>
            <a:r>
              <a:rPr lang="nl-BE" sz="1800" dirty="0" smtClean="0"/>
              <a:t> des </a:t>
            </a:r>
            <a:r>
              <a:rPr lang="nl-BE" sz="1800" dirty="0" err="1" smtClean="0"/>
              <a:t>provisions</a:t>
            </a:r>
            <a:r>
              <a:rPr lang="nl-BE" sz="1800" dirty="0" smtClean="0"/>
              <a:t> </a:t>
            </a:r>
            <a:r>
              <a:rPr lang="nl-BE" sz="1800" dirty="0" err="1" smtClean="0"/>
              <a:t>techniques</a:t>
            </a:r>
            <a:r>
              <a:rPr lang="nl-BE" sz="1800" dirty="0" smtClean="0"/>
              <a:t>, </a:t>
            </a:r>
            <a:r>
              <a:rPr lang="nl-BE" sz="1800" dirty="0" err="1" smtClean="0"/>
              <a:t>due</a:t>
            </a:r>
            <a:r>
              <a:rPr lang="nl-BE" sz="1800" dirty="0" smtClean="0"/>
              <a:t> </a:t>
            </a:r>
            <a:r>
              <a:rPr lang="nl-BE" sz="1800" dirty="0" err="1" smtClean="0"/>
              <a:t>entre</a:t>
            </a:r>
            <a:r>
              <a:rPr lang="nl-BE" sz="1800" dirty="0" smtClean="0"/>
              <a:t> </a:t>
            </a:r>
            <a:r>
              <a:rPr lang="nl-BE" sz="1800" dirty="0" err="1" smtClean="0"/>
              <a:t>autres</a:t>
            </a:r>
            <a:r>
              <a:rPr lang="nl-BE" sz="1800" dirty="0" smtClean="0"/>
              <a:t> à la baisse </a:t>
            </a:r>
            <a:r>
              <a:rPr lang="nl-BE" sz="1800" dirty="0"/>
              <a:t>(de </a:t>
            </a:r>
            <a:r>
              <a:rPr lang="nl-BE" sz="1800" dirty="0" smtClean="0"/>
              <a:t>3,75 % </a:t>
            </a:r>
            <a:r>
              <a:rPr lang="nl-BE" sz="1800" dirty="0"/>
              <a:t>à 3,5 %) du </a:t>
            </a:r>
            <a:r>
              <a:rPr lang="nl-BE" sz="1800" dirty="0" err="1" smtClean="0"/>
              <a:t>taux</a:t>
            </a:r>
            <a:r>
              <a:rPr lang="nl-BE" sz="1800" dirty="0" smtClean="0"/>
              <a:t> </a:t>
            </a:r>
            <a:r>
              <a:rPr lang="nl-BE" sz="1800" dirty="0" err="1" smtClean="0"/>
              <a:t>d’actualisation</a:t>
            </a:r>
            <a:r>
              <a:rPr lang="nl-BE" sz="1800" dirty="0" smtClean="0"/>
              <a:t> </a:t>
            </a:r>
            <a:r>
              <a:rPr lang="nl-BE" sz="1800" dirty="0" err="1" smtClean="0"/>
              <a:t>moyen</a:t>
            </a:r>
            <a:r>
              <a:rPr lang="nl-BE" sz="1800" dirty="0" smtClean="0"/>
              <a:t>, a </a:t>
            </a:r>
            <a:r>
              <a:rPr lang="nl-BE" sz="1800" dirty="0" err="1" smtClean="0"/>
              <a:t>entraîné</a:t>
            </a:r>
            <a:r>
              <a:rPr lang="nl-BE" sz="1800" dirty="0" smtClean="0"/>
              <a:t> </a:t>
            </a:r>
            <a:r>
              <a:rPr lang="nl-BE" sz="1800" dirty="0" err="1" smtClean="0"/>
              <a:t>une</a:t>
            </a:r>
            <a:r>
              <a:rPr lang="nl-BE" sz="1800" dirty="0" smtClean="0"/>
              <a:t> </a:t>
            </a:r>
            <a:r>
              <a:rPr lang="nl-BE" sz="1800" dirty="0" err="1" smtClean="0"/>
              <a:t>légère</a:t>
            </a:r>
            <a:r>
              <a:rPr lang="nl-BE" sz="1800" dirty="0" smtClean="0"/>
              <a:t> </a:t>
            </a:r>
            <a:r>
              <a:rPr lang="nl-BE" sz="1800" dirty="0" err="1" smtClean="0"/>
              <a:t>diminution</a:t>
            </a:r>
            <a:r>
              <a:rPr lang="nl-BE" sz="1800" dirty="0" smtClean="0"/>
              <a:t> du </a:t>
            </a:r>
            <a:r>
              <a:rPr lang="nl-BE" sz="1800" dirty="0" err="1" smtClean="0"/>
              <a:t>taux</a:t>
            </a:r>
            <a:r>
              <a:rPr lang="nl-BE" sz="1800" dirty="0" smtClean="0"/>
              <a:t> de couverture. Le </a:t>
            </a:r>
            <a:r>
              <a:rPr lang="nl-BE" sz="1800" dirty="0" err="1" smtClean="0"/>
              <a:t>financement</a:t>
            </a:r>
            <a:r>
              <a:rPr lang="nl-BE" sz="1800" dirty="0" smtClean="0"/>
              <a:t> des </a:t>
            </a:r>
            <a:r>
              <a:rPr lang="nl-BE" sz="1800" dirty="0" err="1" smtClean="0"/>
              <a:t>provisions</a:t>
            </a:r>
            <a:r>
              <a:rPr lang="nl-BE" sz="1800" dirty="0" smtClean="0"/>
              <a:t> </a:t>
            </a:r>
            <a:r>
              <a:rPr lang="nl-BE" sz="1800" dirty="0" err="1" smtClean="0"/>
              <a:t>techniques</a:t>
            </a:r>
            <a:r>
              <a:rPr lang="nl-BE" sz="1800" dirty="0" smtClean="0"/>
              <a:t> </a:t>
            </a:r>
            <a:r>
              <a:rPr lang="nl-BE" sz="1800" dirty="0" err="1" smtClean="0"/>
              <a:t>est</a:t>
            </a:r>
            <a:r>
              <a:rPr lang="nl-BE" sz="1800" dirty="0" smtClean="0"/>
              <a:t> </a:t>
            </a:r>
            <a:r>
              <a:rPr lang="nl-BE" sz="1800" dirty="0" err="1" smtClean="0"/>
              <a:t>resté</a:t>
            </a:r>
            <a:r>
              <a:rPr lang="nl-BE" sz="1800" dirty="0" smtClean="0"/>
              <a:t> </a:t>
            </a:r>
            <a:r>
              <a:rPr lang="nl-BE" sz="1800" dirty="0" err="1" smtClean="0"/>
              <a:t>cependant</a:t>
            </a:r>
            <a:r>
              <a:rPr lang="nl-BE" sz="1800" dirty="0" smtClean="0"/>
              <a:t> </a:t>
            </a:r>
            <a:r>
              <a:rPr lang="nl-BE" sz="1800" dirty="0" err="1" smtClean="0"/>
              <a:t>toujours</a:t>
            </a:r>
            <a:r>
              <a:rPr lang="nl-BE" sz="1800" dirty="0" smtClean="0"/>
              <a:t> </a:t>
            </a:r>
            <a:r>
              <a:rPr lang="nl-BE" sz="1800" dirty="0" err="1" smtClean="0"/>
              <a:t>largement</a:t>
            </a:r>
            <a:r>
              <a:rPr lang="nl-BE" sz="1800" dirty="0" smtClean="0"/>
              <a:t> </a:t>
            </a:r>
            <a:r>
              <a:rPr lang="nl-BE" sz="1800" dirty="0" err="1" smtClean="0"/>
              <a:t>suffisant</a:t>
            </a:r>
            <a:r>
              <a:rPr lang="nl-BE" sz="1800" dirty="0" smtClean="0"/>
              <a:t>. Le rendement </a:t>
            </a:r>
            <a:r>
              <a:rPr lang="nl-BE" sz="1800" dirty="0" err="1" smtClean="0"/>
              <a:t>moyen</a:t>
            </a:r>
            <a:r>
              <a:rPr lang="nl-BE" sz="1800" dirty="0" smtClean="0"/>
              <a:t> a </a:t>
            </a:r>
            <a:r>
              <a:rPr lang="nl-BE" sz="1800" dirty="0" err="1" smtClean="0"/>
              <a:t>atteint</a:t>
            </a:r>
            <a:r>
              <a:rPr lang="nl-BE" sz="1800" dirty="0" smtClean="0"/>
              <a:t> 5,6 % </a:t>
            </a:r>
            <a:r>
              <a:rPr lang="nl-BE" sz="1800" smtClean="0"/>
              <a:t>en </a:t>
            </a:r>
            <a:r>
              <a:rPr lang="nl-BE" sz="1800" smtClean="0"/>
              <a:t>2016</a:t>
            </a:r>
            <a:endParaRPr lang="nl-BE" sz="1800" dirty="0"/>
          </a:p>
          <a:p>
            <a:pPr lvl="0">
              <a:lnSpc>
                <a:spcPts val="2000"/>
              </a:lnSpc>
              <a:spcBef>
                <a:spcPts val="1200"/>
              </a:spcBef>
            </a:pPr>
            <a:r>
              <a:rPr lang="fr-BE" sz="1800" dirty="0" smtClean="0"/>
              <a:t>Le total </a:t>
            </a:r>
            <a:r>
              <a:rPr lang="fr-BE" sz="1800" dirty="0" err="1" smtClean="0"/>
              <a:t>bilantaire</a:t>
            </a:r>
            <a:r>
              <a:rPr lang="fr-BE" sz="1800" dirty="0" smtClean="0"/>
              <a:t> des IRP exerçant (aussi) des activités transfrontalières a augmenté de manière exponentielle pour atteindre 5,1 Mrd €</a:t>
            </a:r>
          </a:p>
          <a:p>
            <a:pPr lvl="0">
              <a:lnSpc>
                <a:spcPts val="2000"/>
              </a:lnSpc>
              <a:spcBef>
                <a:spcPts val="1200"/>
              </a:spcBef>
            </a:pPr>
            <a:r>
              <a:rPr lang="fr-BE" sz="1800" dirty="0" smtClean="0"/>
              <a:t>Le </a:t>
            </a:r>
            <a:r>
              <a:rPr lang="fr-BE" sz="1800" dirty="0"/>
              <a:t>nombre d’affiliés a </a:t>
            </a:r>
            <a:r>
              <a:rPr lang="fr-BE" sz="1800" dirty="0" smtClean="0"/>
              <a:t>progressé </a:t>
            </a:r>
            <a:r>
              <a:rPr lang="fr-BE" sz="1800" dirty="0"/>
              <a:t>de </a:t>
            </a:r>
            <a:r>
              <a:rPr lang="fr-BE" sz="1800" dirty="0" smtClean="0"/>
              <a:t>11 % </a:t>
            </a:r>
            <a:r>
              <a:rPr lang="fr-BE" sz="1800" dirty="0"/>
              <a:t>(</a:t>
            </a:r>
            <a:r>
              <a:rPr lang="fr-BE" sz="1800" dirty="0" smtClean="0"/>
              <a:t>1 674 420</a:t>
            </a:r>
            <a:r>
              <a:rPr lang="fr-BE" sz="1800" dirty="0"/>
              <a:t>), </a:t>
            </a:r>
            <a:r>
              <a:rPr lang="fr-BE" sz="1800" dirty="0" smtClean="0"/>
              <a:t>principalement à la suite de l’ajout d’un groupe significatif de dormants dont il n’était pas tenu </a:t>
            </a:r>
            <a:r>
              <a:rPr lang="fr-BE" sz="1800" smtClean="0"/>
              <a:t>compte </a:t>
            </a:r>
            <a:r>
              <a:rPr lang="fr-BE" sz="1800" smtClean="0"/>
              <a:t>avant</a:t>
            </a:r>
            <a:endParaRPr lang="nl-BE" sz="1800" dirty="0"/>
          </a:p>
          <a:p>
            <a:endParaRPr lang="nl-BE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Executive summary</a:t>
            </a:r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743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nl-BE" sz="3200"/>
              <a:t>Peer groups en fonction du pilier et de l'organisateur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9637671"/>
              </p:ext>
            </p:extLst>
          </p:nvPr>
        </p:nvGraphicFramePr>
        <p:xfrm>
          <a:off x="791370" y="1412776"/>
          <a:ext cx="792083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371" y="1484784"/>
            <a:ext cx="7920830" cy="4231024"/>
          </a:xfrm>
        </p:spPr>
        <p:txBody>
          <a:bodyPr/>
          <a:lstStyle/>
          <a:p>
            <a:r>
              <a:rPr lang="nl-BE" smtClean="0"/>
              <a:t>Peer groups en fonction de la nature de l'engagement de pension</a:t>
            </a:r>
          </a:p>
          <a:p>
            <a:pPr lvl="1">
              <a:spcBef>
                <a:spcPts val="1200"/>
              </a:spcBef>
            </a:pPr>
            <a:r>
              <a:rPr lang="nl-BE" smtClean="0"/>
              <a:t>IRP avec au moins un plan comportant l'une ou l'autre forme de promesse de rendement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DB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DC + tarif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Cash Balance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Mixte : différents types d’engagements, y compris DC sans tarif</a:t>
            </a:r>
            <a:endParaRPr lang="nl-BE" sz="1200" smtClean="0"/>
          </a:p>
          <a:p>
            <a:pPr lvl="1">
              <a:spcBef>
                <a:spcPts val="1200"/>
              </a:spcBef>
            </a:pPr>
            <a:r>
              <a:rPr lang="nl-BE"/>
              <a:t>IRP avec uniquement des plans DC sans tarif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1" y="1484784"/>
            <a:ext cx="7920830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IRP avec au moins un plan comportant l'une ou l'autre forme de promesse de </a:t>
            </a:r>
            <a:r>
              <a:rPr lang="nl-BE" smtClean="0"/>
              <a:t>rendement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fr-FR" sz="1600" smtClean="0"/>
          </a:p>
          <a:p>
            <a:r>
              <a:rPr lang="fr-FR" sz="2400" smtClean="0"/>
              <a:t>Nombre d'IRP rapporteuses </a:t>
            </a:r>
            <a:r>
              <a:rPr lang="nl-BE" sz="2400" smtClean="0"/>
              <a:t>: 171</a:t>
            </a:r>
          </a:p>
          <a:p>
            <a:r>
              <a:rPr lang="nl-BE" sz="2400" smtClean="0"/>
              <a:t>Total bilantaire : 28,2 Mrd €</a:t>
            </a:r>
          </a:p>
          <a:p>
            <a:r>
              <a:rPr lang="nl-BE" sz="2400" smtClean="0"/>
              <a:t>Provisions techniques : 21,8 Mrd €</a:t>
            </a:r>
          </a:p>
          <a:p>
            <a:r>
              <a:rPr lang="nl-BE" sz="2400" smtClean="0"/>
              <a:t>Nombre d'affiliés : 968.000 </a:t>
            </a:r>
          </a:p>
          <a:p>
            <a:r>
              <a:rPr lang="nl-BE" sz="2400" smtClean="0"/>
              <a:t>Taux de couverture PCT + marge : 154 %</a:t>
            </a:r>
          </a:p>
          <a:p>
            <a:r>
              <a:rPr lang="nl-BE" sz="2400" smtClean="0"/>
              <a:t>Taux de couverture PLT + marge : 127 %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332656"/>
            <a:ext cx="8136904" cy="843214"/>
          </a:xfrm>
        </p:spPr>
        <p:txBody>
          <a:bodyPr/>
          <a:lstStyle/>
          <a:p>
            <a:r>
              <a:rPr lang="nl-BE" sz="3200"/>
              <a:t>Peer groups en fonction de la nature de l'engagement de </a:t>
            </a:r>
            <a:r>
              <a:rPr lang="nl-BE" sz="3200" smtClean="0"/>
              <a:t>pension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32</a:t>
            </a:fld>
            <a:endParaRPr lang="nl-B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1" y="1484784"/>
            <a:ext cx="7920830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IRP avec promesse de rendement : uniquement DB</a:t>
            </a:r>
            <a:endParaRPr lang="fr-FR" smtClean="0"/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84</a:t>
            </a:r>
          </a:p>
          <a:p>
            <a:r>
              <a:rPr lang="nl-BE" sz="2400" smtClean="0"/>
              <a:t>Total bilantaire : 10,2 Mrd €</a:t>
            </a:r>
          </a:p>
          <a:p>
            <a:r>
              <a:rPr lang="nl-BE" sz="2400" smtClean="0"/>
              <a:t>Provisions techniques : 6,7 Mrd €</a:t>
            </a:r>
          </a:p>
          <a:p>
            <a:r>
              <a:rPr lang="nl-BE" sz="2400" smtClean="0"/>
              <a:t>Nombre d'affiliés : 138.000 </a:t>
            </a:r>
          </a:p>
          <a:p>
            <a:r>
              <a:rPr lang="nl-BE" sz="2400" smtClean="0"/>
              <a:t>Taux de couverture PCT + marge : 196 %</a:t>
            </a:r>
          </a:p>
          <a:p>
            <a:r>
              <a:rPr lang="nl-BE" sz="2400" smtClean="0"/>
              <a:t>Taux de couverture PLT + marge : 148 %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de la nature de l'engagement de </a:t>
            </a:r>
            <a:r>
              <a:rPr lang="nl-BE" sz="3200" smtClean="0"/>
              <a:t>pension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33</a:t>
            </a:fld>
            <a:endParaRPr lang="nl-B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7283" y="1412776"/>
            <a:ext cx="7295185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IRP avec promesse de rendement : uniquement </a:t>
            </a:r>
            <a:r>
              <a:rPr lang="nl-BE" smtClean="0"/>
              <a:t>DC + tarif</a:t>
            </a:r>
            <a:endParaRPr lang="fr-FR" smtClean="0"/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2 </a:t>
            </a:r>
          </a:p>
          <a:p>
            <a:r>
              <a:rPr lang="nl-BE" sz="2400" smtClean="0"/>
              <a:t>Total bilantaire : 76 Mio €</a:t>
            </a:r>
          </a:p>
          <a:p>
            <a:r>
              <a:rPr lang="nl-BE" sz="2400" smtClean="0"/>
              <a:t>Provisions techniques : 72 Mio €</a:t>
            </a:r>
          </a:p>
          <a:p>
            <a:r>
              <a:rPr lang="nl-BE" sz="2400" smtClean="0"/>
              <a:t>Nombre d'affiliés : 2.700 </a:t>
            </a:r>
          </a:p>
          <a:p>
            <a:r>
              <a:rPr lang="nl-BE" sz="2400" smtClean="0"/>
              <a:t>Taux de couverture PCT + marge : 105 %</a:t>
            </a:r>
          </a:p>
          <a:p>
            <a:r>
              <a:rPr lang="nl-BE" sz="2400" smtClean="0"/>
              <a:t>Taux de couverture PLT + marge : 105 %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de la nature de l'engagement de </a:t>
            </a:r>
            <a:r>
              <a:rPr lang="nl-BE" sz="3200" smtClean="0"/>
              <a:t>pension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34</a:t>
            </a:fld>
            <a:endParaRPr lang="nl-B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6839" y="1412776"/>
            <a:ext cx="7611586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IRP avec promesse de rendement : uniquement Cash Balance</a:t>
            </a:r>
            <a:endParaRPr lang="fr-FR" smtClean="0"/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2 </a:t>
            </a:r>
          </a:p>
          <a:p>
            <a:r>
              <a:rPr lang="nl-BE" sz="2400" smtClean="0"/>
              <a:t>Total bilantaire : 666 Mio €</a:t>
            </a:r>
          </a:p>
          <a:p>
            <a:r>
              <a:rPr lang="nl-BE" sz="2400" smtClean="0"/>
              <a:t>Provisions techniques : 531 Mio €</a:t>
            </a:r>
          </a:p>
          <a:p>
            <a:r>
              <a:rPr lang="nl-BE" sz="2400" smtClean="0"/>
              <a:t>Nombre d'affiliés : 271.000 </a:t>
            </a:r>
          </a:p>
          <a:p>
            <a:r>
              <a:rPr lang="nl-BE" sz="2400" smtClean="0"/>
              <a:t>Taux de couverture PCT + marge : 127 %</a:t>
            </a:r>
          </a:p>
          <a:p>
            <a:r>
              <a:rPr lang="nl-BE" sz="2400" smtClean="0"/>
              <a:t>Taux de couverture PLT + marge : 125 %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de la nature de l'engagement de </a:t>
            </a:r>
            <a:r>
              <a:rPr lang="nl-BE" sz="3200" smtClean="0"/>
              <a:t>pension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35</a:t>
            </a:fld>
            <a:endParaRPr lang="nl-B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1" y="1412776"/>
            <a:ext cx="7920830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IRP mixtes : différents types </a:t>
            </a:r>
            <a:r>
              <a:rPr lang="nl-BE" smtClean="0"/>
              <a:t>d’engagements, </a:t>
            </a:r>
            <a:r>
              <a:rPr lang="nl-BE"/>
              <a:t>y compris DC sans tarif</a:t>
            </a:r>
            <a:endParaRPr lang="fr-FR" smtClean="0"/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83 </a:t>
            </a:r>
          </a:p>
          <a:p>
            <a:r>
              <a:rPr lang="nl-BE" sz="2400" smtClean="0"/>
              <a:t>Total bilantaire : 17,2 Mrd €</a:t>
            </a:r>
          </a:p>
          <a:p>
            <a:r>
              <a:rPr lang="nl-BE" sz="2400" smtClean="0"/>
              <a:t>Provisions techniques : 14,5 Mrd €</a:t>
            </a:r>
          </a:p>
          <a:p>
            <a:r>
              <a:rPr lang="nl-BE" sz="2400" smtClean="0"/>
              <a:t>Nombre d'affiliés : 557.000 </a:t>
            </a:r>
          </a:p>
          <a:p>
            <a:r>
              <a:rPr lang="nl-BE" sz="2400" smtClean="0"/>
              <a:t>Taux de couverture PCT + marge : 138 %</a:t>
            </a:r>
          </a:p>
          <a:p>
            <a:r>
              <a:rPr lang="nl-BE" sz="2400" smtClean="0"/>
              <a:t>Taux de couverture PLT + marge : 117 %</a:t>
            </a:r>
            <a:endParaRPr lang="nl-BE" sz="10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36</a:t>
            </a:fld>
            <a:endParaRPr lang="nl-BE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nl-BE" sz="3200"/>
              <a:t>Peer groups en fonction de la nature de l'engagement de </a:t>
            </a:r>
            <a:r>
              <a:rPr lang="nl-BE" sz="3200" smtClean="0"/>
              <a:t>pension</a:t>
            </a:r>
            <a:endParaRPr lang="nl-BE"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3" y="1412776"/>
            <a:ext cx="7884617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IRP avec uniquement des plans DC sans tarif</a:t>
            </a:r>
            <a:endParaRPr lang="fr-FR" smtClean="0"/>
          </a:p>
          <a:p>
            <a:r>
              <a:rPr lang="fr-FR" sz="2400" smtClean="0"/>
              <a:t>Nombre d'IRP rapporteuses </a:t>
            </a:r>
            <a:r>
              <a:rPr lang="nl-BE" sz="2400" smtClean="0"/>
              <a:t>: 28 </a:t>
            </a:r>
          </a:p>
          <a:p>
            <a:r>
              <a:rPr lang="nl-BE" sz="2400" smtClean="0"/>
              <a:t>Total bilantaire : 1,5 Mrd €</a:t>
            </a:r>
          </a:p>
          <a:p>
            <a:r>
              <a:rPr lang="nl-BE" sz="2400" smtClean="0"/>
              <a:t>Provisions techniques : 1,4 Mrd €</a:t>
            </a:r>
          </a:p>
          <a:p>
            <a:r>
              <a:rPr lang="nl-BE" sz="2400" smtClean="0"/>
              <a:t>Nombre d'affiliés : 706.000 </a:t>
            </a:r>
          </a:p>
          <a:p>
            <a:r>
              <a:rPr lang="nl-BE" sz="2400" smtClean="0"/>
              <a:t>Taux de couverture PCT + marge : 109 %</a:t>
            </a:r>
          </a:p>
          <a:p>
            <a:r>
              <a:rPr lang="nl-BE" sz="2400" smtClean="0"/>
              <a:t>Taux de couverture PLT + marge : 108 %</a:t>
            </a:r>
            <a:endParaRPr lang="nl-BE" sz="2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583" y="476672"/>
            <a:ext cx="7859219" cy="699198"/>
          </a:xfrm>
        </p:spPr>
        <p:txBody>
          <a:bodyPr/>
          <a:lstStyle/>
          <a:p>
            <a:r>
              <a:rPr lang="nl-BE" sz="3200"/>
              <a:t>Peer groups en fonction de la nature de l'engagement de </a:t>
            </a:r>
            <a:r>
              <a:rPr lang="nl-BE" sz="3200" smtClean="0"/>
              <a:t>pension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37</a:t>
            </a:fld>
            <a:endParaRPr lang="nl-B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de la nature de l'engagement de pension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38</a:t>
            </a:fld>
            <a:endParaRPr lang="nl-BE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7744832"/>
              </p:ext>
            </p:extLst>
          </p:nvPr>
        </p:nvGraphicFramePr>
        <p:xfrm>
          <a:off x="791370" y="1412776"/>
          <a:ext cx="792083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4221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de la nature de l'engagement de pension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39</a:t>
            </a:fld>
            <a:endParaRPr lang="nl-BE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664200"/>
              </p:ext>
            </p:extLst>
          </p:nvPr>
        </p:nvGraphicFramePr>
        <p:xfrm>
          <a:off x="791370" y="1412776"/>
          <a:ext cx="792083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695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1800" dirty="0" smtClean="0"/>
              <a:t>Les </a:t>
            </a:r>
            <a:r>
              <a:rPr lang="nl-BE" sz="1800" dirty="0"/>
              <a:t>IRP </a:t>
            </a:r>
            <a:r>
              <a:rPr lang="nl-BE" sz="1800" dirty="0" err="1"/>
              <a:t>investissent</a:t>
            </a:r>
            <a:r>
              <a:rPr lang="nl-BE" sz="1800" dirty="0"/>
              <a:t> </a:t>
            </a:r>
            <a:r>
              <a:rPr lang="nl-BE" sz="1800" dirty="0" err="1"/>
              <a:t>toujours</a:t>
            </a:r>
            <a:r>
              <a:rPr lang="nl-BE" sz="1800" dirty="0"/>
              <a:t> </a:t>
            </a:r>
            <a:r>
              <a:rPr lang="nl-BE" sz="1800" dirty="0" err="1"/>
              <a:t>principalement</a:t>
            </a:r>
            <a:r>
              <a:rPr lang="nl-BE" sz="1800" dirty="0"/>
              <a:t> dans des OPC (OPC en actions et OPC en </a:t>
            </a:r>
            <a:r>
              <a:rPr lang="nl-BE" sz="1800" dirty="0" err="1"/>
              <a:t>obligations</a:t>
            </a:r>
            <a:r>
              <a:rPr lang="nl-BE" sz="1800" dirty="0" smtClean="0"/>
              <a:t>)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1800" dirty="0" err="1" smtClean="0"/>
              <a:t>L’exposition</a:t>
            </a:r>
            <a:r>
              <a:rPr lang="nl-BE" sz="1800" dirty="0" smtClean="0"/>
              <a:t> </a:t>
            </a:r>
            <a:r>
              <a:rPr lang="nl-BE" sz="1800" dirty="0" err="1" smtClean="0"/>
              <a:t>sur</a:t>
            </a:r>
            <a:r>
              <a:rPr lang="nl-BE" sz="1800" dirty="0" smtClean="0"/>
              <a:t> actions et </a:t>
            </a:r>
            <a:r>
              <a:rPr lang="nl-BE" sz="1800" dirty="0" err="1" smtClean="0"/>
              <a:t>obligations</a:t>
            </a:r>
            <a:r>
              <a:rPr lang="nl-BE" sz="1800" dirty="0" smtClean="0"/>
              <a:t> </a:t>
            </a:r>
            <a:r>
              <a:rPr lang="nl-BE" sz="1800" dirty="0" err="1" smtClean="0"/>
              <a:t>reste</a:t>
            </a:r>
            <a:r>
              <a:rPr lang="nl-BE" sz="1800" dirty="0" smtClean="0"/>
              <a:t> au </a:t>
            </a:r>
            <a:r>
              <a:rPr lang="nl-BE" sz="1800" dirty="0" err="1" smtClean="0"/>
              <a:t>même</a:t>
            </a:r>
            <a:r>
              <a:rPr lang="nl-BE" sz="1800" dirty="0" smtClean="0"/>
              <a:t> niveau que les </a:t>
            </a:r>
            <a:r>
              <a:rPr lang="nl-BE" sz="1800" dirty="0" err="1" smtClean="0"/>
              <a:t>années</a:t>
            </a:r>
            <a:r>
              <a:rPr lang="nl-BE" sz="1800" dirty="0" smtClean="0"/>
              <a:t> </a:t>
            </a:r>
            <a:r>
              <a:rPr lang="nl-BE" sz="1800" dirty="0" err="1" smtClean="0"/>
              <a:t>précédentes</a:t>
            </a:r>
            <a:r>
              <a:rPr lang="nl-BE" sz="1800" dirty="0" smtClean="0"/>
              <a:t>, </a:t>
            </a:r>
            <a:r>
              <a:rPr lang="nl-BE" sz="1800" dirty="0" err="1" smtClean="0"/>
              <a:t>avec</a:t>
            </a:r>
            <a:r>
              <a:rPr lang="nl-BE" sz="1800" dirty="0" smtClean="0"/>
              <a:t> </a:t>
            </a:r>
            <a:r>
              <a:rPr lang="nl-BE" sz="1800" dirty="0" err="1" smtClean="0"/>
              <a:t>cette</a:t>
            </a:r>
            <a:r>
              <a:rPr lang="nl-BE" sz="1800" dirty="0" smtClean="0"/>
              <a:t> </a:t>
            </a:r>
            <a:r>
              <a:rPr lang="nl-BE" sz="1800" dirty="0" err="1" smtClean="0"/>
              <a:t>année</a:t>
            </a:r>
            <a:r>
              <a:rPr lang="nl-BE" sz="1800" dirty="0" smtClean="0"/>
              <a:t> </a:t>
            </a:r>
            <a:r>
              <a:rPr lang="nl-BE" sz="1800" dirty="0" err="1" smtClean="0"/>
              <a:t>une</a:t>
            </a:r>
            <a:r>
              <a:rPr lang="nl-BE" sz="1800" dirty="0" smtClean="0"/>
              <a:t> </a:t>
            </a:r>
            <a:r>
              <a:rPr lang="nl-BE" sz="1800" dirty="0" err="1" smtClean="0"/>
              <a:t>légère</a:t>
            </a:r>
            <a:r>
              <a:rPr lang="nl-BE" sz="1800" dirty="0" smtClean="0"/>
              <a:t> </a:t>
            </a:r>
            <a:r>
              <a:rPr lang="nl-BE" sz="1800" dirty="0" err="1" smtClean="0"/>
              <a:t>augmentation</a:t>
            </a:r>
            <a:r>
              <a:rPr lang="nl-BE" sz="1800" dirty="0" smtClean="0"/>
              <a:t> </a:t>
            </a:r>
            <a:r>
              <a:rPr lang="nl-BE" sz="1800" dirty="0"/>
              <a:t>de </a:t>
            </a:r>
            <a:r>
              <a:rPr lang="nl-BE" sz="1800" dirty="0" err="1" smtClean="0"/>
              <a:t>l’exposition</a:t>
            </a:r>
            <a:r>
              <a:rPr lang="nl-BE" sz="1800" dirty="0" smtClean="0"/>
              <a:t> directe </a:t>
            </a:r>
            <a:r>
              <a:rPr lang="nl-BE" sz="1800" dirty="0" err="1" smtClean="0"/>
              <a:t>sur</a:t>
            </a:r>
            <a:r>
              <a:rPr lang="nl-BE" sz="1800" dirty="0" smtClean="0"/>
              <a:t> </a:t>
            </a:r>
            <a:r>
              <a:rPr lang="nl-BE" sz="1800" dirty="0" err="1" smtClean="0"/>
              <a:t>obligations</a:t>
            </a:r>
            <a:r>
              <a:rPr lang="nl-BE" sz="1800" dirty="0" smtClean="0"/>
              <a:t> et </a:t>
            </a:r>
            <a:r>
              <a:rPr lang="nl-BE" sz="1800" dirty="0" err="1" smtClean="0"/>
              <a:t>un</a:t>
            </a:r>
            <a:r>
              <a:rPr lang="nl-BE" sz="1800" dirty="0" smtClean="0"/>
              <a:t> léger </a:t>
            </a:r>
            <a:r>
              <a:rPr lang="nl-BE" sz="1800" dirty="0" err="1" smtClean="0"/>
              <a:t>accroissement</a:t>
            </a:r>
            <a:r>
              <a:rPr lang="nl-BE" sz="1800" dirty="0" smtClean="0"/>
              <a:t> </a:t>
            </a:r>
            <a:r>
              <a:rPr lang="nl-BE" sz="1800" dirty="0"/>
              <a:t>de </a:t>
            </a:r>
            <a:r>
              <a:rPr lang="nl-BE" sz="1800" dirty="0" err="1" smtClean="0"/>
              <a:t>l’exposition</a:t>
            </a:r>
            <a:r>
              <a:rPr lang="nl-BE" sz="1800" dirty="0" smtClean="0"/>
              <a:t> indirecte </a:t>
            </a:r>
            <a:r>
              <a:rPr lang="nl-BE" sz="1800" dirty="0" err="1" smtClean="0"/>
              <a:t>sur</a:t>
            </a:r>
            <a:r>
              <a:rPr lang="nl-BE" sz="1800" dirty="0" smtClean="0"/>
              <a:t> actions 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</a:pPr>
            <a:r>
              <a:rPr lang="nl-BE" sz="1600" dirty="0" err="1" smtClean="0">
                <a:solidFill>
                  <a:srgbClr val="002244"/>
                </a:solidFill>
              </a:rPr>
              <a:t>exposition</a:t>
            </a:r>
            <a:r>
              <a:rPr lang="nl-BE" sz="1600" dirty="0" smtClean="0">
                <a:solidFill>
                  <a:srgbClr val="002244"/>
                </a:solidFill>
              </a:rPr>
              <a:t> directe </a:t>
            </a:r>
            <a:endParaRPr lang="nl-BE" sz="1600" dirty="0">
              <a:solidFill>
                <a:srgbClr val="002244"/>
              </a:solidFill>
            </a:endParaRPr>
          </a:p>
          <a:p>
            <a:pPr lvl="2">
              <a:lnSpc>
                <a:spcPts val="2000"/>
              </a:lnSpc>
              <a:spcAft>
                <a:spcPts val="0"/>
              </a:spcAft>
              <a:buFont typeface="Wingdings" pitchFamily="2" charset="2"/>
              <a:buChar char="§"/>
            </a:pPr>
            <a:r>
              <a:rPr lang="nl-BE" sz="1600" dirty="0" err="1" smtClean="0">
                <a:solidFill>
                  <a:srgbClr val="002244"/>
                </a:solidFill>
              </a:rPr>
              <a:t>Obligations</a:t>
            </a:r>
            <a:r>
              <a:rPr lang="nl-BE" sz="1600" dirty="0" smtClean="0">
                <a:solidFill>
                  <a:srgbClr val="002244"/>
                </a:solidFill>
              </a:rPr>
              <a:t> : </a:t>
            </a:r>
            <a:r>
              <a:rPr lang="nl-BE" sz="1600" dirty="0">
                <a:solidFill>
                  <a:srgbClr val="002244"/>
                </a:solidFill>
              </a:rPr>
              <a:t>12,82 %</a:t>
            </a:r>
          </a:p>
          <a:p>
            <a:pPr lvl="2">
              <a:lnSpc>
                <a:spcPts val="2000"/>
              </a:lnSpc>
              <a:spcAft>
                <a:spcPts val="0"/>
              </a:spcAft>
              <a:buFont typeface="Wingdings" pitchFamily="2" charset="2"/>
              <a:buChar char="§"/>
            </a:pPr>
            <a:r>
              <a:rPr lang="nl-BE" sz="1600" dirty="0" smtClean="0">
                <a:solidFill>
                  <a:srgbClr val="002244"/>
                </a:solidFill>
              </a:rPr>
              <a:t>Actions : </a:t>
            </a:r>
            <a:r>
              <a:rPr lang="nl-BE" sz="1600" dirty="0">
                <a:solidFill>
                  <a:srgbClr val="002244"/>
                </a:solidFill>
              </a:rPr>
              <a:t>9,09 %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</a:pPr>
            <a:r>
              <a:rPr lang="nl-BE" sz="1600" dirty="0" err="1" smtClean="0">
                <a:solidFill>
                  <a:srgbClr val="002244"/>
                </a:solidFill>
              </a:rPr>
              <a:t>exposition</a:t>
            </a:r>
            <a:r>
              <a:rPr lang="nl-BE" sz="1600" dirty="0" smtClean="0">
                <a:solidFill>
                  <a:srgbClr val="002244"/>
                </a:solidFill>
              </a:rPr>
              <a:t> totale</a:t>
            </a:r>
            <a:endParaRPr lang="nl-BE" sz="1600" dirty="0">
              <a:solidFill>
                <a:srgbClr val="002244"/>
              </a:solidFill>
            </a:endParaRPr>
          </a:p>
          <a:p>
            <a:pPr lvl="2">
              <a:lnSpc>
                <a:spcPts val="2000"/>
              </a:lnSpc>
              <a:spcAft>
                <a:spcPts val="0"/>
              </a:spcAft>
              <a:buFont typeface="Wingdings" pitchFamily="2" charset="2"/>
              <a:buChar char="§"/>
            </a:pPr>
            <a:r>
              <a:rPr lang="nl-BE" sz="1600" dirty="0" err="1" smtClean="0">
                <a:solidFill>
                  <a:srgbClr val="002244"/>
                </a:solidFill>
              </a:rPr>
              <a:t>Obligations</a:t>
            </a:r>
            <a:r>
              <a:rPr lang="nl-BE" sz="1600" dirty="0" smtClean="0">
                <a:solidFill>
                  <a:srgbClr val="002244"/>
                </a:solidFill>
              </a:rPr>
              <a:t> : </a:t>
            </a:r>
            <a:r>
              <a:rPr lang="nl-BE" sz="1600" dirty="0">
                <a:solidFill>
                  <a:srgbClr val="002244"/>
                </a:solidFill>
              </a:rPr>
              <a:t>45,31 % </a:t>
            </a:r>
          </a:p>
          <a:p>
            <a:pPr lvl="2">
              <a:lnSpc>
                <a:spcPts val="2000"/>
              </a:lnSpc>
              <a:spcAft>
                <a:spcPts val="0"/>
              </a:spcAft>
              <a:buFont typeface="Wingdings" pitchFamily="2" charset="2"/>
              <a:buChar char="§"/>
            </a:pPr>
            <a:r>
              <a:rPr lang="nl-BE" sz="1600" dirty="0" smtClean="0">
                <a:solidFill>
                  <a:srgbClr val="002244"/>
                </a:solidFill>
              </a:rPr>
              <a:t>Actions : </a:t>
            </a:r>
            <a:r>
              <a:rPr lang="nl-BE" sz="1600" dirty="0">
                <a:solidFill>
                  <a:srgbClr val="002244"/>
                </a:solidFill>
              </a:rPr>
              <a:t>42,65 % 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endParaRPr lang="nl-BE" sz="1800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Executive summary</a:t>
            </a:r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de la nature de l'engagement de pension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40</a:t>
            </a:fld>
            <a:endParaRPr lang="nl-BE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049194"/>
              </p:ext>
            </p:extLst>
          </p:nvPr>
        </p:nvGraphicFramePr>
        <p:xfrm>
          <a:off x="791370" y="1412776"/>
          <a:ext cx="792083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51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de la nature de l'engagement de pension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41</a:t>
            </a:fld>
            <a:endParaRPr lang="nl-BE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170381"/>
              </p:ext>
            </p:extLst>
          </p:nvPr>
        </p:nvGraphicFramePr>
        <p:xfrm>
          <a:off x="791370" y="1412776"/>
          <a:ext cx="792083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5204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87" y="1484784"/>
            <a:ext cx="7939813" cy="4231024"/>
          </a:xfrm>
        </p:spPr>
        <p:txBody>
          <a:bodyPr/>
          <a:lstStyle/>
          <a:p>
            <a:r>
              <a:rPr lang="nl-BE" smtClean="0"/>
              <a:t>Peer groups en fonction de l'exercice ou non d'activités transfrontalières</a:t>
            </a:r>
          </a:p>
          <a:p>
            <a:pPr lvl="1"/>
            <a:endParaRPr lang="nl-BE" smtClean="0"/>
          </a:p>
          <a:p>
            <a:pPr lvl="1"/>
            <a:r>
              <a:rPr lang="nl-BE" smtClean="0"/>
              <a:t>IRP avec uniquement des activités en Belgique</a:t>
            </a:r>
          </a:p>
          <a:p>
            <a:pPr lvl="1"/>
            <a:r>
              <a:rPr lang="nl-BE" smtClean="0"/>
              <a:t>IRP avec également des activités transfrontalières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0" y="1484784"/>
            <a:ext cx="7895433" cy="4555007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IRP </a:t>
            </a:r>
            <a:r>
              <a:rPr lang="nl-BE" dirty="0" err="1"/>
              <a:t>avec</a:t>
            </a:r>
            <a:r>
              <a:rPr lang="nl-BE" dirty="0"/>
              <a:t> </a:t>
            </a:r>
            <a:r>
              <a:rPr lang="nl-BE" dirty="0" err="1"/>
              <a:t>également</a:t>
            </a:r>
            <a:r>
              <a:rPr lang="nl-BE" dirty="0"/>
              <a:t> des </a:t>
            </a:r>
            <a:r>
              <a:rPr lang="nl-BE" dirty="0" err="1"/>
              <a:t>activités</a:t>
            </a:r>
            <a:r>
              <a:rPr lang="nl-BE" dirty="0"/>
              <a:t> </a:t>
            </a:r>
            <a:r>
              <a:rPr lang="nl-BE" dirty="0" err="1"/>
              <a:t>transfrontalières</a:t>
            </a:r>
            <a:endParaRPr lang="fr-FR" dirty="0" smtClean="0"/>
          </a:p>
          <a:p>
            <a:r>
              <a:rPr lang="fr-FR" sz="2000" dirty="0" smtClean="0"/>
              <a:t>Nombre d'IRP rapporteuses</a:t>
            </a:r>
            <a:r>
              <a:rPr lang="nl-BE" sz="2000" dirty="0" smtClean="0"/>
              <a:t> : 18 </a:t>
            </a:r>
          </a:p>
          <a:p>
            <a:r>
              <a:rPr lang="nl-BE" sz="2000" dirty="0" smtClean="0"/>
              <a:t>Total </a:t>
            </a:r>
            <a:r>
              <a:rPr lang="nl-BE" sz="2000" dirty="0" err="1" smtClean="0"/>
              <a:t>bilantaire</a:t>
            </a:r>
            <a:r>
              <a:rPr lang="nl-BE" sz="2000" dirty="0" smtClean="0"/>
              <a:t> : 5,1 Mia €</a:t>
            </a:r>
          </a:p>
          <a:p>
            <a:r>
              <a:rPr lang="nl-BE" sz="2000" dirty="0" err="1" smtClean="0"/>
              <a:t>Provisions</a:t>
            </a:r>
            <a:r>
              <a:rPr lang="nl-BE" sz="2000" dirty="0" smtClean="0"/>
              <a:t> </a:t>
            </a:r>
            <a:r>
              <a:rPr lang="nl-BE" sz="2000" dirty="0" err="1" smtClean="0"/>
              <a:t>techniques</a:t>
            </a:r>
            <a:r>
              <a:rPr lang="nl-BE" sz="2000" dirty="0" smtClean="0"/>
              <a:t> : 4,7 Mia €</a:t>
            </a:r>
          </a:p>
          <a:p>
            <a:r>
              <a:rPr lang="nl-BE" sz="2000" dirty="0" err="1" smtClean="0"/>
              <a:t>Nombre</a:t>
            </a:r>
            <a:r>
              <a:rPr lang="nl-BE" sz="2000" dirty="0" smtClean="0"/>
              <a:t> </a:t>
            </a:r>
            <a:r>
              <a:rPr lang="nl-BE" sz="2000" dirty="0" err="1" smtClean="0"/>
              <a:t>d'affiliés</a:t>
            </a:r>
            <a:r>
              <a:rPr lang="nl-BE" sz="2000" dirty="0" smtClean="0"/>
              <a:t> : 48.000 </a:t>
            </a:r>
          </a:p>
          <a:p>
            <a:r>
              <a:rPr lang="nl-BE" sz="2000" dirty="0" err="1" smtClean="0"/>
              <a:t>Taux</a:t>
            </a:r>
            <a:r>
              <a:rPr lang="nl-BE" sz="2000" dirty="0" smtClean="0"/>
              <a:t> de couverture PCT + marge : 122 %</a:t>
            </a:r>
          </a:p>
          <a:p>
            <a:r>
              <a:rPr lang="nl-BE" sz="2000" dirty="0" err="1" smtClean="0"/>
              <a:t>Taux</a:t>
            </a:r>
            <a:r>
              <a:rPr lang="nl-BE" sz="2000" dirty="0" smtClean="0"/>
              <a:t> de couverture PLT + marge : 108 %</a:t>
            </a:r>
          </a:p>
          <a:p>
            <a:r>
              <a:rPr lang="nl-BE" sz="2000" dirty="0" err="1" smtClean="0"/>
              <a:t>Actives</a:t>
            </a:r>
            <a:r>
              <a:rPr lang="nl-BE" sz="2000" dirty="0" smtClean="0"/>
              <a:t> dans 12 </a:t>
            </a:r>
            <a:r>
              <a:rPr lang="nl-BE" sz="2000" dirty="0" err="1" smtClean="0"/>
              <a:t>pays</a:t>
            </a:r>
            <a:r>
              <a:rPr lang="nl-BE" sz="2000" dirty="0" smtClean="0"/>
              <a:t> : </a:t>
            </a:r>
            <a:r>
              <a:rPr lang="nl-BE" sz="2000" dirty="0" err="1" smtClean="0"/>
              <a:t>Chypre</a:t>
            </a:r>
            <a:r>
              <a:rPr lang="nl-BE" sz="2000" dirty="0" smtClean="0"/>
              <a:t>, </a:t>
            </a:r>
            <a:r>
              <a:rPr lang="nl-BE" sz="2000" dirty="0" err="1"/>
              <a:t>Espagne</a:t>
            </a:r>
            <a:r>
              <a:rPr lang="nl-BE" sz="2000" dirty="0"/>
              <a:t>, </a:t>
            </a:r>
            <a:r>
              <a:rPr lang="nl-BE" sz="2000" dirty="0" err="1" smtClean="0"/>
              <a:t>Grèce</a:t>
            </a:r>
            <a:r>
              <a:rPr lang="nl-BE" sz="2000" dirty="0" smtClean="0"/>
              <a:t>, </a:t>
            </a:r>
            <a:r>
              <a:rPr lang="nl-BE" sz="2000" dirty="0" err="1" smtClean="0"/>
              <a:t>Hongrie</a:t>
            </a:r>
            <a:r>
              <a:rPr lang="nl-BE" sz="2000" dirty="0" smtClean="0"/>
              <a:t>, </a:t>
            </a:r>
            <a:r>
              <a:rPr lang="nl-BE" sz="2000" dirty="0" err="1" smtClean="0"/>
              <a:t>Irlande</a:t>
            </a:r>
            <a:r>
              <a:rPr lang="nl-BE" sz="2000" dirty="0" smtClean="0"/>
              <a:t>, </a:t>
            </a:r>
            <a:r>
              <a:rPr lang="nl-BE" sz="2000" dirty="0" err="1" smtClean="0"/>
              <a:t>Italie</a:t>
            </a:r>
            <a:r>
              <a:rPr lang="nl-BE" sz="2000" dirty="0" smtClean="0"/>
              <a:t>, </a:t>
            </a:r>
            <a:r>
              <a:rPr lang="nl-BE" sz="2000" dirty="0" err="1"/>
              <a:t>Lituanie</a:t>
            </a:r>
            <a:r>
              <a:rPr lang="nl-BE" sz="2000" dirty="0" smtClean="0"/>
              <a:t>, Luxembourg</a:t>
            </a:r>
            <a:r>
              <a:rPr lang="nl-BE" sz="2000" dirty="0"/>
              <a:t>, </a:t>
            </a:r>
            <a:r>
              <a:rPr lang="nl-BE" sz="2000" dirty="0" err="1" smtClean="0"/>
              <a:t>Malte</a:t>
            </a:r>
            <a:r>
              <a:rPr lang="nl-BE" sz="2000" dirty="0" smtClean="0"/>
              <a:t>, </a:t>
            </a:r>
            <a:r>
              <a:rPr lang="nl-BE" sz="2000" dirty="0" err="1"/>
              <a:t>Pays</a:t>
            </a:r>
            <a:r>
              <a:rPr lang="nl-BE" sz="2000" dirty="0"/>
              <a:t>-Bas</a:t>
            </a:r>
            <a:r>
              <a:rPr lang="nl-BE" sz="2000" dirty="0" smtClean="0"/>
              <a:t>, </a:t>
            </a:r>
            <a:r>
              <a:rPr lang="nl-BE" sz="2000" dirty="0" err="1" smtClean="0"/>
              <a:t>Royaume</a:t>
            </a:r>
            <a:r>
              <a:rPr lang="nl-BE" sz="2000" dirty="0" smtClean="0"/>
              <a:t>-Uni, </a:t>
            </a:r>
            <a:r>
              <a:rPr lang="nl-BE" sz="2000" dirty="0"/>
              <a:t>Suisse</a:t>
            </a:r>
            <a:endParaRPr lang="nl-BE" sz="2000" dirty="0" smtClean="0"/>
          </a:p>
          <a:p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de l'exercice ou non d'activités </a:t>
            </a:r>
            <a:r>
              <a:rPr lang="nl-BE" sz="3200" smtClean="0"/>
              <a:t>transfrontalières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43</a:t>
            </a:fld>
            <a:endParaRPr lang="nl-B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44</a:t>
            </a:fld>
            <a:endParaRPr lang="nl-BE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nl-BE" sz="3200"/>
              <a:t>Peer groups en fonction de l'exercice ou non d'activités </a:t>
            </a:r>
            <a:r>
              <a:rPr lang="nl-BE" sz="3200" smtClean="0"/>
              <a:t>transfrontalières</a:t>
            </a:r>
            <a:endParaRPr lang="nl-BE" sz="320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783006"/>
              </p:ext>
            </p:extLst>
          </p:nvPr>
        </p:nvGraphicFramePr>
        <p:xfrm>
          <a:off x="791370" y="1484784"/>
          <a:ext cx="792083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95169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45</a:t>
            </a:fld>
            <a:endParaRPr lang="nl-BE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nl-BE" sz="3200"/>
              <a:t>Peer groups en fonction de l'exercice ou non d'activités </a:t>
            </a:r>
            <a:r>
              <a:rPr lang="nl-BE" sz="3200" smtClean="0"/>
              <a:t>transfrontalières</a:t>
            </a:r>
            <a:endParaRPr lang="nl-BE" sz="320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31800" y="1538289"/>
            <a:ext cx="8255001" cy="4231024"/>
          </a:xfrm>
        </p:spPr>
        <p:txBody>
          <a:bodyPr/>
          <a:lstStyle/>
          <a:p>
            <a:r>
              <a:rPr lang="nl-BE" smtClean="0"/>
              <a:t>Evolution du total bilantaire</a:t>
            </a:r>
            <a:endParaRPr lang="nl-BE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807836"/>
              </p:ext>
            </p:extLst>
          </p:nvPr>
        </p:nvGraphicFramePr>
        <p:xfrm>
          <a:off x="791370" y="1991689"/>
          <a:ext cx="7920830" cy="3777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55497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46</a:t>
            </a:fld>
            <a:endParaRPr lang="nl-BE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nl-BE" sz="3200"/>
              <a:t>Peer groups en fonction de l'exercice ou non d'activités </a:t>
            </a:r>
            <a:r>
              <a:rPr lang="nl-BE" sz="3200" smtClean="0"/>
              <a:t>transfrontalières</a:t>
            </a:r>
            <a:endParaRPr lang="nl-BE" sz="320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186382"/>
              </p:ext>
            </p:extLst>
          </p:nvPr>
        </p:nvGraphicFramePr>
        <p:xfrm>
          <a:off x="785340" y="1484784"/>
          <a:ext cx="7926860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5189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47</a:t>
            </a:fld>
            <a:endParaRPr lang="nl-BE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nl-BE" sz="3200"/>
              <a:t>Peer groups en fonction de l'exercice ou non d'activités </a:t>
            </a:r>
            <a:r>
              <a:rPr lang="nl-BE" sz="3200" smtClean="0"/>
              <a:t>transfrontalières</a:t>
            </a:r>
            <a:endParaRPr lang="nl-BE" sz="320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3597550"/>
              </p:ext>
            </p:extLst>
          </p:nvPr>
        </p:nvGraphicFramePr>
        <p:xfrm>
          <a:off x="791370" y="1412776"/>
          <a:ext cx="792083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8585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650974"/>
          </a:xfrm>
        </p:spPr>
        <p:txBody>
          <a:bodyPr/>
          <a:lstStyle/>
          <a:p>
            <a:r>
              <a:rPr lang="nl-BE" smtClean="0"/>
              <a:t>Récapitulatif IRP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48</a:t>
            </a:fld>
            <a:endParaRPr lang="nl-B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192975"/>
              </p:ext>
            </p:extLst>
          </p:nvPr>
        </p:nvGraphicFramePr>
        <p:xfrm>
          <a:off x="179512" y="980728"/>
          <a:ext cx="8846276" cy="49927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501461"/>
                <a:gridCol w="492617"/>
                <a:gridCol w="625593"/>
                <a:gridCol w="625593"/>
                <a:gridCol w="625593"/>
                <a:gridCol w="625593"/>
                <a:gridCol w="625593"/>
                <a:gridCol w="596268"/>
                <a:gridCol w="654005"/>
                <a:gridCol w="597181"/>
                <a:gridCol w="625593"/>
                <a:gridCol w="625593"/>
                <a:gridCol w="625593"/>
              </a:tblGrid>
              <a:tr h="440733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>
                          <a:latin typeface="+mn-lt"/>
                          <a:cs typeface="Arial" pitchFamily="34" charset="0"/>
                        </a:rPr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Nombre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Total bilantaire</a:t>
                      </a:r>
                    </a:p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(Mrd €)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Taux de couverture </a:t>
                      </a:r>
                    </a:p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PCT </a:t>
                      </a:r>
                      <a:r>
                        <a:rPr lang="nl-BE" sz="900" b="1" u="none" strike="noStrike">
                          <a:latin typeface="+mn-lt"/>
                          <a:cs typeface="Arial" pitchFamily="34" charset="0"/>
                        </a:rPr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Taux de couverture </a:t>
                      </a:r>
                    </a:p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PLT </a:t>
                      </a:r>
                      <a:r>
                        <a:rPr lang="nl-BE" sz="900" b="1" u="none" strike="noStrike">
                          <a:latin typeface="+mn-lt"/>
                          <a:cs typeface="Arial" pitchFamily="34" charset="0"/>
                        </a:rPr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Provisions techniques</a:t>
                      </a:r>
                    </a:p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(Mrd €)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Nombre d'affiliés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>
                          <a:latin typeface="+mn-lt"/>
                          <a:cs typeface="Arial" pitchFamily="34" charset="0"/>
                        </a:rPr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Secteur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24,7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29,8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23,2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1.513.279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1.674.420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Premier pilier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15.751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14.978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Deuxième pilier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21,9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26,8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21,1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1.497.528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1.659.442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+mn-lt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Fonds sectoriels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1.126.162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1.270.315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Multi-ER avec</a:t>
                      </a:r>
                      <a:r>
                        <a:rPr lang="nl-BE" sz="900" b="1" u="none" strike="noStrike" baseline="0" smtClean="0">
                          <a:latin typeface="+mn-lt"/>
                          <a:cs typeface="Arial" pitchFamily="34" charset="0"/>
                        </a:rPr>
                        <a:t> lien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223.670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274.215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Multi-ER sans</a:t>
                      </a:r>
                      <a:r>
                        <a:rPr lang="nl-BE" sz="900" b="1" u="none" strike="noStrike" baseline="0" smtClean="0">
                          <a:latin typeface="+mn-lt"/>
                          <a:cs typeface="Arial" pitchFamily="34" charset="0"/>
                        </a:rPr>
                        <a:t> lien</a:t>
                      </a:r>
                      <a:endParaRPr lang="nl-BE" sz="900" b="1" i="0" u="none" strike="noStrike" smtClean="0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4.613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5.379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Mono-employeur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136%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128%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119%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110%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2,2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114.887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76.018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Indépendants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176%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174%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32.809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33.515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Au moins 1 DB</a:t>
                      </a:r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DC+tarif ou </a:t>
                      </a:r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CB</a:t>
                      </a: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22,4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28,2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21,8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599.461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968.141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Uniquement DB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21600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196%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196%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140.195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137.618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Uniquement DC+tarif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21600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0,08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4.162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2.662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Uniquement Cash </a:t>
                      </a:r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Balance</a:t>
                      </a:r>
                    </a:p>
                  </a:txBody>
                  <a:tcPr marL="21600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266.370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270.616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Mixte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21600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17,2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9,5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188.734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557.245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Uniquement DC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913.818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706.279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Belgique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22,1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24,7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1.478.370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1.626.834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Transfrontalier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34.909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47.586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+mn-lt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290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+mn-lt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% </a:t>
                      </a:r>
                      <a:r>
                        <a:rPr lang="nl-BE" sz="900" b="1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total</a:t>
                      </a:r>
                      <a:r>
                        <a:rPr lang="nl-BE" sz="900" b="1" i="0" u="none" strike="noStrike" baseline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 bilantaire du secteu</a:t>
                      </a:r>
                      <a:r>
                        <a:rPr lang="nl-BE" sz="900" b="1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r</a:t>
                      </a:r>
                      <a:endParaRPr lang="nl-BE" sz="900" b="1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Top 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342.478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430.608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Top 50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24,7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741.698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1.065.446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6" y="185738"/>
            <a:ext cx="8100313" cy="990132"/>
          </a:xfrm>
        </p:spPr>
        <p:txBody>
          <a:bodyPr/>
          <a:lstStyle/>
          <a:p>
            <a:r>
              <a:rPr lang="nl-BE" sz="2400" smtClean="0"/>
              <a:t>IRP par rapport aux assurances groupe, aux assurances dirigeants d'entreprise et au troisième pilier*</a:t>
            </a:r>
            <a:endParaRPr lang="nl-BE" sz="2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49</a:t>
            </a:fld>
            <a:endParaRPr lang="nl-B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10713"/>
              </p:ext>
            </p:extLst>
          </p:nvPr>
        </p:nvGraphicFramePr>
        <p:xfrm>
          <a:off x="755576" y="1628800"/>
          <a:ext cx="7416821" cy="345638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130035"/>
                <a:gridCol w="612398"/>
                <a:gridCol w="612398"/>
                <a:gridCol w="612398"/>
                <a:gridCol w="612398"/>
                <a:gridCol w="612398"/>
                <a:gridCol w="612398"/>
                <a:gridCol w="612398"/>
              </a:tblGrid>
              <a:tr h="384043">
                <a:tc>
                  <a:txBody>
                    <a:bodyPr/>
                    <a:lstStyle/>
                    <a:p>
                      <a:pPr marL="88900" indent="0" algn="r" defTabSz="914400" rtl="0" eaLnBrk="1" fontAlgn="b" latinLnBrk="0" hangingPunct="1"/>
                      <a:r>
                        <a:rPr lang="nl-BE" sz="800" b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en</a:t>
                      </a:r>
                      <a:r>
                        <a:rPr lang="nl-BE" sz="800" b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milliar</a:t>
                      </a:r>
                      <a:r>
                        <a:rPr lang="nl-BE" sz="800" b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ds €</a:t>
                      </a:r>
                      <a:endParaRPr lang="nl-BE" sz="800" b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  <a:endParaRPr lang="nl-BE" sz="1200" b="1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Premier pilier géré par des IRP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3,0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Deuxième pilier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62,0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65,0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70,1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75,1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81,0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85,1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92,0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IRP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21,9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26,8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Assurance groupe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47,6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50,4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53,9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56,9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59,7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62,1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Assurance</a:t>
                      </a:r>
                      <a:r>
                        <a:rPr lang="nl-BE" sz="1200" b="1" u="none" strike="noStrike" baseline="0" smtClean="0">
                          <a:latin typeface="+mn-lt"/>
                          <a:cs typeface="Arial" pitchFamily="34" charset="0"/>
                        </a:rPr>
                        <a:t> dirigeants d'entreprise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3,1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Troisième pilier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21,5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21,6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23,7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25,1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26,8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30,2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32,2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Assurances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9,5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14,1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Fonds d'épargne</a:t>
                      </a:r>
                      <a:r>
                        <a:rPr lang="nl-BE" sz="1200" b="1" u="none" strike="noStrike" baseline="0" smtClean="0">
                          <a:latin typeface="+mn-lt"/>
                          <a:cs typeface="Arial" pitchFamily="34" charset="0"/>
                        </a:rPr>
                        <a:t> pension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17,2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18,1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5576" y="5517232"/>
            <a:ext cx="7416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smtClean="0"/>
              <a:t>* IRP: total bilantaire, assurances: provisions techniques vie, fonds d’épargne pension: valeur d’inventaire</a:t>
            </a:r>
            <a:endParaRPr lang="nl-BE" sz="1100"/>
          </a:p>
        </p:txBody>
      </p:sp>
    </p:spTree>
    <p:extLst>
      <p:ext uri="{BB962C8B-B14F-4D97-AF65-F5344CB8AC3E}">
        <p14:creationId xmlns:p14="http://schemas.microsoft.com/office/powerpoint/2010/main" val="34517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Le secteur des institutions de retraite professionnelle - Exercice 2016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Chiffres clés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5256" y="1412776"/>
            <a:ext cx="8255001" cy="4231024"/>
          </a:xfrm>
        </p:spPr>
        <p:txBody>
          <a:bodyPr/>
          <a:lstStyle/>
          <a:p>
            <a:r>
              <a:rPr lang="nl-BE" sz="1600" b="1" smtClean="0"/>
              <a:t>IRP</a:t>
            </a:r>
            <a:r>
              <a:rPr lang="nl-BE" sz="1600" smtClean="0"/>
              <a:t> : institution de retraite professionnelle</a:t>
            </a:r>
          </a:p>
          <a:p>
            <a:r>
              <a:rPr lang="nl-BE" sz="1600" b="1" smtClean="0"/>
              <a:t>OPC</a:t>
            </a:r>
            <a:r>
              <a:rPr lang="nl-BE" sz="1600" smtClean="0"/>
              <a:t> : organisme de placement collectif</a:t>
            </a:r>
          </a:p>
          <a:p>
            <a:r>
              <a:rPr lang="nl-BE" sz="1600" b="1" smtClean="0"/>
              <a:t>PCT</a:t>
            </a:r>
            <a:r>
              <a:rPr lang="nl-BE" sz="1600" smtClean="0"/>
              <a:t> (provisions techniques à court terme) : </a:t>
            </a:r>
            <a:r>
              <a:rPr lang="fr-FR" sz="1600" smtClean="0"/>
              <a:t>provisions techniques qui correspondent aux droits de pension acquis par les affiliés au moment considéré</a:t>
            </a:r>
            <a:endParaRPr lang="nl-BE" sz="1600" smtClean="0"/>
          </a:p>
          <a:p>
            <a:r>
              <a:rPr lang="nl-BE" sz="1600" b="1" smtClean="0"/>
              <a:t>PLT</a:t>
            </a:r>
            <a:r>
              <a:rPr lang="nl-BE" sz="1600" smtClean="0"/>
              <a:t> (provisions techniques à long terme) : provisions techniques incluant, </a:t>
            </a:r>
            <a:r>
              <a:rPr lang="fr-FR" sz="1600" smtClean="0"/>
              <a:t>en sus des droits de pension acquis, une marge de sécurité</a:t>
            </a:r>
            <a:endParaRPr lang="nl-BE" sz="1600" smtClean="0"/>
          </a:p>
          <a:p>
            <a:r>
              <a:rPr lang="nl-BE" sz="1600" b="1" smtClean="0"/>
              <a:t>DB</a:t>
            </a:r>
            <a:r>
              <a:rPr lang="nl-BE" sz="1600" smtClean="0"/>
              <a:t> : defined benefits (but à atteindre)</a:t>
            </a:r>
          </a:p>
          <a:p>
            <a:r>
              <a:rPr lang="nl-BE" sz="1600" b="1" smtClean="0"/>
              <a:t>DC</a:t>
            </a:r>
            <a:r>
              <a:rPr lang="nl-BE" sz="1600" smtClean="0"/>
              <a:t> : defined contributions (contributions définies)</a:t>
            </a:r>
          </a:p>
          <a:p>
            <a:r>
              <a:rPr lang="nl-BE" sz="1600" b="1" smtClean="0"/>
              <a:t>XB</a:t>
            </a:r>
            <a:r>
              <a:rPr lang="nl-BE" sz="1600" smtClean="0"/>
              <a:t> : cross-border (transfrontalier)</a:t>
            </a:r>
          </a:p>
          <a:p>
            <a:r>
              <a:rPr lang="nl-BE" sz="1600" b="1" smtClean="0"/>
              <a:t>ER</a:t>
            </a:r>
            <a:r>
              <a:rPr lang="nl-BE" sz="1600" smtClean="0"/>
              <a:t> : employeur</a:t>
            </a:r>
          </a:p>
          <a:p>
            <a:endParaRPr lang="nl-BE" sz="2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Lexique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50</a:t>
            </a:fld>
            <a:endParaRPr lang="nl-BE" dirty="0"/>
          </a:p>
        </p:txBody>
      </p:sp>
      <p:sp>
        <p:nvSpPr>
          <p:cNvPr id="7" name="Date Placeholder 2"/>
          <p:cNvSpPr txBox="1">
            <a:spLocks/>
          </p:cNvSpPr>
          <p:nvPr/>
        </p:nvSpPr>
        <p:spPr>
          <a:xfrm>
            <a:off x="791370" y="6219824"/>
            <a:ext cx="1620342" cy="63817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nl-BE"/>
            </a:defPPr>
            <a:lvl1pPr marL="0" algn="l" defTabSz="914400" rtl="0" eaLnBrk="1" latinLnBrk="0" hangingPunct="1"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mtClean="0"/>
              <a:t>31 octobre 2015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0" y="1484784"/>
            <a:ext cx="8255001" cy="42310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nl-BE" dirty="0" err="1" smtClean="0"/>
              <a:t>Nombre</a:t>
            </a:r>
            <a:r>
              <a:rPr lang="nl-BE" dirty="0" smtClean="0"/>
              <a:t> </a:t>
            </a:r>
            <a:r>
              <a:rPr lang="nl-BE" dirty="0" err="1" smtClean="0"/>
              <a:t>d'IRP</a:t>
            </a:r>
            <a:r>
              <a:rPr lang="nl-BE" dirty="0" smtClean="0"/>
              <a:t> </a:t>
            </a:r>
            <a:r>
              <a:rPr lang="nl-BE" dirty="0" err="1" smtClean="0"/>
              <a:t>rapporteuses</a:t>
            </a:r>
            <a:r>
              <a:rPr lang="nl-BE" dirty="0" smtClean="0"/>
              <a:t> : 199</a:t>
            </a:r>
          </a:p>
          <a:p>
            <a:pPr>
              <a:spcBef>
                <a:spcPts val="600"/>
              </a:spcBef>
            </a:pPr>
            <a:r>
              <a:rPr lang="nl-BE" dirty="0" smtClean="0"/>
              <a:t>Total </a:t>
            </a:r>
            <a:r>
              <a:rPr lang="nl-BE" dirty="0" err="1" smtClean="0"/>
              <a:t>bilantaire</a:t>
            </a:r>
            <a:r>
              <a:rPr lang="nl-BE" dirty="0" smtClean="0"/>
              <a:t> : 29,8 </a:t>
            </a:r>
            <a:r>
              <a:rPr lang="nl-BE" dirty="0" err="1" smtClean="0"/>
              <a:t>Mrd</a:t>
            </a:r>
            <a:r>
              <a:rPr lang="nl-BE" dirty="0" smtClean="0"/>
              <a:t> €</a:t>
            </a:r>
          </a:p>
          <a:p>
            <a:pPr>
              <a:spcBef>
                <a:spcPts val="600"/>
              </a:spcBef>
            </a:pPr>
            <a:r>
              <a:rPr lang="nl-BE" dirty="0" err="1" smtClean="0"/>
              <a:t>Provisions</a:t>
            </a:r>
            <a:r>
              <a:rPr lang="nl-BE" dirty="0" smtClean="0"/>
              <a:t> </a:t>
            </a:r>
            <a:r>
              <a:rPr lang="nl-BE" dirty="0" err="1" smtClean="0"/>
              <a:t>techniques</a:t>
            </a:r>
            <a:r>
              <a:rPr lang="nl-BE" dirty="0" smtClean="0"/>
              <a:t> : 23,2 </a:t>
            </a:r>
            <a:r>
              <a:rPr lang="nl-BE" dirty="0" err="1" smtClean="0"/>
              <a:t>Mrd</a:t>
            </a:r>
            <a:r>
              <a:rPr lang="nl-BE" dirty="0" smtClean="0"/>
              <a:t> €</a:t>
            </a:r>
          </a:p>
          <a:p>
            <a:pPr>
              <a:spcBef>
                <a:spcPts val="600"/>
              </a:spcBef>
            </a:pPr>
            <a:r>
              <a:rPr lang="nl-BE" dirty="0" err="1" smtClean="0"/>
              <a:t>Nombre</a:t>
            </a:r>
            <a:r>
              <a:rPr lang="nl-BE" dirty="0" smtClean="0"/>
              <a:t> </a:t>
            </a:r>
            <a:r>
              <a:rPr lang="nl-BE" dirty="0" err="1" smtClean="0"/>
              <a:t>d'affiliés</a:t>
            </a:r>
            <a:r>
              <a:rPr lang="nl-BE" dirty="0" smtClean="0"/>
              <a:t> : 1,67 </a:t>
            </a:r>
            <a:r>
              <a:rPr lang="nl-BE" dirty="0" err="1" smtClean="0"/>
              <a:t>Mio</a:t>
            </a:r>
            <a:endParaRPr lang="nl-BE" dirty="0" smtClean="0"/>
          </a:p>
          <a:p>
            <a:pPr>
              <a:spcBef>
                <a:spcPts val="600"/>
              </a:spcBef>
            </a:pPr>
            <a:r>
              <a:rPr lang="nl-BE" dirty="0" err="1" smtClean="0"/>
              <a:t>Taux</a:t>
            </a:r>
            <a:r>
              <a:rPr lang="nl-BE" dirty="0" smtClean="0"/>
              <a:t> de couverture PCT + marge : 151 % </a:t>
            </a:r>
          </a:p>
          <a:p>
            <a:pPr>
              <a:spcBef>
                <a:spcPts val="600"/>
              </a:spcBef>
            </a:pPr>
            <a:r>
              <a:rPr lang="nl-BE" dirty="0" err="1" smtClean="0"/>
              <a:t>Taux</a:t>
            </a:r>
            <a:r>
              <a:rPr lang="nl-BE" dirty="0" smtClean="0"/>
              <a:t> de couverture PLT + marge : 125 %</a:t>
            </a:r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077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364877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err="1" smtClean="0"/>
              <a:t>Évolution</a:t>
            </a:r>
            <a:r>
              <a:rPr lang="nl-BE" dirty="0" smtClean="0"/>
              <a:t> du </a:t>
            </a:r>
            <a:r>
              <a:rPr lang="nl-BE" dirty="0" err="1" smtClean="0"/>
              <a:t>total</a:t>
            </a:r>
            <a:r>
              <a:rPr lang="nl-BE" dirty="0" smtClean="0"/>
              <a:t> </a:t>
            </a:r>
            <a:r>
              <a:rPr lang="nl-BE" dirty="0" err="1" smtClean="0"/>
              <a:t>bilantaire</a:t>
            </a:r>
            <a:endParaRPr lang="nl-BE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378482"/>
              </p:ext>
            </p:extLst>
          </p:nvPr>
        </p:nvGraphicFramePr>
        <p:xfrm>
          <a:off x="755576" y="1928833"/>
          <a:ext cx="7956624" cy="3732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259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313771"/>
            <a:ext cx="7894636" cy="990132"/>
          </a:xfrm>
        </p:spPr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Secteur hétérogène</a:t>
            </a:r>
            <a:endParaRPr lang="nl-BE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628698"/>
              </p:ext>
            </p:extLst>
          </p:nvPr>
        </p:nvGraphicFramePr>
        <p:xfrm>
          <a:off x="395536" y="1894254"/>
          <a:ext cx="7992887" cy="315312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80679"/>
                <a:gridCol w="1319509"/>
                <a:gridCol w="1557122"/>
                <a:gridCol w="1557122"/>
                <a:gridCol w="1678455"/>
              </a:tblGrid>
              <a:tr h="627682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Total bilantaire </a:t>
                      </a:r>
                    </a:p>
                    <a:p>
                      <a:pPr algn="ctr" fontAlgn="ctr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(en euros)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Nombre d'institutions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% i</a:t>
                      </a:r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nstitutions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Valeur bilantaire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% total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&gt; 1 mld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12.443.959.674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 mld &lt;&gt; 500 mln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5.219.876.458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 mln &lt;&gt;500 mln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7.308.277.633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 mln &lt;&gt;100 mln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4.605.211.986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&lt;10 mln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203.718.700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339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29.781.044.451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7" y="5268399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smtClean="0"/>
              <a:t>60 % du </a:t>
            </a:r>
            <a:r>
              <a:rPr lang="nl-BE" sz="1400" dirty="0" err="1" smtClean="0"/>
              <a:t>total</a:t>
            </a:r>
            <a:r>
              <a:rPr lang="nl-BE" sz="1400" dirty="0" smtClean="0"/>
              <a:t> </a:t>
            </a:r>
            <a:r>
              <a:rPr lang="nl-BE" sz="1400" dirty="0" err="1" smtClean="0"/>
              <a:t>bilantaire</a:t>
            </a:r>
            <a:r>
              <a:rPr lang="nl-BE" sz="1400" dirty="0" smtClean="0"/>
              <a:t> du </a:t>
            </a:r>
            <a:r>
              <a:rPr lang="nl-BE" sz="1400" dirty="0" err="1" smtClean="0"/>
              <a:t>secteur</a:t>
            </a:r>
            <a:r>
              <a:rPr lang="nl-BE" sz="1400" dirty="0" smtClean="0"/>
              <a:t> </a:t>
            </a:r>
            <a:r>
              <a:rPr lang="nl-BE" sz="1400" dirty="0" err="1" smtClean="0"/>
              <a:t>sont</a:t>
            </a:r>
            <a:r>
              <a:rPr lang="nl-BE" sz="1400" dirty="0" smtClean="0"/>
              <a:t> </a:t>
            </a:r>
            <a:r>
              <a:rPr lang="nl-BE" sz="1400" dirty="0" err="1" smtClean="0"/>
              <a:t>détenus</a:t>
            </a:r>
            <a:r>
              <a:rPr lang="nl-BE" sz="1400" dirty="0" smtClean="0"/>
              <a:t> par 8 % </a:t>
            </a:r>
            <a:r>
              <a:rPr lang="nl-BE" sz="1400" dirty="0" err="1" smtClean="0"/>
              <a:t>seulement</a:t>
            </a:r>
            <a:r>
              <a:rPr lang="nl-BE" sz="1400" dirty="0" smtClean="0"/>
              <a:t> du </a:t>
            </a:r>
            <a:r>
              <a:rPr lang="nl-BE" sz="1400" dirty="0" err="1" smtClean="0"/>
              <a:t>nombre</a:t>
            </a:r>
            <a:r>
              <a:rPr lang="nl-BE" sz="1400" dirty="0" smtClean="0"/>
              <a:t> </a:t>
            </a:r>
            <a:r>
              <a:rPr lang="nl-BE" sz="1400" dirty="0" err="1" smtClean="0"/>
              <a:t>total</a:t>
            </a:r>
            <a:r>
              <a:rPr lang="nl-BE" sz="1400" dirty="0" smtClean="0"/>
              <a:t> </a:t>
            </a:r>
            <a:r>
              <a:rPr lang="nl-BE" sz="1400" dirty="0" err="1" smtClean="0"/>
              <a:t>d’IRP</a:t>
            </a:r>
            <a:r>
              <a:rPr lang="nl-BE" sz="1400" dirty="0" smtClean="0"/>
              <a:t>, </a:t>
            </a:r>
            <a:r>
              <a:rPr lang="nl-BE" sz="1400" dirty="0" err="1" smtClean="0"/>
              <a:t>tandis</a:t>
            </a:r>
            <a:r>
              <a:rPr lang="nl-BE" sz="1400" dirty="0" smtClean="0"/>
              <a:t> </a:t>
            </a:r>
            <a:r>
              <a:rPr lang="nl-BE" sz="1400" dirty="0" err="1" smtClean="0"/>
              <a:t>qu’un</a:t>
            </a:r>
            <a:r>
              <a:rPr lang="nl-BE" sz="1400" dirty="0" smtClean="0"/>
              <a:t> </a:t>
            </a:r>
            <a:r>
              <a:rPr lang="nl-BE" sz="1400" dirty="0" err="1" smtClean="0"/>
              <a:t>quart</a:t>
            </a:r>
            <a:r>
              <a:rPr lang="nl-BE" sz="1400" dirty="0" smtClean="0"/>
              <a:t> des IRP, à </a:t>
            </a:r>
            <a:r>
              <a:rPr lang="nl-BE" sz="1400" dirty="0" err="1" smtClean="0"/>
              <a:t>savoir</a:t>
            </a:r>
            <a:r>
              <a:rPr lang="nl-BE" sz="1400" dirty="0" smtClean="0"/>
              <a:t> </a:t>
            </a:r>
            <a:r>
              <a:rPr lang="nl-BE" sz="1400" dirty="0" err="1" smtClean="0"/>
              <a:t>celles</a:t>
            </a:r>
            <a:r>
              <a:rPr lang="nl-BE" sz="1400" dirty="0" smtClean="0"/>
              <a:t> </a:t>
            </a:r>
            <a:r>
              <a:rPr lang="nl-BE" sz="1400" dirty="0" err="1" smtClean="0"/>
              <a:t>qui</a:t>
            </a:r>
            <a:r>
              <a:rPr lang="nl-BE" sz="1400" dirty="0" smtClean="0"/>
              <a:t> </a:t>
            </a:r>
            <a:r>
              <a:rPr lang="nl-BE" sz="1400" dirty="0" err="1" smtClean="0"/>
              <a:t>affichent</a:t>
            </a:r>
            <a:r>
              <a:rPr lang="nl-BE" sz="1400" dirty="0" smtClean="0"/>
              <a:t> </a:t>
            </a:r>
            <a:r>
              <a:rPr lang="nl-BE" sz="1400" dirty="0" err="1" smtClean="0"/>
              <a:t>un</a:t>
            </a:r>
            <a:r>
              <a:rPr lang="nl-BE" sz="1400" dirty="0" smtClean="0"/>
              <a:t> </a:t>
            </a:r>
            <a:r>
              <a:rPr lang="nl-BE" sz="1400" dirty="0" err="1" smtClean="0"/>
              <a:t>total</a:t>
            </a:r>
            <a:r>
              <a:rPr lang="nl-BE" sz="1400" dirty="0" smtClean="0"/>
              <a:t> </a:t>
            </a:r>
            <a:r>
              <a:rPr lang="nl-BE" sz="1400" dirty="0" err="1" smtClean="0"/>
              <a:t>bilantaire</a:t>
            </a:r>
            <a:r>
              <a:rPr lang="nl-BE" sz="1400" dirty="0" smtClean="0"/>
              <a:t> inférieur à 10 </a:t>
            </a:r>
            <a:r>
              <a:rPr lang="nl-BE" sz="1400" dirty="0" err="1" smtClean="0"/>
              <a:t>Mio</a:t>
            </a:r>
            <a:r>
              <a:rPr lang="nl-BE" sz="1400" dirty="0" smtClean="0"/>
              <a:t> </a:t>
            </a:r>
            <a:r>
              <a:rPr lang="nl-BE" sz="1400" dirty="0" err="1" smtClean="0"/>
              <a:t>d’euros</a:t>
            </a:r>
            <a:r>
              <a:rPr lang="nl-BE" sz="1400" dirty="0" smtClean="0"/>
              <a:t>, ne </a:t>
            </a:r>
            <a:r>
              <a:rPr lang="nl-BE" sz="1400" dirty="0" err="1" smtClean="0"/>
              <a:t>représentent</a:t>
            </a:r>
            <a:r>
              <a:rPr lang="nl-BE" sz="1400" dirty="0" smtClean="0"/>
              <a:t> qu’1 % du </a:t>
            </a:r>
            <a:r>
              <a:rPr lang="nl-BE" sz="1400" dirty="0" err="1" smtClean="0"/>
              <a:t>total</a:t>
            </a:r>
            <a:r>
              <a:rPr lang="nl-BE" sz="1400" dirty="0" smtClean="0"/>
              <a:t> </a:t>
            </a:r>
            <a:r>
              <a:rPr lang="nl-BE" sz="1400" dirty="0" err="1" smtClean="0"/>
              <a:t>bilantaire</a:t>
            </a:r>
            <a:r>
              <a:rPr lang="nl-BE" sz="1400" dirty="0" smtClean="0"/>
              <a:t> du </a:t>
            </a:r>
            <a:r>
              <a:rPr lang="nl-BE" sz="1400" dirty="0" err="1" smtClean="0"/>
              <a:t>secteur</a:t>
            </a:r>
            <a:r>
              <a:rPr lang="nl-BE" sz="1400" dirty="0" smtClean="0"/>
              <a:t>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44745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0" y="1412776"/>
            <a:ext cx="7895433" cy="4231024"/>
          </a:xfrm>
        </p:spPr>
        <p:txBody>
          <a:bodyPr/>
          <a:lstStyle/>
          <a:p>
            <a:r>
              <a:rPr lang="nl-BE" smtClean="0"/>
              <a:t>Total bilantaire : 14,1 Mrd €</a:t>
            </a:r>
          </a:p>
          <a:p>
            <a:pPr marL="0" indent="0">
              <a:buNone/>
            </a:pPr>
            <a:r>
              <a:rPr lang="nl-BE"/>
              <a:t>	</a:t>
            </a:r>
            <a:r>
              <a:rPr lang="nl-BE" sz="2400" smtClean="0"/>
              <a:t>= 47 % du total bilantaire du secteur</a:t>
            </a:r>
          </a:p>
          <a:p>
            <a:r>
              <a:rPr lang="nl-BE" smtClean="0"/>
              <a:t>Provisions techniques : 10 Mrd €</a:t>
            </a:r>
          </a:p>
          <a:p>
            <a:pPr marL="360000" lvl="1" indent="0">
              <a:buNone/>
            </a:pPr>
            <a:r>
              <a:rPr lang="nl-BE" smtClean="0"/>
              <a:t>	= 43 % des provisions techniques du secteur</a:t>
            </a:r>
          </a:p>
          <a:p>
            <a:r>
              <a:rPr lang="nl-BE" smtClean="0"/>
              <a:t>Nombre d'affiliés : 431.000 </a:t>
            </a:r>
          </a:p>
          <a:p>
            <a:pPr marL="360000" lvl="1" indent="0">
              <a:buClr>
                <a:srgbClr val="9DC2D7"/>
              </a:buClr>
              <a:buNone/>
            </a:pPr>
            <a:r>
              <a:rPr lang="nl-BE" smtClean="0"/>
              <a:t>	= 26 </a:t>
            </a:r>
            <a:r>
              <a:rPr lang="nl-BE"/>
              <a:t>% du nombre d'affiliés du </a:t>
            </a:r>
            <a:r>
              <a:rPr lang="nl-BE" smtClean="0"/>
              <a:t>secteur global</a:t>
            </a:r>
            <a:endParaRPr lang="nl-BE"/>
          </a:p>
          <a:p>
            <a:r>
              <a:rPr lang="nl-BE" smtClean="0"/>
              <a:t>Taux de couverture PCT + marge : 169 %</a:t>
            </a:r>
          </a:p>
          <a:p>
            <a:r>
              <a:rPr lang="nl-BE" smtClean="0"/>
              <a:t>Taux de couverture PLT + marge : 136 %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10 octobre 2017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10 selon le total bilantaire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2016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9</a:t>
            </a:fld>
            <a:endParaRPr lang="nl-B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SMA New">
  <a:themeElements>
    <a:clrScheme name="FSMA">
      <a:dk1>
        <a:srgbClr val="002244"/>
      </a:dk1>
      <a:lt1>
        <a:sysClr val="window" lastClr="FFFFFF"/>
      </a:lt1>
      <a:dk2>
        <a:srgbClr val="002244"/>
      </a:dk2>
      <a:lt2>
        <a:srgbClr val="FFFFFF"/>
      </a:lt2>
      <a:accent1>
        <a:srgbClr val="002244"/>
      </a:accent1>
      <a:accent2>
        <a:srgbClr val="668899"/>
      </a:accent2>
      <a:accent3>
        <a:srgbClr val="BBCC00"/>
      </a:accent3>
      <a:accent4>
        <a:srgbClr val="BBCCCC"/>
      </a:accent4>
      <a:accent5>
        <a:srgbClr val="333333"/>
      </a:accent5>
      <a:accent6>
        <a:srgbClr val="DDDDDD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MA New" id="{ADC49A3E-4504-45DC-9DE0-F886B1692A38}" vid="{A53F1B4A-5306-414E-B0AA-718F661574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tatistics" ma:contentTypeID="0x01010096B10D78A450B444BAE61FDEE383F84800ED16D919DA984EFDA9CE2E9A6546043B00EC984C9C24D3764BB474F58C29D9671B" ma:contentTypeVersion="4" ma:contentTypeDescription="Create a new document." ma:contentTypeScope="" ma:versionID="a3690eb1e1617db03496a683b879a6a5">
  <xsd:schema xmlns:xsd="http://www.w3.org/2001/XMLSchema" xmlns:xs="http://www.w3.org/2001/XMLSchema" xmlns:p="http://schemas.microsoft.com/office/2006/metadata/properties" xmlns:ns2="8d4186b9-ac47-408c-bc10-19817642aec4" targetNamespace="http://schemas.microsoft.com/office/2006/metadata/properties" ma:root="true" ma:fieldsID="b375d449272d1c4d0017069e389886a8" ns2:_="">
    <xsd:import namespace="8d4186b9-ac47-408c-bc10-19817642aec4"/>
    <xsd:element name="properties">
      <xsd:complexType>
        <xsd:sequence>
          <xsd:element name="documentManagement">
            <xsd:complexType>
              <xsd:all>
                <xsd:element ref="ns2:FSMADocumentDescription" minOccurs="0"/>
                <xsd:element ref="ns2:RelevantFor" minOccurs="0"/>
                <xsd:element ref="ns2:j57658f9111242c1ab0be9b95dacce65" minOccurs="0"/>
                <xsd:element ref="ns2:o3d75fc94b264abb977af7e04b885cd5" minOccurs="0"/>
                <xsd:element ref="ns2:b252f7a24a5b428398326c6f59ad01f1" minOccurs="0"/>
                <xsd:element ref="ns2:Date1" minOccurs="0"/>
                <xsd:element ref="ns2:ncff1c19e96f4f66a1ef6e7dc3ac23a0" minOccurs="0"/>
                <xsd:element ref="ns2:Case" minOccurs="0"/>
                <xsd:element ref="ns2:Dossier" minOccurs="0"/>
                <xsd:element ref="ns2:DossierFr" minOccurs="0"/>
                <xsd:element ref="ns2:DossierNl" minOccurs="0"/>
                <xsd:element ref="ns2:DossierOfficialName" minOccurs="0"/>
                <xsd:element ref="ns2:DossierOfficialNameFr" minOccurs="0"/>
                <xsd:element ref="ns2:DossierOfficialNameN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4186b9-ac47-408c-bc10-19817642aec4" elementFormDefault="qualified">
    <xsd:import namespace="http://schemas.microsoft.com/office/2006/documentManagement/types"/>
    <xsd:import namespace="http://schemas.microsoft.com/office/infopath/2007/PartnerControls"/>
    <xsd:element name="FSMADocumentDescription" ma:index="8" nillable="true" ma:displayName="Description" ma:internalName="FSMADocumentDescription">
      <xsd:simpleType>
        <xsd:restriction base="dms:Note"/>
      </xsd:simpleType>
    </xsd:element>
    <xsd:element name="RelevantFor" ma:index="9" nillable="true" ma:displayName="Relevant for" ma:list="{7172ecf0-05aa-41d0-b1b6-206759b59e3e}" ma:internalName="RelevantFor" ma:showField="Combined" ma:web="b1173b43-7375-4aed-9a18-49710f4e4817">
      <xsd:simpleType>
        <xsd:restriction base="dms:Unknown"/>
      </xsd:simpleType>
    </xsd:element>
    <xsd:element name="j57658f9111242c1ab0be9b95dacce65" ma:index="10" nillable="true" ma:taxonomy="true" ma:internalName="j57658f9111242c1ab0be9b95dacce65" ma:taxonomyFieldName="FSMAKeywords" ma:displayName="Keywords" ma:default="" ma:fieldId="{357658f9-1112-42c1-ab0b-e9b95dacce65}" ma:taxonomyMulti="true" ma:sspId="733e9705-8999-4689-82cc-e4b589d7ceac" ma:termSetId="0c0cad7d-378f-43ed-928f-3cdc5e0a64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3d75fc94b264abb977af7e04b885cd5" ma:index="12" nillable="true" ma:taxonomy="true" ma:internalName="o3d75fc94b264abb977af7e04b885cd5" ma:taxonomyFieldName="FSMADocumentStatus" ma:displayName="Status" ma:default="" ma:fieldId="{83d75fc9-4b26-4abb-977a-f7e04b885cd5}" ma:sspId="733e9705-8999-4689-82cc-e4b589d7ceac" ma:termSetId="f70b2fdd-aab3-4f0c-90d0-dfa46d2b54c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252f7a24a5b428398326c6f59ad01f1" ma:index="14" nillable="true" ma:taxonomy="true" ma:internalName="b252f7a24a5b428398326c6f59ad01f1" ma:taxonomyFieldName="FSMALanguage" ma:displayName="Language" ma:default="" ma:fieldId="{b252f7a2-4a5b-4283-9832-6c6f59ad01f1}" ma:taxonomyMulti="true" ma:sspId="733e9705-8999-4689-82cc-e4b589d7ceac" ma:termSetId="aafeecad-3366-4f68-8bb2-095e8beb6c4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ate1" ma:index="16" nillable="true" ma:displayName="Date" ma:format="DateOnly" ma:internalName="Date1">
      <xsd:simpleType>
        <xsd:restriction base="dms:DateTime"/>
      </xsd:simpleType>
    </xsd:element>
    <xsd:element name="ncff1c19e96f4f66a1ef6e7dc3ac23a0" ma:index="17" nillable="true" ma:taxonomy="true" ma:internalName="ncff1c19e96f4f66a1ef6e7dc3ac23a0" ma:taxonomyFieldName="Importance" ma:displayName="Importance" ma:default="" ma:fieldId="{7cff1c19-e96f-4f66-a1ef-6e7dc3ac23a0}" ma:sspId="733e9705-8999-4689-82cc-e4b589d7ceac" ma:termSetId="94677fba-fc98-4aba-92d7-620adf1230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se" ma:index="19" nillable="true" ma:displayName="Case" ma:format="Hyperlink" ma:internalName="Ca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ossier" ma:index="20" nillable="true" ma:displayName="Dossier" ma:default="" ma:internalName="Dossier">
      <xsd:simpleType>
        <xsd:restriction base="dms:Unknown"/>
      </xsd:simpleType>
    </xsd:element>
    <xsd:element name="DossierFr" ma:index="21" nillable="true" ma:displayName="Dossier" ma:default="" ma:internalName="DossierFr">
      <xsd:simpleType>
        <xsd:restriction base="dms:Unknown"/>
      </xsd:simpleType>
    </xsd:element>
    <xsd:element name="DossierNl" ma:index="22" nillable="true" ma:displayName="Dossier" ma:default="" ma:internalName="DossierNl">
      <xsd:simpleType>
        <xsd:restriction base="dms:Unknown"/>
      </xsd:simpleType>
    </xsd:element>
    <xsd:element name="DossierOfficialName" ma:index="23" nillable="true" ma:displayName="Official dossier name" ma:default="" ma:internalName="DossierOfficialName">
      <xsd:simpleType>
        <xsd:restriction base="dms:Unknown"/>
      </xsd:simpleType>
    </xsd:element>
    <xsd:element name="DossierOfficialNameFr" ma:index="24" nillable="true" ma:displayName="French official dossier name" ma:default="" ma:internalName="DossierOfficialNameFr">
      <xsd:simpleType>
        <xsd:restriction base="dms:Unknown"/>
      </xsd:simpleType>
    </xsd:element>
    <xsd:element name="DossierOfficialNameNl" ma:index="25" nillable="true" ma:displayName="Dutch official dossier name" ma:default="" ma:internalName="DossierOfficialNameNl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3d75fc94b264abb977af7e04b885cd5 xmlns="8d4186b9-ac47-408c-bc10-19817642aec4">
      <Terms xmlns="http://schemas.microsoft.com/office/infopath/2007/PartnerControls"/>
    </o3d75fc94b264abb977af7e04b885cd5>
    <FSMADocumentDescription xmlns="8d4186b9-ac47-408c-bc10-19817642aec4">Sectoroverzicht FR: versie website</FSMADocumentDescription>
    <b252f7a24a5b428398326c6f59ad01f1 xmlns="8d4186b9-ac47-408c-bc10-19817642aec4">
      <Terms xmlns="http://schemas.microsoft.com/office/infopath/2007/PartnerControls"/>
    </b252f7a24a5b428398326c6f59ad01f1>
    <RelevantFor xmlns="8d4186b9-ac47-408c-bc10-19817642aec4">15;#string;;#Sector overview|Sector overview|Sector overview|fa202d77-4efa-4729-b9b8-9d41417b5f80#5a57aa7a-75ee-4abd-a806-a2e0ebbfd8fc#95dbd006-e78a-4490-b074-56888d825586</RelevantFor>
    <Case xmlns="8d4186b9-ac47-408c-bc10-19817642aec4">
      <Url>https://edossier2.fsmanet.be/sites/administration/_layouts/15/eDossier.Core/CaseRedirect.aspx?Id=cdcef385-1174-4ec6-9d91-6e4057299520</Url>
      <Description>STATS-2015-004871</Description>
    </Case>
    <Date1 xmlns="8d4186b9-ac47-408c-bc10-19817642aec4">2015-10-28T23:00:00+00:00</Date1>
    <ncff1c19e96f4f66a1ef6e7dc3ac23a0 xmlns="8d4186b9-ac47-408c-bc10-19817642aec4">
      <Terms xmlns="http://schemas.microsoft.com/office/infopath/2007/PartnerControls"/>
    </ncff1c19e96f4f66a1ef6e7dc3ac23a0>
    <j57658f9111242c1ab0be9b95dacce65 xmlns="8d4186b9-ac47-408c-bc10-19817642aec4">
      <Terms xmlns="http://schemas.microsoft.com/office/infopath/2007/PartnerControls"/>
    </j57658f9111242c1ab0be9b95dacce65>
    <DossierNl xmlns="8d4186b9-ac47-408c-bc10-19817642aec4">Instellingen voor bedrijfspensioenvoorziening</DossierNl>
    <DossierOfficialNameNl xmlns="8d4186b9-ac47-408c-bc10-19817642aec4">Instellingen voor bedrijfspensioenvoorziening</DossierOfficialNameNl>
    <DossierOfficialNameFr xmlns="8d4186b9-ac47-408c-bc10-19817642aec4">Institutions de retraite professionnelle</DossierOfficialNameFr>
    <DossierFr xmlns="8d4186b9-ac47-408c-bc10-19817642aec4">Institutions de retraite professionnelle</DossierFr>
    <DossierOfficialName xmlns="8d4186b9-ac47-408c-bc10-19817642aec4">Institutions for occupational retirement provision</DossierOfficialName>
    <Dossier xmlns="8d4186b9-ac47-408c-bc10-19817642aec4">Institutions for occupational retirement provision</Dossi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6C09D7-8149-40C5-998D-15BBF2D51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4186b9-ac47-408c-bc10-19817642ae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2FCF28-6E43-45FC-96E4-34757F58CBF2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8d4186b9-ac47-408c-bc10-19817642aec4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D8B41ED-241F-4A6F-ABE2-CC419D9A1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FSMA New</Template>
  <TotalTime>6776</TotalTime>
  <Words>3111</Words>
  <Application>Microsoft Office PowerPoint</Application>
  <PresentationFormat>On-screen Show (4:3)</PresentationFormat>
  <Paragraphs>1104</Paragraphs>
  <Slides>50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Gotham Rounded Bold</vt:lpstr>
      <vt:lpstr>Wingdings</vt:lpstr>
      <vt:lpstr>FSMA New</vt:lpstr>
      <vt:lpstr>PowerPoint Presentation</vt:lpstr>
      <vt:lpstr>Le secteur des institutions de retraite professionnelle - Exercice 2016 </vt:lpstr>
      <vt:lpstr>Executive summary</vt:lpstr>
      <vt:lpstr>Executive summary</vt:lpstr>
      <vt:lpstr>Le secteur des institutions de retraite professionnelle - Exercice 2016</vt:lpstr>
      <vt:lpstr>Secteur</vt:lpstr>
      <vt:lpstr>Secteur</vt:lpstr>
      <vt:lpstr>Secteur</vt:lpstr>
      <vt:lpstr>Top 10 selon le total bilantaire</vt:lpstr>
      <vt:lpstr>Top 50 selon le total bilantaire</vt:lpstr>
      <vt:lpstr>Secteur</vt:lpstr>
      <vt:lpstr>Secteur</vt:lpstr>
      <vt:lpstr>Secteur</vt:lpstr>
      <vt:lpstr>Secteur</vt:lpstr>
      <vt:lpstr>Secteur</vt:lpstr>
      <vt:lpstr>Secteur</vt:lpstr>
      <vt:lpstr>Secteur</vt:lpstr>
      <vt:lpstr>Secteur</vt:lpstr>
      <vt:lpstr>Secteur</vt:lpstr>
      <vt:lpstr>Peer groups en fonction du pilier et de l'organisateur</vt:lpstr>
      <vt:lpstr>Peer groups en fonction du pilier et de l'organisateur</vt:lpstr>
      <vt:lpstr>Peer groups en fonction du pilier et de l'organisateur</vt:lpstr>
      <vt:lpstr>Peer groups en fonction du pilier et de l'organisateur</vt:lpstr>
      <vt:lpstr>Peer groups en fonction du pilier et de l'organisateur</vt:lpstr>
      <vt:lpstr>Peer groups en fonction du pilier et de l'organisateur</vt:lpstr>
      <vt:lpstr>Peer groups en fonction du pilier et de l'organisateur</vt:lpstr>
      <vt:lpstr>Peer groups en fonction du pilier et de l'organisateur</vt:lpstr>
      <vt:lpstr>Peer groups en fonction du pilier et de l'organisateur</vt:lpstr>
      <vt:lpstr>Peer groups en fonction du pilier et de l'organisateur</vt:lpstr>
      <vt:lpstr>Peer groups en fonction du pilier et de l'organisateur</vt:lpstr>
      <vt:lpstr>Secteur</vt:lpstr>
      <vt:lpstr>Peer groups en fonction de la nature de l'engagement de pension</vt:lpstr>
      <vt:lpstr>Peer groups en fonction de la nature de l'engagement de pension</vt:lpstr>
      <vt:lpstr>Peer groups en fonction de la nature de l'engagement de pension</vt:lpstr>
      <vt:lpstr>Peer groups en fonction de la nature de l'engagement de pension</vt:lpstr>
      <vt:lpstr>Peer groups en fonction de la nature de l'engagement de pension</vt:lpstr>
      <vt:lpstr>Peer groups en fonction de la nature de l'engagement de pension</vt:lpstr>
      <vt:lpstr>Peer groups en fonction de la nature de l'engagement de pension</vt:lpstr>
      <vt:lpstr>Peer groups en fonction de la nature de l'engagement de pension</vt:lpstr>
      <vt:lpstr>Peer groups en fonction de la nature de l'engagement de pension</vt:lpstr>
      <vt:lpstr>Peer groups en fonction de la nature de l'engagement de pension</vt:lpstr>
      <vt:lpstr>Secteur</vt:lpstr>
      <vt:lpstr>Peer groups en fonction de l'exercice ou non d'activités transfrontalières</vt:lpstr>
      <vt:lpstr>Peer groups en fonction de l'exercice ou non d'activités transfrontalières</vt:lpstr>
      <vt:lpstr>Peer groups en fonction de l'exercice ou non d'activités transfrontalières</vt:lpstr>
      <vt:lpstr>Peer groups en fonction de l'exercice ou non d'activités transfrontalières</vt:lpstr>
      <vt:lpstr>Peer groups en fonction de l'exercice ou non d'activités transfrontalières</vt:lpstr>
      <vt:lpstr>Récapitulatif IRP</vt:lpstr>
      <vt:lpstr>IRP par rapport aux assurances groupe, aux assurances dirigeants d'entreprise et au troisième pilier*</vt:lpstr>
      <vt:lpstr>Lexique</vt:lpstr>
    </vt:vector>
  </TitlesOfParts>
  <Company>National Bank of Belgium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Vandendriessche Diederik</dc:creator>
  <cp:keywords/>
  <dc:description/>
  <cp:lastModifiedBy>Vandendriessche, Diederik</cp:lastModifiedBy>
  <cp:revision>548</cp:revision>
  <cp:lastPrinted>2015-10-29T10:59:22Z</cp:lastPrinted>
  <dcterms:created xsi:type="dcterms:W3CDTF">2011-10-05T15:12:53Z</dcterms:created>
  <dcterms:modified xsi:type="dcterms:W3CDTF">2017-10-19T15:11:40Z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1735223761</vt:i4>
  </property>
  <property fmtid="{D5CDD505-2E9C-101B-9397-08002B2CF9AE}" pid="3" name="_NewReviewCycle">
    <vt:lpwstr/>
  </property>
  <property fmtid="{D5CDD505-2E9C-101B-9397-08002B2CF9AE}" pid="4" name="_EmailSubject">
    <vt:lpwstr>Vraagje ivm sectoroverzicht</vt:lpwstr>
  </property>
  <property fmtid="{D5CDD505-2E9C-101B-9397-08002B2CF9AE}" pid="5" name="_AuthorEmail">
    <vt:lpwstr>Diederik.Vandendriessche@fsma.be</vt:lpwstr>
  </property>
  <property fmtid="{D5CDD505-2E9C-101B-9397-08002B2CF9AE}" pid="6" name="_AuthorEmailDisplayName">
    <vt:lpwstr>Vandendriessche, Diederik</vt:lpwstr>
  </property>
  <property fmtid="{D5CDD505-2E9C-101B-9397-08002B2CF9AE}" pid="7" name="_PreviousAdHocReviewCycleID">
    <vt:i4>1979557955</vt:i4>
  </property>
  <property fmtid="{D5CDD505-2E9C-101B-9397-08002B2CF9AE}" pid="8" name="ContentTypeId">
    <vt:lpwstr>0x01010096B10D78A450B444BAE61FDEE383F84800ED16D919DA984EFDA9CE2E9A6546043B00EC984C9C24D3764BB474F58C29D9671B</vt:lpwstr>
  </property>
  <property fmtid="{D5CDD505-2E9C-101B-9397-08002B2CF9AE}" pid="9" name="FSMALanguage">
    <vt:lpwstr/>
  </property>
  <property fmtid="{D5CDD505-2E9C-101B-9397-08002B2CF9AE}" pid="10" name="FSMAKeywords">
    <vt:lpwstr/>
  </property>
  <property fmtid="{D5CDD505-2E9C-101B-9397-08002B2CF9AE}" pid="11" name="TaxCatchAll">
    <vt:lpwstr/>
  </property>
  <property fmtid="{D5CDD505-2E9C-101B-9397-08002B2CF9AE}" pid="12" name="FSMADocumentStatus">
    <vt:lpwstr/>
  </property>
  <property fmtid="{D5CDD505-2E9C-101B-9397-08002B2CF9AE}" pid="13" name="Importance">
    <vt:lpwstr/>
  </property>
  <property fmtid="{D5CDD505-2E9C-101B-9397-08002B2CF9AE}" pid="14" name="Dossier">
    <vt:lpwstr/>
  </property>
  <property fmtid="{D5CDD505-2E9C-101B-9397-08002B2CF9AE}" pid="15" name="DossierFr">
    <vt:lpwstr/>
  </property>
  <property fmtid="{D5CDD505-2E9C-101B-9397-08002B2CF9AE}" pid="16" name="DossierOfficialNameFr">
    <vt:lpwstr/>
  </property>
  <property fmtid="{D5CDD505-2E9C-101B-9397-08002B2CF9AE}" pid="17" name="DossierOfficialName">
    <vt:lpwstr/>
  </property>
  <property fmtid="{D5CDD505-2E9C-101B-9397-08002B2CF9AE}" pid="18" name="DossierNl">
    <vt:lpwstr/>
  </property>
  <property fmtid="{D5CDD505-2E9C-101B-9397-08002B2CF9AE}" pid="19" name="DossierOfficialNameNl">
    <vt:lpwstr/>
  </property>
  <property fmtid="{D5CDD505-2E9C-101B-9397-08002B2CF9AE}" pid="20" name="Order">
    <vt:r8>3400</vt:r8>
  </property>
  <property fmtid="{D5CDD505-2E9C-101B-9397-08002B2CF9AE}" pid="21" name="Cc">
    <vt:lpwstr/>
  </property>
  <property fmtid="{D5CDD505-2E9C-101B-9397-08002B2CF9AE}" pid="22" name="From1">
    <vt:lpwstr/>
  </property>
  <property fmtid="{D5CDD505-2E9C-101B-9397-08002B2CF9AE}" pid="23" name="DocumentSetDescription">
    <vt:lpwstr/>
  </property>
  <property fmtid="{D5CDD505-2E9C-101B-9397-08002B2CF9AE}" pid="24" name="xd_ProgID">
    <vt:lpwstr/>
  </property>
  <property fmtid="{D5CDD505-2E9C-101B-9397-08002B2CF9AE}" pid="25" name="TemplateUrl">
    <vt:lpwstr/>
  </property>
  <property fmtid="{D5CDD505-2E9C-101B-9397-08002B2CF9AE}" pid="26" name="To">
    <vt:lpwstr/>
  </property>
</Properties>
</file>