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docProps/custom.xml" ContentType="application/vnd.openxmlformats-officedocument.custom-properties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76" r:id="rId2"/>
    <p:sldId id="340" r:id="rId3"/>
    <p:sldId id="264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337" r:id="rId14"/>
    <p:sldId id="288" r:id="rId15"/>
    <p:sldId id="289" r:id="rId16"/>
    <p:sldId id="339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36" r:id="rId28"/>
    <p:sldId id="335" r:id="rId29"/>
    <p:sldId id="334" r:id="rId30"/>
    <p:sldId id="333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41" r:id="rId42"/>
  </p:sldIdLst>
  <p:sldSz cx="9144000" cy="6858000" type="screen4x3"/>
  <p:notesSz cx="6797675" cy="9926638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A00"/>
    <a:srgbClr val="C9DE00"/>
  </p:clrMru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84" autoAdjust="0"/>
  </p:normalViewPr>
  <p:slideViewPr>
    <p:cSldViewPr showGuides="1">
      <p:cViewPr varScale="1">
        <p:scale>
          <a:sx n="52" d="100"/>
          <a:sy n="52" d="100"/>
        </p:scale>
        <p:origin x="-1026" y="-90"/>
      </p:cViewPr>
      <p:guideLst>
        <p:guide orient="horz" pos="2160"/>
        <p:guide orient="horz" pos="969"/>
        <p:guide orient="horz" pos="3918"/>
        <p:guide orient="horz" pos="677"/>
        <p:guide orient="horz" pos="289"/>
        <p:guide pos="2880"/>
        <p:guide pos="5488"/>
        <p:guide pos="272"/>
        <p:guide pos="725"/>
        <p:guide pos="499"/>
      </p:guideLst>
    </p:cSldViewPr>
  </p:slideViewPr>
  <p:outlineViewPr>
    <p:cViewPr>
      <p:scale>
        <a:sx n="33" d="100"/>
        <a:sy n="33" d="100"/>
      </p:scale>
      <p:origin x="0" y="56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0\Peer%20groups%20IBP%202010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0\Peer%20groups%20IBP%20201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0\Peer%20groups%20IBP%20201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0\Peer%20groups%20IBP%202010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0\Peer%20groups%20IBP%20201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0\Peer%20groups%20IBP%202010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0\Peer%20groups%20IBP%202010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0\Peer%20groups%20IBP%202010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0\Peer%20groups%20IBP%202010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0\Peer%20groups%20IBP%20201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title>
      <c:tx>
        <c:rich>
          <a:bodyPr/>
          <a:lstStyle/>
          <a:p>
            <a:pPr>
              <a:defRPr/>
            </a:pPr>
            <a:r>
              <a:rPr lang="en-US" sz="800"/>
              <a:t>(in miljard</a:t>
            </a:r>
            <a:r>
              <a:rPr lang="en-US" sz="800" baseline="0"/>
              <a:t> euro)</a:t>
            </a:r>
            <a:endParaRPr lang="en-US" sz="800"/>
          </a:p>
        </c:rich>
      </c:tx>
      <c:layout>
        <c:manualLayout>
          <c:xMode val="edge"/>
          <c:yMode val="edge"/>
          <c:x val="0.44797686250757363"/>
          <c:y val="0.12307693762266039"/>
        </c:manualLayout>
      </c:layout>
    </c:title>
    <c:view3D>
      <c:rAngAx val="1"/>
    </c:view3D>
    <c:sideWall>
      <c:spPr>
        <a:noFill/>
      </c:spPr>
    </c:sideWall>
    <c:backWall>
      <c:spPr>
        <a:noFill/>
        <a:ln w="25400">
          <a:noFill/>
        </a:ln>
      </c:spPr>
    </c:backWall>
    <c:plotArea>
      <c:layout/>
      <c:bar3DChart>
        <c:barDir val="col"/>
        <c:grouping val="stacked"/>
        <c:ser>
          <c:idx val="0"/>
          <c:order val="0"/>
          <c:tx>
            <c:strRef>
              <c:f>Grafieken!$V$3</c:f>
              <c:strCache>
                <c:ptCount val="1"/>
                <c:pt idx="0">
                  <c:v>Balanstotaal</c:v>
                </c:pt>
              </c:strCache>
            </c:strRef>
          </c:tx>
          <c:spPr>
            <a:solidFill>
              <a:srgbClr val="C9DE00"/>
            </a:solidFill>
          </c:spPr>
          <c:dLbls>
            <c:showVal val="1"/>
          </c:dLbls>
          <c:cat>
            <c:numRef>
              <c:f>Grafieken!$U$4:$U$10</c:f>
              <c:numCache>
                <c:formatCode>General</c:formatCode>
                <c:ptCount val="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</c:numCache>
            </c:numRef>
          </c:cat>
          <c:val>
            <c:numRef>
              <c:f>Grafieken!$V$4:$V$10</c:f>
              <c:numCache>
                <c:formatCode>#,##0.00_ ;[Red]\-#,##0.00\ </c:formatCode>
                <c:ptCount val="7"/>
                <c:pt idx="0">
                  <c:v>11.676775305</c:v>
                </c:pt>
                <c:pt idx="1">
                  <c:v>13.399766503000054</c:v>
                </c:pt>
                <c:pt idx="2">
                  <c:v>14.320905329</c:v>
                </c:pt>
                <c:pt idx="3">
                  <c:v>14.860266981000002</c:v>
                </c:pt>
                <c:pt idx="4">
                  <c:v>12.456990802800041</c:v>
                </c:pt>
                <c:pt idx="5">
                  <c:v>14.227887408320001</c:v>
                </c:pt>
                <c:pt idx="6" formatCode="#,##0.00">
                  <c:v>15.946731879370002</c:v>
                </c:pt>
              </c:numCache>
            </c:numRef>
          </c:val>
        </c:ser>
        <c:gapWidth val="61"/>
        <c:shape val="box"/>
        <c:axId val="85837312"/>
        <c:axId val="85839232"/>
        <c:axId val="0"/>
      </c:bar3DChart>
      <c:catAx>
        <c:axId val="85837312"/>
        <c:scaling>
          <c:orientation val="minMax"/>
        </c:scaling>
        <c:axPos val="b"/>
        <c:numFmt formatCode="General" sourceLinked="1"/>
        <c:tickLblPos val="nextTo"/>
        <c:crossAx val="85839232"/>
        <c:crosses val="autoZero"/>
        <c:auto val="1"/>
        <c:lblAlgn val="ctr"/>
        <c:lblOffset val="100"/>
      </c:catAx>
      <c:valAx>
        <c:axId val="85839232"/>
        <c:scaling>
          <c:orientation val="minMax"/>
          <c:min val="8"/>
        </c:scaling>
        <c:axPos val="l"/>
        <c:numFmt formatCode="#,##0.00_ ;[Red]\-#,##0.00\ " sourceLinked="1"/>
        <c:tickLblPos val="nextTo"/>
        <c:crossAx val="85837312"/>
        <c:crosses val="autoZero"/>
        <c:crossBetween val="between"/>
      </c:valAx>
      <c:spPr>
        <a:ln w="25400">
          <a:noFill/>
        </a:ln>
      </c:spPr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view3D>
      <c:perspective val="30"/>
    </c:view3D>
    <c:plotArea>
      <c:layout/>
      <c:bar3DChart>
        <c:barDir val="col"/>
        <c:grouping val="stacked"/>
        <c:ser>
          <c:idx val="0"/>
          <c:order val="0"/>
          <c:tx>
            <c:strRef>
              <c:f>Tabellen!$I$2</c:f>
              <c:strCache>
                <c:ptCount val="1"/>
                <c:pt idx="0">
                  <c:v>Obligaties</c:v>
                </c:pt>
              </c:strCache>
            </c:strRef>
          </c:tx>
          <c:cat>
            <c:strRef>
              <c:f>(Tabellen!$B$4,Tabellen!$B$6:$B$10)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(Tabellen!$I$4,Tabellen!$I$6:$I$10)</c:f>
              <c:numCache>
                <c:formatCode>0.00%</c:formatCode>
                <c:ptCount val="6"/>
                <c:pt idx="0">
                  <c:v>0.23055126276193391</c:v>
                </c:pt>
                <c:pt idx="1">
                  <c:v>3.3746723142665865E-2</c:v>
                </c:pt>
                <c:pt idx="2">
                  <c:v>4.0970583353420492E-2</c:v>
                </c:pt>
                <c:pt idx="3">
                  <c:v>0.22154632735986229</c:v>
                </c:pt>
                <c:pt idx="4">
                  <c:v>0.28804296440628946</c:v>
                </c:pt>
                <c:pt idx="5">
                  <c:v>2.7987143095945452E-2</c:v>
                </c:pt>
              </c:numCache>
            </c:numRef>
          </c:val>
        </c:ser>
        <c:ser>
          <c:idx val="1"/>
          <c:order val="1"/>
          <c:tx>
            <c:strRef>
              <c:f>Tabellen!$J$2</c:f>
              <c:strCache>
                <c:ptCount val="1"/>
                <c:pt idx="0">
                  <c:v>Aandelen</c:v>
                </c:pt>
              </c:strCache>
            </c:strRef>
          </c:tx>
          <c:cat>
            <c:strRef>
              <c:f>(Tabellen!$B$4,Tabellen!$B$6:$B$10)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(Tabellen!$J$4,Tabellen!$J$6:$J$10)</c:f>
              <c:numCache>
                <c:formatCode>0.00%</c:formatCode>
                <c:ptCount val="6"/>
                <c:pt idx="0">
                  <c:v>2.0168033067573456E-2</c:v>
                </c:pt>
                <c:pt idx="1">
                  <c:v>5.5739194366139312E-2</c:v>
                </c:pt>
                <c:pt idx="2">
                  <c:v>0.19561477923693937</c:v>
                </c:pt>
                <c:pt idx="3">
                  <c:v>0.1466005298842091</c:v>
                </c:pt>
                <c:pt idx="4">
                  <c:v>4.9917512083060894E-3</c:v>
                </c:pt>
                <c:pt idx="5">
                  <c:v>3.6626850701933938E-4</c:v>
                </c:pt>
              </c:numCache>
            </c:numRef>
          </c:val>
        </c:ser>
        <c:ser>
          <c:idx val="2"/>
          <c:order val="2"/>
          <c:tx>
            <c:strRef>
              <c:f>Tabellen!$K$2</c:f>
              <c:strCache>
                <c:ptCount val="1"/>
                <c:pt idx="0">
                  <c:v>ICB</c:v>
                </c:pt>
              </c:strCache>
            </c:strRef>
          </c:tx>
          <c:spPr>
            <a:solidFill>
              <a:srgbClr val="C5DA00"/>
            </a:solidFill>
          </c:spPr>
          <c:cat>
            <c:strRef>
              <c:f>(Tabellen!$B$4,Tabellen!$B$6:$B$10)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(Tabellen!$K$4,Tabellen!$K$6:$K$10)</c:f>
              <c:numCache>
                <c:formatCode>0.00%</c:formatCode>
                <c:ptCount val="6"/>
                <c:pt idx="0">
                  <c:v>0.43895622711027016</c:v>
                </c:pt>
                <c:pt idx="1">
                  <c:v>0.84938141749587892</c:v>
                </c:pt>
                <c:pt idx="2">
                  <c:v>0.68309635146498171</c:v>
                </c:pt>
                <c:pt idx="3">
                  <c:v>0.5613927077111901</c:v>
                </c:pt>
                <c:pt idx="4">
                  <c:v>0.58836363824241544</c:v>
                </c:pt>
                <c:pt idx="5">
                  <c:v>0.87169330961814084</c:v>
                </c:pt>
              </c:numCache>
            </c:numRef>
          </c:val>
        </c:ser>
        <c:ser>
          <c:idx val="3"/>
          <c:order val="3"/>
          <c:tx>
            <c:strRef>
              <c:f>Tabellen!$L$2</c:f>
              <c:strCache>
                <c:ptCount val="1"/>
                <c:pt idx="0">
                  <c:v>Leningen</c:v>
                </c:pt>
              </c:strCache>
            </c:strRef>
          </c:tx>
          <c:cat>
            <c:strRef>
              <c:f>(Tabellen!$B$4,Tabellen!$B$6:$B$10)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(Tabellen!$L$4,Tabellen!$L$6:$L$10)</c:f>
              <c:numCache>
                <c:formatCode>0.00%</c:formatCode>
                <c:ptCount val="6"/>
                <c:pt idx="0">
                  <c:v>4.9286859825777081E-2</c:v>
                </c:pt>
                <c:pt idx="1">
                  <c:v>1.3318903210754877E-3</c:v>
                </c:pt>
                <c:pt idx="2">
                  <c:v>3.2468356114363322E-4</c:v>
                </c:pt>
                <c:pt idx="3">
                  <c:v>0</c:v>
                </c:pt>
                <c:pt idx="4">
                  <c:v>3.6170883540370691E-6</c:v>
                </c:pt>
                <c:pt idx="5">
                  <c:v>0</c:v>
                </c:pt>
              </c:numCache>
            </c:numRef>
          </c:val>
        </c:ser>
        <c:ser>
          <c:idx val="4"/>
          <c:order val="4"/>
          <c:tx>
            <c:strRef>
              <c:f>Tabellen!$M$2</c:f>
              <c:strCache>
                <c:ptCount val="1"/>
                <c:pt idx="0">
                  <c:v>Vastgoed</c:v>
                </c:pt>
              </c:strCache>
            </c:strRef>
          </c:tx>
          <c:spPr>
            <a:solidFill>
              <a:srgbClr val="002244">
                <a:lumMod val="10000"/>
                <a:lumOff val="90000"/>
              </a:srgbClr>
            </a:solidFill>
          </c:spPr>
          <c:cat>
            <c:strRef>
              <c:f>(Tabellen!$B$4,Tabellen!$B$6:$B$10)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(Tabellen!$M$4,Tabellen!$M$6:$M$10)</c:f>
              <c:numCache>
                <c:formatCode>0.00%</c:formatCode>
                <c:ptCount val="6"/>
                <c:pt idx="0">
                  <c:v>6.953652267827958E-3</c:v>
                </c:pt>
                <c:pt idx="1">
                  <c:v>1.1424020621472056E-2</c:v>
                </c:pt>
                <c:pt idx="2">
                  <c:v>5.1104946430792064E-3</c:v>
                </c:pt>
                <c:pt idx="3">
                  <c:v>0</c:v>
                </c:pt>
                <c:pt idx="4">
                  <c:v>6.7581425610643607E-3</c:v>
                </c:pt>
                <c:pt idx="5">
                  <c:v>0</c:v>
                </c:pt>
              </c:numCache>
            </c:numRef>
          </c:val>
        </c:ser>
        <c:ser>
          <c:idx val="5"/>
          <c:order val="5"/>
          <c:tx>
            <c:strRef>
              <c:f>Tabellen!$N$2</c:f>
              <c:strCache>
                <c:ptCount val="1"/>
                <c:pt idx="0">
                  <c:v>Liquide middelen</c:v>
                </c:pt>
              </c:strCache>
            </c:strRef>
          </c:tx>
          <c:cat>
            <c:strRef>
              <c:f>(Tabellen!$B$4,Tabellen!$B$6:$B$10)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(Tabellen!$N$4,Tabellen!$N$6:$N$10)</c:f>
              <c:numCache>
                <c:formatCode>0.00%</c:formatCode>
                <c:ptCount val="6"/>
                <c:pt idx="0">
                  <c:v>9.8753320789144922E-2</c:v>
                </c:pt>
                <c:pt idx="1">
                  <c:v>1.9640268231499603E-2</c:v>
                </c:pt>
                <c:pt idx="2">
                  <c:v>4.8209166167177048E-2</c:v>
                </c:pt>
                <c:pt idx="3">
                  <c:v>1.9170076576066401E-2</c:v>
                </c:pt>
                <c:pt idx="4">
                  <c:v>6.1667990373909319E-2</c:v>
                </c:pt>
                <c:pt idx="5">
                  <c:v>9.025602259173178E-2</c:v>
                </c:pt>
              </c:numCache>
            </c:numRef>
          </c:val>
        </c:ser>
        <c:ser>
          <c:idx val="6"/>
          <c:order val="6"/>
          <c:tx>
            <c:strRef>
              <c:f>Tabellen!$O$2</c:f>
              <c:strCache>
                <c:ptCount val="1"/>
                <c:pt idx="0">
                  <c:v>Andere</c:v>
                </c:pt>
              </c:strCache>
            </c:strRef>
          </c:tx>
          <c:invertIfNegative val="1"/>
          <c:cat>
            <c:strRef>
              <c:f>(Tabellen!$B$4,Tabellen!$B$6:$B$10)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(Tabellen!$O$4,Tabellen!$O$6:$O$10)</c:f>
              <c:numCache>
                <c:formatCode>0.00%</c:formatCode>
                <c:ptCount val="6"/>
                <c:pt idx="0">
                  <c:v>0.1553306441774768</c:v>
                </c:pt>
                <c:pt idx="1">
                  <c:v>2.8736485821274086E-2</c:v>
                </c:pt>
                <c:pt idx="2">
                  <c:v>2.6673941185221154E-2</c:v>
                </c:pt>
                <c:pt idx="3">
                  <c:v>5.129035846867179E-2</c:v>
                </c:pt>
                <c:pt idx="4">
                  <c:v>5.0171896119658888E-2</c:v>
                </c:pt>
                <c:pt idx="5">
                  <c:v>9.6972561871668285E-3</c:v>
                </c:pt>
              </c:numCache>
            </c:numRef>
          </c:val>
        </c:ser>
        <c:gapWidth val="82"/>
        <c:shape val="box"/>
        <c:axId val="87341696"/>
        <c:axId val="89129344"/>
        <c:axId val="0"/>
      </c:bar3DChart>
      <c:catAx>
        <c:axId val="87341696"/>
        <c:scaling>
          <c:orientation val="minMax"/>
        </c:scaling>
        <c:axPos val="b"/>
        <c:tickLblPos val="nextTo"/>
        <c:crossAx val="89129344"/>
        <c:crosses val="autoZero"/>
        <c:auto val="1"/>
        <c:lblAlgn val="ctr"/>
        <c:lblOffset val="100"/>
      </c:catAx>
      <c:valAx>
        <c:axId val="89129344"/>
        <c:scaling>
          <c:orientation val="minMax"/>
        </c:scaling>
        <c:delete val="1"/>
        <c:axPos val="l"/>
        <c:numFmt formatCode="0.00%" sourceLinked="1"/>
        <c:tickLblPos val="none"/>
        <c:crossAx val="87341696"/>
        <c:crosses val="autoZero"/>
        <c:crossBetween val="between"/>
      </c:valAx>
    </c:plotArea>
    <c:legend>
      <c:legendPos val="b"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autoTitleDeleted val="1"/>
    <c:view3D>
      <c:rAngAx val="1"/>
    </c:view3D>
    <c:sideWall>
      <c:spPr>
        <a:noFill/>
      </c:spPr>
    </c:sideWall>
    <c:backWall>
      <c:spPr>
        <a:noFill/>
        <a:ln w="25400">
          <a:noFill/>
        </a:ln>
      </c:spPr>
    </c:backWall>
    <c:plotArea>
      <c:layout/>
      <c:bar3DChart>
        <c:barDir val="col"/>
        <c:grouping val="stacked"/>
        <c:ser>
          <c:idx val="0"/>
          <c:order val="0"/>
          <c:tx>
            <c:strRef>
              <c:f>Grafieken!$Y$3</c:f>
              <c:strCache>
                <c:ptCount val="1"/>
                <c:pt idx="0">
                  <c:v>Aantal deelnemers</c:v>
                </c:pt>
              </c:strCache>
            </c:strRef>
          </c:tx>
          <c:spPr>
            <a:solidFill>
              <a:srgbClr val="C5DA00"/>
            </a:solidFill>
          </c:spPr>
          <c:dLbls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mtClean="0"/>
                      <a:t>851.191</a:t>
                    </a:r>
                    <a:endParaRPr lang="en-US"/>
                  </a:p>
                </c:rich>
              </c:tx>
              <c:showVal val="1"/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mtClean="0"/>
                      <a:t>857.875</a:t>
                    </a:r>
                    <a:endParaRPr lang="en-US"/>
                  </a:p>
                </c:rich>
              </c:tx>
              <c:showVal val="1"/>
            </c:dLbl>
            <c:showVal val="1"/>
          </c:dLbls>
          <c:cat>
            <c:numRef>
              <c:f>Grafieken!$X$4:$X$10</c:f>
              <c:numCache>
                <c:formatCode>General</c:formatCode>
                <c:ptCount val="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</c:numCache>
            </c:numRef>
          </c:cat>
          <c:val>
            <c:numRef>
              <c:f>Grafieken!$Y$4:$Y$10</c:f>
              <c:numCache>
                <c:formatCode>#,##0_ ;[Red]\-#,##0\ </c:formatCode>
                <c:ptCount val="7"/>
                <c:pt idx="0">
                  <c:v>367897</c:v>
                </c:pt>
                <c:pt idx="1">
                  <c:v>374355</c:v>
                </c:pt>
                <c:pt idx="2">
                  <c:v>403080.1</c:v>
                </c:pt>
                <c:pt idx="3">
                  <c:v>620300</c:v>
                </c:pt>
                <c:pt idx="4" formatCode="#,##0">
                  <c:v>860548</c:v>
                </c:pt>
                <c:pt idx="5" formatCode="General">
                  <c:v>851191</c:v>
                </c:pt>
                <c:pt idx="6" formatCode="General">
                  <c:v>857982</c:v>
                </c:pt>
              </c:numCache>
            </c:numRef>
          </c:val>
        </c:ser>
        <c:gapWidth val="61"/>
        <c:shape val="box"/>
        <c:axId val="87248896"/>
        <c:axId val="87250432"/>
        <c:axId val="0"/>
      </c:bar3DChart>
      <c:catAx>
        <c:axId val="87248896"/>
        <c:scaling>
          <c:orientation val="minMax"/>
        </c:scaling>
        <c:axPos val="b"/>
        <c:numFmt formatCode="General" sourceLinked="1"/>
        <c:tickLblPos val="nextTo"/>
        <c:crossAx val="87250432"/>
        <c:crosses val="autoZero"/>
        <c:auto val="1"/>
        <c:lblAlgn val="ctr"/>
        <c:lblOffset val="100"/>
      </c:catAx>
      <c:valAx>
        <c:axId val="87250432"/>
        <c:scaling>
          <c:orientation val="minMax"/>
          <c:min val="0"/>
        </c:scaling>
        <c:axPos val="l"/>
        <c:numFmt formatCode="#,##0_ ;[Red]\-#,##0\ " sourceLinked="1"/>
        <c:tickLblPos val="nextTo"/>
        <c:crossAx val="87248896"/>
        <c:crosses val="autoZero"/>
        <c:crossBetween val="between"/>
      </c:valAx>
      <c:spPr>
        <a:ln w="25400">
          <a:noFill/>
        </a:ln>
      </c:spPr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view3D>
      <c:rotX val="40"/>
      <c:rotY val="80"/>
      <c:perspective val="30"/>
    </c:view3D>
    <c:plotArea>
      <c:layout>
        <c:manualLayout>
          <c:layoutTarget val="inner"/>
          <c:xMode val="edge"/>
          <c:yMode val="edge"/>
          <c:x val="1.7237514415802381E-2"/>
          <c:y val="5.6910918922019923E-4"/>
          <c:w val="0.81413606452773657"/>
          <c:h val="0.96971788362520273"/>
        </c:manualLayout>
      </c:layout>
      <c:pie3DChart>
        <c:varyColors val="1"/>
        <c:ser>
          <c:idx val="0"/>
          <c:order val="0"/>
          <c:explosion val="25"/>
          <c:dPt>
            <c:idx val="4"/>
            <c:spPr>
              <a:solidFill>
                <a:srgbClr val="002244">
                  <a:lumMod val="25000"/>
                  <a:lumOff val="75000"/>
                </a:srgbClr>
              </a:solidFill>
            </c:spPr>
          </c:dPt>
          <c:dLbls>
            <c:dLbl>
              <c:idx val="0"/>
              <c:layout>
                <c:manualLayout>
                  <c:x val="-1.1294221979268781E-4"/>
                  <c:y val="-0.10068499634267028"/>
                </c:manualLayout>
              </c:layout>
              <c:dLblPos val="bestFit"/>
              <c:showVal val="1"/>
            </c:dLbl>
            <c:dLbl>
              <c:idx val="1"/>
              <c:layout>
                <c:manualLayout>
                  <c:x val="6.5523693040989723E-3"/>
                  <c:y val="-3.013238099335944E-2"/>
                </c:manualLayout>
              </c:layout>
              <c:dLblPos val="bestFit"/>
              <c:showVal val="1"/>
            </c:dLbl>
            <c:dLbl>
              <c:idx val="2"/>
              <c:layout>
                <c:manualLayout>
                  <c:x val="-2.2959592493656082E-3"/>
                  <c:y val="-2.678513546462458E-2"/>
                </c:manualLayout>
              </c:layout>
              <c:dLblPos val="bestFit"/>
              <c:showVal val="1"/>
            </c:dLbl>
            <c:dLbl>
              <c:idx val="3"/>
              <c:layout>
                <c:manualLayout>
                  <c:x val="-4.4606400665412792E-2"/>
                  <c:y val="-1.0634654274773031E-2"/>
                </c:manualLayout>
              </c:layout>
              <c:dLblPos val="bestFit"/>
              <c:showVal val="1"/>
            </c:dLbl>
            <c:dLbl>
              <c:idx val="4"/>
              <c:layout>
                <c:manualLayout>
                  <c:x val="-2.8896125602563415E-3"/>
                  <c:y val="-4.8543522223656469E-3"/>
                </c:manualLayout>
              </c:layout>
              <c:dLblPos val="bestFit"/>
              <c:showVal val="1"/>
            </c:dLbl>
            <c:dLbl>
              <c:idx val="5"/>
              <c:layout>
                <c:manualLayout>
                  <c:x val="5.2887437285729522E-3"/>
                  <c:y val="9.6200679833053724E-3"/>
                </c:manualLayout>
              </c:layout>
              <c:dLblPos val="bestFit"/>
              <c:showVal val="1"/>
            </c:dLbl>
            <c:dLbl>
              <c:idx val="6"/>
              <c:layout>
                <c:manualLayout>
                  <c:x val="-1.5421098737308477E-3"/>
                  <c:y val="-1.8757081594308947E-3"/>
                </c:manualLayout>
              </c:layout>
              <c:dLblPos val="bestFit"/>
              <c:showVal val="1"/>
            </c:dLbl>
            <c:txPr>
              <a:bodyPr/>
              <a:lstStyle/>
              <a:p>
                <a:pPr>
                  <a:defRPr sz="1000"/>
                </a:pPr>
                <a:endParaRPr lang="nl-BE"/>
              </a:p>
            </c:txPr>
            <c:dLblPos val="bestFit"/>
            <c:showVal val="1"/>
          </c:dLbls>
          <c:cat>
            <c:strRef>
              <c:f>Tabellen!$I$2:$O$2</c:f>
              <c:strCache>
                <c:ptCount val="7"/>
                <c:pt idx="0">
                  <c:v>Obligaties</c:v>
                </c:pt>
                <c:pt idx="1">
                  <c:v>Aandelen</c:v>
                </c:pt>
                <c:pt idx="2">
                  <c:v>ICB</c:v>
                </c:pt>
                <c:pt idx="3">
                  <c:v>Leningen</c:v>
                </c:pt>
                <c:pt idx="4">
                  <c:v>Vastgoed</c:v>
                </c:pt>
                <c:pt idx="5">
                  <c:v>Liquide middelen</c:v>
                </c:pt>
                <c:pt idx="6">
                  <c:v>Andere</c:v>
                </c:pt>
              </c:strCache>
            </c:strRef>
          </c:cat>
          <c:val>
            <c:numRef>
              <c:f>Tabellen!$I$3:$O$3</c:f>
              <c:numCache>
                <c:formatCode>0.00%</c:formatCode>
                <c:ptCount val="7"/>
                <c:pt idx="0">
                  <c:v>0.1029297948205075</c:v>
                </c:pt>
                <c:pt idx="1">
                  <c:v>7.9426228873424112E-2</c:v>
                </c:pt>
                <c:pt idx="2">
                  <c:v>0.71508274644313274</c:v>
                </c:pt>
                <c:pt idx="3">
                  <c:v>7.0873044414292005E-3</c:v>
                </c:pt>
                <c:pt idx="4">
                  <c:v>8.1580047311519046E-3</c:v>
                </c:pt>
                <c:pt idx="5">
                  <c:v>3.8304424537306578E-2</c:v>
                </c:pt>
                <c:pt idx="6">
                  <c:v>4.9011496088945686E-2</c:v>
                </c:pt>
              </c:numCache>
            </c:numRef>
          </c:val>
        </c:ser>
        <c:dLbls>
          <c:showVal val="1"/>
        </c:dLbls>
      </c:pie3DChart>
    </c:plotArea>
    <c:legend>
      <c:legendPos val="b"/>
      <c:txPr>
        <a:bodyPr/>
        <a:lstStyle/>
        <a:p>
          <a:pPr>
            <a:defRPr sz="1200"/>
          </a:pPr>
          <a:endParaRPr lang="nl-BE"/>
        </a:p>
      </c:txPr>
    </c:legend>
    <c:plotVisOnly val="1"/>
  </c:chart>
  <c:txPr>
    <a:bodyPr/>
    <a:lstStyle/>
    <a:p>
      <a:pPr>
        <a:defRPr sz="1800"/>
      </a:pPr>
      <a:endParaRPr lang="nl-BE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autoTitleDeleted val="1"/>
    <c:view3D>
      <c:rotX val="30"/>
      <c:perspective val="30"/>
    </c:view3D>
    <c:plotArea>
      <c:layout>
        <c:manualLayout>
          <c:layoutTarget val="inner"/>
          <c:xMode val="edge"/>
          <c:yMode val="edge"/>
          <c:x val="1.8024205040019742E-2"/>
          <c:y val="3.9975526223581997E-2"/>
          <c:w val="0.96395158991995933"/>
          <c:h val="0.83099607522241115"/>
        </c:manualLayout>
      </c:layout>
      <c:pie3DChart>
        <c:varyColors val="1"/>
        <c:dLbls>
          <c:showVal val="1"/>
        </c:dLbls>
      </c:pie3DChart>
    </c:plotArea>
    <c:legend>
      <c:legendPos val="b"/>
      <c:txPr>
        <a:bodyPr/>
        <a:lstStyle/>
        <a:p>
          <a:pPr>
            <a:defRPr sz="1200"/>
          </a:pPr>
          <a:endParaRPr lang="nl-BE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Grafieken!$W$44</c:f>
              <c:strCache>
                <c:ptCount val="1"/>
                <c:pt idx="0">
                  <c:v>Percentage</c:v>
                </c:pt>
              </c:strCache>
            </c:strRef>
          </c:tx>
          <c:explosion val="25"/>
          <c:dPt>
            <c:idx val="4"/>
            <c:spPr>
              <a:solidFill>
                <a:srgbClr val="002244">
                  <a:lumMod val="25000"/>
                  <a:lumOff val="75000"/>
                </a:srgbClr>
              </a:solidFill>
            </c:spPr>
          </c:dPt>
          <c:dLbls>
            <c:dLbl>
              <c:idx val="2"/>
              <c:layout>
                <c:manualLayout>
                  <c:x val="1.5562960471859479E-2"/>
                  <c:y val="-1.0798119936787075E-2"/>
                </c:manualLayout>
              </c:layout>
              <c:dLblPos val="bestFit"/>
              <c:showVal val="1"/>
            </c:dLbl>
            <c:dLbl>
              <c:idx val="3"/>
              <c:layout>
                <c:manualLayout>
                  <c:x val="7.7710334487359938E-3"/>
                  <c:y val="-6.6900163020435404E-3"/>
                </c:manualLayout>
              </c:layout>
              <c:dLblPos val="bestFit"/>
              <c:showVal val="1"/>
            </c:dLbl>
            <c:dLbl>
              <c:idx val="4"/>
              <c:layout>
                <c:manualLayout>
                  <c:x val="3.3803676468380416E-2"/>
                  <c:y val="-3.5993733122623643E-3"/>
                </c:manualLayout>
              </c:layout>
              <c:dLblPos val="bestFit"/>
              <c:showVal val="1"/>
            </c:dLbl>
            <c:dLblPos val="outEnd"/>
            <c:showVal val="1"/>
            <c:showLeaderLines val="1"/>
          </c:dLbls>
          <c:cat>
            <c:strRef>
              <c:f>Grafieken!$T$45:$T$49</c:f>
              <c:strCache>
                <c:ptCount val="5"/>
                <c:pt idx="0">
                  <c:v>Obligaties</c:v>
                </c:pt>
                <c:pt idx="1">
                  <c:v>Aandelen</c:v>
                </c:pt>
                <c:pt idx="2">
                  <c:v>Liquide middelen</c:v>
                </c:pt>
                <c:pt idx="3">
                  <c:v>Vastgoed</c:v>
                </c:pt>
                <c:pt idx="4">
                  <c:v>Andere</c:v>
                </c:pt>
              </c:strCache>
            </c:strRef>
          </c:cat>
          <c:val>
            <c:numRef>
              <c:f>Grafieken!$W$45:$W$49</c:f>
              <c:numCache>
                <c:formatCode>0.00%</c:formatCode>
                <c:ptCount val="5"/>
                <c:pt idx="0">
                  <c:v>0.4885900359901863</c:v>
                </c:pt>
                <c:pt idx="1">
                  <c:v>0.44079233385921596</c:v>
                </c:pt>
                <c:pt idx="2">
                  <c:v>4.2657366134181703E-2</c:v>
                </c:pt>
                <c:pt idx="3">
                  <c:v>2.1577326412695816E-2</c:v>
                </c:pt>
                <c:pt idx="4">
                  <c:v>6.3829376037202734E-3</c:v>
                </c:pt>
              </c:numCache>
            </c:numRef>
          </c:val>
        </c:ser>
        <c:dLbls>
          <c:showVal val="1"/>
        </c:dLbls>
      </c:pie3DChart>
    </c:plotArea>
    <c:legend>
      <c:legendPos val="b"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autoTitleDeleted val="1"/>
    <c:view3D>
      <c:rotX val="30"/>
      <c:rotY val="200"/>
      <c:perspective val="30"/>
    </c:view3D>
    <c:plotArea>
      <c:layout/>
      <c:pie3DChart>
        <c:varyColors val="1"/>
        <c:ser>
          <c:idx val="0"/>
          <c:order val="0"/>
          <c:tx>
            <c:strRef>
              <c:f>Grafieken!$AA$44</c:f>
              <c:strCache>
                <c:ptCount val="1"/>
                <c:pt idx="0">
                  <c:v>Percentage</c:v>
                </c:pt>
              </c:strCache>
            </c:strRef>
          </c:tx>
          <c:explosion val="25"/>
          <c:dPt>
            <c:idx val="4"/>
            <c:spPr>
              <a:solidFill>
                <a:srgbClr val="002244">
                  <a:lumMod val="25000"/>
                  <a:lumOff val="75000"/>
                </a:srgbClr>
              </a:solidFill>
            </c:spPr>
          </c:dPt>
          <c:dLbls>
            <c:dLbl>
              <c:idx val="2"/>
              <c:layout>
                <c:manualLayout>
                  <c:x val="0"/>
                  <c:y val="-4.6296660834062524E-2"/>
                </c:manualLayout>
              </c:layout>
              <c:dLblPos val="bestFit"/>
              <c:showVal val="1"/>
            </c:dLbl>
            <c:dLbl>
              <c:idx val="3"/>
              <c:layout>
                <c:manualLayout>
                  <c:x val="-3.333333333333334E-2"/>
                  <c:y val="9.2592592592591963E-3"/>
                </c:manualLayout>
              </c:layout>
              <c:dLblPos val="bestFit"/>
              <c:showVal val="1"/>
            </c:dLbl>
            <c:dLbl>
              <c:idx val="4"/>
              <c:layout>
                <c:manualLayout>
                  <c:x val="-4.1666666666666664E-2"/>
                  <c:y val="1.8518518518518552E-2"/>
                </c:manualLayout>
              </c:layout>
              <c:dLblPos val="bestFit"/>
              <c:showVal val="1"/>
            </c:dLbl>
            <c:dLblPos val="outEnd"/>
            <c:showVal val="1"/>
          </c:dLbls>
          <c:cat>
            <c:strRef>
              <c:f>Grafieken!$Y$45:$Y$50</c:f>
              <c:strCache>
                <c:ptCount val="6"/>
                <c:pt idx="0">
                  <c:v>Obligaties</c:v>
                </c:pt>
                <c:pt idx="1">
                  <c:v>Aandelen</c:v>
                </c:pt>
                <c:pt idx="2">
                  <c:v>Leningen</c:v>
                </c:pt>
                <c:pt idx="3">
                  <c:v>Vastgoed</c:v>
                </c:pt>
                <c:pt idx="4">
                  <c:v>Liquide middelen</c:v>
                </c:pt>
                <c:pt idx="5">
                  <c:v>Andere</c:v>
                </c:pt>
              </c:strCache>
            </c:strRef>
          </c:cat>
          <c:val>
            <c:numRef>
              <c:f>Grafieken!$AA$45:$AA$50</c:f>
              <c:numCache>
                <c:formatCode>0.00%</c:formatCode>
                <c:ptCount val="6"/>
                <c:pt idx="0">
                  <c:v>0.45231209966778863</c:v>
                </c:pt>
                <c:pt idx="1">
                  <c:v>0.39462922160288877</c:v>
                </c:pt>
                <c:pt idx="2">
                  <c:v>7.0873044423378131E-3</c:v>
                </c:pt>
                <c:pt idx="3">
                  <c:v>3.8661551264634997E-2</c:v>
                </c:pt>
                <c:pt idx="4">
                  <c:v>5.3733998374902912E-2</c:v>
                </c:pt>
                <c:pt idx="5">
                  <c:v>5.3575824647448304E-2</c:v>
                </c:pt>
              </c:numCache>
            </c:numRef>
          </c:val>
        </c:ser>
      </c:pie3DChart>
    </c:plotArea>
    <c:legend>
      <c:legendPos val="b"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view3D>
      <c:rotX val="0"/>
      <c:rotY val="30"/>
      <c:perspective val="30"/>
    </c:view3D>
    <c:plotArea>
      <c:layout>
        <c:manualLayout>
          <c:layoutTarget val="inner"/>
          <c:xMode val="edge"/>
          <c:yMode val="edge"/>
          <c:x val="7.5124195970562663E-2"/>
          <c:y val="3.2523693224293396E-2"/>
          <c:w val="0.91575325442766897"/>
          <c:h val="0.71453666165153029"/>
        </c:manualLayout>
      </c:layout>
      <c:bar3DChart>
        <c:barDir val="col"/>
        <c:grouping val="clustered"/>
        <c:ser>
          <c:idx val="1"/>
          <c:order val="0"/>
          <c:tx>
            <c:strRef>
              <c:f>Grafieken!$V$53</c:f>
              <c:strCache>
                <c:ptCount val="1"/>
                <c:pt idx="0">
                  <c:v>% van aantal IBP's</c:v>
                </c:pt>
              </c:strCache>
            </c:strRef>
          </c:tx>
          <c:cat>
            <c:strRef>
              <c:f>Grafieken!$T$54:$T$59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Grafieken!$V$54:$V$59</c:f>
              <c:numCache>
                <c:formatCode>0.00%</c:formatCode>
                <c:ptCount val="6"/>
                <c:pt idx="0">
                  <c:v>3.125E-2</c:v>
                </c:pt>
                <c:pt idx="1">
                  <c:v>3.125E-2</c:v>
                </c:pt>
                <c:pt idx="2">
                  <c:v>1.3392857142857184E-2</c:v>
                </c:pt>
                <c:pt idx="3">
                  <c:v>0.47767857142857206</c:v>
                </c:pt>
                <c:pt idx="4">
                  <c:v>0.39732142857142888</c:v>
                </c:pt>
                <c:pt idx="5">
                  <c:v>4.9107142857142912E-2</c:v>
                </c:pt>
              </c:numCache>
            </c:numRef>
          </c:val>
        </c:ser>
        <c:ser>
          <c:idx val="3"/>
          <c:order val="1"/>
          <c:tx>
            <c:strRef>
              <c:f>Grafieken!$X$53</c:f>
              <c:strCache>
                <c:ptCount val="1"/>
                <c:pt idx="0">
                  <c:v>% v. balanstotaal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spPr>
              <a:solidFill>
                <a:srgbClr val="C9DE00"/>
              </a:solidFill>
            </c:spPr>
          </c:dPt>
          <c:cat>
            <c:strRef>
              <c:f>Grafieken!$T$54:$T$59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Grafieken!$X$54:$X$59</c:f>
              <c:numCache>
                <c:formatCode>0.00%</c:formatCode>
                <c:ptCount val="6"/>
                <c:pt idx="0">
                  <c:v>0.13103340496137791</c:v>
                </c:pt>
                <c:pt idx="1">
                  <c:v>0.10794809794268692</c:v>
                </c:pt>
                <c:pt idx="2">
                  <c:v>8.6757561149555157E-2</c:v>
                </c:pt>
                <c:pt idx="3">
                  <c:v>0.50078003246741065</c:v>
                </c:pt>
                <c:pt idx="4">
                  <c:v>0.17246763601061171</c:v>
                </c:pt>
                <c:pt idx="5">
                  <c:v>1.0132674683584382E-3</c:v>
                </c:pt>
              </c:numCache>
            </c:numRef>
          </c:val>
        </c:ser>
        <c:ser>
          <c:idx val="0"/>
          <c:order val="2"/>
          <c:tx>
            <c:strRef>
              <c:f>Grafieken!$Z$53</c:f>
              <c:strCache>
                <c:ptCount val="1"/>
                <c:pt idx="0">
                  <c:v>% v. aantal deelnemers</c:v>
                </c:pt>
              </c:strCache>
            </c:strRef>
          </c:tx>
          <c:cat>
            <c:strRef>
              <c:f>Grafieken!$T$54:$T$59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Grafieken!$Z$54:$Z$59</c:f>
              <c:numCache>
                <c:formatCode>0.00%</c:formatCode>
                <c:ptCount val="6"/>
                <c:pt idx="0">
                  <c:v>1.5733061343435852E-2</c:v>
                </c:pt>
                <c:pt idx="1">
                  <c:v>0.57031851959784352</c:v>
                </c:pt>
                <c:pt idx="2">
                  <c:v>3.6638204866676453E-2</c:v>
                </c:pt>
                <c:pt idx="3">
                  <c:v>0.27626519015008016</c:v>
                </c:pt>
                <c:pt idx="4">
                  <c:v>9.9772111321579496E-2</c:v>
                </c:pt>
                <c:pt idx="5">
                  <c:v>1.272912720384674E-3</c:v>
                </c:pt>
              </c:numCache>
            </c:numRef>
          </c:val>
        </c:ser>
        <c:shape val="box"/>
        <c:axId val="89013632"/>
        <c:axId val="89023616"/>
        <c:axId val="0"/>
      </c:bar3DChart>
      <c:catAx>
        <c:axId val="89013632"/>
        <c:scaling>
          <c:orientation val="minMax"/>
        </c:scaling>
        <c:axPos val="b"/>
        <c:tickLblPos val="nextTo"/>
        <c:crossAx val="89023616"/>
        <c:crosses val="autoZero"/>
        <c:auto val="1"/>
        <c:lblAlgn val="ctr"/>
        <c:lblOffset val="100"/>
      </c:catAx>
      <c:valAx>
        <c:axId val="89023616"/>
        <c:scaling>
          <c:orientation val="minMax"/>
        </c:scaling>
        <c:axPos val="l"/>
        <c:majorGridlines/>
        <c:numFmt formatCode="0.00%" sourceLinked="1"/>
        <c:tickLblPos val="nextTo"/>
        <c:crossAx val="8901363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1523662121833206"/>
          <c:y val="0.94655113650272371"/>
          <c:w val="0.58169015703236038"/>
          <c:h val="5.3448863497276101E-2"/>
        </c:manualLayout>
      </c:layout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autoTitleDeleted val="1"/>
    <c:view3D>
      <c:rotX val="0"/>
      <c:rotY val="30"/>
      <c:perspective val="30"/>
    </c:view3D>
    <c:plotArea>
      <c:layout>
        <c:manualLayout>
          <c:layoutTarget val="inner"/>
          <c:xMode val="edge"/>
          <c:yMode val="edge"/>
          <c:x val="9.4469938122817482E-2"/>
          <c:y val="3.2349228221953907E-2"/>
          <c:w val="0.88969341570743354"/>
          <c:h val="0.68204316903856566"/>
        </c:manualLayout>
      </c:layout>
      <c:bar3DChart>
        <c:barDir val="col"/>
        <c:grouping val="clustered"/>
        <c:ser>
          <c:idx val="0"/>
          <c:order val="0"/>
          <c:tx>
            <c:strRef>
              <c:f>Tabellen!$E$2</c:f>
              <c:strCache>
                <c:ptCount val="1"/>
                <c:pt idx="0">
                  <c:v>Dekkingsgraad KTV + marge</c:v>
                </c:pt>
              </c:strCache>
            </c:strRef>
          </c:tx>
          <c:cat>
            <c:strRef>
              <c:f>(Tabellen!$B$4,Tabellen!$B$6:$B$10)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(Tabellen!$E$4,Tabellen!$E$6:$E$10)</c:f>
              <c:numCache>
                <c:formatCode>0.00%</c:formatCode>
                <c:ptCount val="6"/>
                <c:pt idx="0">
                  <c:v>1.4571070352447646</c:v>
                </c:pt>
                <c:pt idx="1">
                  <c:v>1.1910811078632404</c:v>
                </c:pt>
                <c:pt idx="2">
                  <c:v>1.7855099865097499</c:v>
                </c:pt>
                <c:pt idx="3">
                  <c:v>1.3311377179206436</c:v>
                </c:pt>
                <c:pt idx="4">
                  <c:v>1.8408891673752201</c:v>
                </c:pt>
                <c:pt idx="5">
                  <c:v>1.2208978765352942</c:v>
                </c:pt>
              </c:numCache>
            </c:numRef>
          </c:val>
        </c:ser>
        <c:ser>
          <c:idx val="1"/>
          <c:order val="1"/>
          <c:tx>
            <c:strRef>
              <c:f>Tabellen!$F$2</c:f>
              <c:strCache>
                <c:ptCount val="1"/>
                <c:pt idx="0">
                  <c:v>Dekkingsgraad LTV + marge</c:v>
                </c:pt>
              </c:strCache>
            </c:strRef>
          </c:tx>
          <c:spPr>
            <a:solidFill>
              <a:srgbClr val="C5DA00"/>
            </a:solidFill>
          </c:spPr>
          <c:cat>
            <c:strRef>
              <c:f>(Tabellen!$B$4,Tabellen!$B$6:$B$10)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(Tabellen!$F$4,Tabellen!$F$6:$F$10)</c:f>
              <c:numCache>
                <c:formatCode>0.00%</c:formatCode>
                <c:ptCount val="6"/>
                <c:pt idx="0">
                  <c:v>1.0965547676601757</c:v>
                </c:pt>
                <c:pt idx="1">
                  <c:v>1.1467879214311525</c:v>
                </c:pt>
                <c:pt idx="2">
                  <c:v>1.1293273751306778</c:v>
                </c:pt>
                <c:pt idx="3">
                  <c:v>1.1544141642841881</c:v>
                </c:pt>
                <c:pt idx="4">
                  <c:v>1.6053308862843239</c:v>
                </c:pt>
                <c:pt idx="5">
                  <c:v>1.0919176590377617</c:v>
                </c:pt>
              </c:numCache>
            </c:numRef>
          </c:val>
        </c:ser>
        <c:shape val="box"/>
        <c:axId val="89070592"/>
        <c:axId val="89080576"/>
        <c:axId val="0"/>
      </c:bar3DChart>
      <c:catAx>
        <c:axId val="89070592"/>
        <c:scaling>
          <c:orientation val="minMax"/>
        </c:scaling>
        <c:axPos val="b"/>
        <c:tickLblPos val="nextTo"/>
        <c:txPr>
          <a:bodyPr rot="2280000" vert="horz"/>
          <a:lstStyle/>
          <a:p>
            <a:pPr>
              <a:defRPr sz="1000"/>
            </a:pPr>
            <a:endParaRPr lang="nl-BE"/>
          </a:p>
        </c:txPr>
        <c:crossAx val="89080576"/>
        <c:crosses val="autoZero"/>
        <c:auto val="1"/>
        <c:lblAlgn val="ctr"/>
        <c:lblOffset val="100"/>
      </c:catAx>
      <c:valAx>
        <c:axId val="89080576"/>
        <c:scaling>
          <c:orientation val="minMax"/>
        </c:scaling>
        <c:axPos val="l"/>
        <c:majorGridlines/>
        <c:numFmt formatCode="0.00%" sourceLinked="1"/>
        <c:tickLblPos val="nextTo"/>
        <c:txPr>
          <a:bodyPr/>
          <a:lstStyle/>
          <a:p>
            <a:pPr>
              <a:defRPr sz="1000"/>
            </a:pPr>
            <a:endParaRPr lang="nl-BE"/>
          </a:p>
        </c:txPr>
        <c:crossAx val="89070592"/>
        <c:crosses val="autoZero"/>
        <c:crossBetween val="between"/>
      </c:valAx>
    </c:plotArea>
    <c:legend>
      <c:legendPos val="b"/>
      <c:txPr>
        <a:bodyPr/>
        <a:lstStyle/>
        <a:p>
          <a:pPr>
            <a:defRPr sz="1000"/>
          </a:pPr>
          <a:endParaRPr lang="nl-BE"/>
        </a:p>
      </c:txPr>
    </c:legend>
    <c:plotVisOnly val="1"/>
  </c:chart>
  <c:txPr>
    <a:bodyPr/>
    <a:lstStyle/>
    <a:p>
      <a:pPr>
        <a:defRPr sz="1800"/>
      </a:pPr>
      <a:endParaRPr lang="nl-BE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nl-BE"/>
  <c:chart>
    <c:view3D>
      <c:perspective val="30"/>
    </c:view3D>
    <c:plotArea>
      <c:layout/>
      <c:bar3DChart>
        <c:barDir val="col"/>
        <c:grouping val="percentStacked"/>
        <c:ser>
          <c:idx val="0"/>
          <c:order val="0"/>
          <c:tx>
            <c:strRef>
              <c:f>Tabellen!$I$2</c:f>
              <c:strCache>
                <c:ptCount val="1"/>
                <c:pt idx="0">
                  <c:v>Obligaties</c:v>
                </c:pt>
              </c:strCache>
            </c:strRef>
          </c:tx>
          <c:cat>
            <c:strRef>
              <c:f>Tabellen!$B$3:$B$5</c:f>
              <c:strCache>
                <c:ptCount val="3"/>
                <c:pt idx="0">
                  <c:v>Sector</c:v>
                </c:pt>
                <c:pt idx="1">
                  <c:v>Eerste pijler</c:v>
                </c:pt>
                <c:pt idx="2">
                  <c:v>Tweede pijler</c:v>
                </c:pt>
              </c:strCache>
            </c:strRef>
          </c:cat>
          <c:val>
            <c:numRef>
              <c:f>Tabellen!$I$3:$I$5</c:f>
              <c:numCache>
                <c:formatCode>0.00%</c:formatCode>
                <c:ptCount val="3"/>
                <c:pt idx="0">
                  <c:v>0.1029297948205075</c:v>
                </c:pt>
                <c:pt idx="1">
                  <c:v>0.23055126276193366</c:v>
                </c:pt>
                <c:pt idx="2">
                  <c:v>8.403856516050269E-2</c:v>
                </c:pt>
              </c:numCache>
            </c:numRef>
          </c:val>
        </c:ser>
        <c:ser>
          <c:idx val="1"/>
          <c:order val="1"/>
          <c:tx>
            <c:strRef>
              <c:f>Tabellen!$J$2</c:f>
              <c:strCache>
                <c:ptCount val="1"/>
                <c:pt idx="0">
                  <c:v>Aandelen</c:v>
                </c:pt>
              </c:strCache>
            </c:strRef>
          </c:tx>
          <c:cat>
            <c:strRef>
              <c:f>Tabellen!$B$3:$B$5</c:f>
              <c:strCache>
                <c:ptCount val="3"/>
                <c:pt idx="0">
                  <c:v>Sector</c:v>
                </c:pt>
                <c:pt idx="1">
                  <c:v>Eerste pijler</c:v>
                </c:pt>
                <c:pt idx="2">
                  <c:v>Tweede pijler</c:v>
                </c:pt>
              </c:strCache>
            </c:strRef>
          </c:cat>
          <c:val>
            <c:numRef>
              <c:f>Tabellen!$J$3:$J$5</c:f>
              <c:numCache>
                <c:formatCode>0.00%</c:formatCode>
                <c:ptCount val="3"/>
                <c:pt idx="0">
                  <c:v>7.9426228873423835E-2</c:v>
                </c:pt>
                <c:pt idx="1">
                  <c:v>2.0168033067573456E-2</c:v>
                </c:pt>
                <c:pt idx="2">
                  <c:v>8.8197952034605884E-2</c:v>
                </c:pt>
              </c:numCache>
            </c:numRef>
          </c:val>
        </c:ser>
        <c:ser>
          <c:idx val="2"/>
          <c:order val="2"/>
          <c:tx>
            <c:strRef>
              <c:f>Tabellen!$K$2</c:f>
              <c:strCache>
                <c:ptCount val="1"/>
                <c:pt idx="0">
                  <c:v>ICB</c:v>
                </c:pt>
              </c:strCache>
            </c:strRef>
          </c:tx>
          <c:spPr>
            <a:solidFill>
              <a:srgbClr val="C5DA00"/>
            </a:solidFill>
          </c:spPr>
          <c:cat>
            <c:strRef>
              <c:f>Tabellen!$B$3:$B$5</c:f>
              <c:strCache>
                <c:ptCount val="3"/>
                <c:pt idx="0">
                  <c:v>Sector</c:v>
                </c:pt>
                <c:pt idx="1">
                  <c:v>Eerste pijler</c:v>
                </c:pt>
                <c:pt idx="2">
                  <c:v>Tweede pijler</c:v>
                </c:pt>
              </c:strCache>
            </c:strRef>
          </c:cat>
          <c:val>
            <c:numRef>
              <c:f>Tabellen!$K$3:$K$5</c:f>
              <c:numCache>
                <c:formatCode>0.00%</c:formatCode>
                <c:ptCount val="3"/>
                <c:pt idx="0">
                  <c:v>0.71508274644313274</c:v>
                </c:pt>
                <c:pt idx="1">
                  <c:v>0.43895622711026855</c:v>
                </c:pt>
                <c:pt idx="2">
                  <c:v>0.7559565083272155</c:v>
                </c:pt>
              </c:numCache>
            </c:numRef>
          </c:val>
        </c:ser>
        <c:ser>
          <c:idx val="3"/>
          <c:order val="3"/>
          <c:tx>
            <c:strRef>
              <c:f>Tabellen!$L$2</c:f>
              <c:strCache>
                <c:ptCount val="1"/>
                <c:pt idx="0">
                  <c:v>Leningen</c:v>
                </c:pt>
              </c:strCache>
            </c:strRef>
          </c:tx>
          <c:cat>
            <c:strRef>
              <c:f>Tabellen!$B$3:$B$5</c:f>
              <c:strCache>
                <c:ptCount val="3"/>
                <c:pt idx="0">
                  <c:v>Sector</c:v>
                </c:pt>
                <c:pt idx="1">
                  <c:v>Eerste pijler</c:v>
                </c:pt>
                <c:pt idx="2">
                  <c:v>Tweede pijler</c:v>
                </c:pt>
              </c:strCache>
            </c:strRef>
          </c:cat>
          <c:val>
            <c:numRef>
              <c:f>Tabellen!$L$3:$L$5</c:f>
              <c:numCache>
                <c:formatCode>0.00%</c:formatCode>
                <c:ptCount val="3"/>
                <c:pt idx="0">
                  <c:v>7.0873044414291831E-3</c:v>
                </c:pt>
                <c:pt idx="1">
                  <c:v>4.9286859825777081E-2</c:v>
                </c:pt>
                <c:pt idx="2">
                  <c:v>8.4069479827960638E-4</c:v>
                </c:pt>
              </c:numCache>
            </c:numRef>
          </c:val>
        </c:ser>
        <c:ser>
          <c:idx val="4"/>
          <c:order val="4"/>
          <c:tx>
            <c:strRef>
              <c:f>Tabellen!$M$2</c:f>
              <c:strCache>
                <c:ptCount val="1"/>
                <c:pt idx="0">
                  <c:v>Vastgoed</c:v>
                </c:pt>
              </c:strCache>
            </c:strRef>
          </c:tx>
          <c:spPr>
            <a:solidFill>
              <a:schemeClr val="accent1">
                <a:lumMod val="10000"/>
                <a:lumOff val="90000"/>
              </a:schemeClr>
            </a:solidFill>
          </c:spPr>
          <c:cat>
            <c:strRef>
              <c:f>Tabellen!$B$3:$B$5</c:f>
              <c:strCache>
                <c:ptCount val="3"/>
                <c:pt idx="0">
                  <c:v>Sector</c:v>
                </c:pt>
                <c:pt idx="1">
                  <c:v>Eerste pijler</c:v>
                </c:pt>
                <c:pt idx="2">
                  <c:v>Tweede pijler</c:v>
                </c:pt>
              </c:strCache>
            </c:strRef>
          </c:cat>
          <c:val>
            <c:numRef>
              <c:f>Tabellen!$M$3:$M$5</c:f>
              <c:numCache>
                <c:formatCode>0.00%</c:formatCode>
                <c:ptCount val="3"/>
                <c:pt idx="0">
                  <c:v>8.1580047311519046E-3</c:v>
                </c:pt>
                <c:pt idx="1">
                  <c:v>6.953652267827958E-3</c:v>
                </c:pt>
                <c:pt idx="2">
                  <c:v>8.3362795883780202E-3</c:v>
                </c:pt>
              </c:numCache>
            </c:numRef>
          </c:val>
        </c:ser>
        <c:ser>
          <c:idx val="5"/>
          <c:order val="5"/>
          <c:tx>
            <c:strRef>
              <c:f>Tabellen!$N$2</c:f>
              <c:strCache>
                <c:ptCount val="1"/>
                <c:pt idx="0">
                  <c:v>Liquide middelen</c:v>
                </c:pt>
              </c:strCache>
            </c:strRef>
          </c:tx>
          <c:cat>
            <c:strRef>
              <c:f>Tabellen!$B$3:$B$5</c:f>
              <c:strCache>
                <c:ptCount val="3"/>
                <c:pt idx="0">
                  <c:v>Sector</c:v>
                </c:pt>
                <c:pt idx="1">
                  <c:v>Eerste pijler</c:v>
                </c:pt>
                <c:pt idx="2">
                  <c:v>Tweede pijler</c:v>
                </c:pt>
              </c:strCache>
            </c:strRef>
          </c:cat>
          <c:val>
            <c:numRef>
              <c:f>Tabellen!$N$3:$N$5</c:f>
              <c:numCache>
                <c:formatCode>0.00%</c:formatCode>
                <c:ptCount val="3"/>
                <c:pt idx="0">
                  <c:v>3.8304424537306578E-2</c:v>
                </c:pt>
                <c:pt idx="1">
                  <c:v>9.8753320789144394E-2</c:v>
                </c:pt>
                <c:pt idx="2">
                  <c:v>2.9356447365382867E-2</c:v>
                </c:pt>
              </c:numCache>
            </c:numRef>
          </c:val>
        </c:ser>
        <c:ser>
          <c:idx val="6"/>
          <c:order val="6"/>
          <c:tx>
            <c:strRef>
              <c:f>Tabellen!$O$2</c:f>
              <c:strCache>
                <c:ptCount val="1"/>
                <c:pt idx="0">
                  <c:v>Andere</c:v>
                </c:pt>
              </c:strCache>
            </c:strRef>
          </c:tx>
          <c:cat>
            <c:strRef>
              <c:f>Tabellen!$B$3:$B$5</c:f>
              <c:strCache>
                <c:ptCount val="3"/>
                <c:pt idx="0">
                  <c:v>Sector</c:v>
                </c:pt>
                <c:pt idx="1">
                  <c:v>Eerste pijler</c:v>
                </c:pt>
                <c:pt idx="2">
                  <c:v>Tweede pijler</c:v>
                </c:pt>
              </c:strCache>
            </c:strRef>
          </c:cat>
          <c:val>
            <c:numRef>
              <c:f>Tabellen!$O$3:$O$5</c:f>
              <c:numCache>
                <c:formatCode>0.00%</c:formatCode>
                <c:ptCount val="3"/>
                <c:pt idx="0">
                  <c:v>4.9011496088945374E-2</c:v>
                </c:pt>
                <c:pt idx="1">
                  <c:v>0.15533064417747597</c:v>
                </c:pt>
                <c:pt idx="2">
                  <c:v>3.327355265204375E-2</c:v>
                </c:pt>
              </c:numCache>
            </c:numRef>
          </c:val>
        </c:ser>
        <c:shape val="box"/>
        <c:axId val="89117056"/>
        <c:axId val="89118592"/>
        <c:axId val="0"/>
      </c:bar3DChart>
      <c:catAx>
        <c:axId val="89117056"/>
        <c:scaling>
          <c:orientation val="minMax"/>
        </c:scaling>
        <c:axPos val="b"/>
        <c:tickLblPos val="nextTo"/>
        <c:crossAx val="89118592"/>
        <c:crosses val="autoZero"/>
        <c:auto val="1"/>
        <c:lblAlgn val="ctr"/>
        <c:lblOffset val="100"/>
      </c:catAx>
      <c:valAx>
        <c:axId val="89118592"/>
        <c:scaling>
          <c:orientation val="minMax"/>
        </c:scaling>
        <c:delete val="1"/>
        <c:axPos val="l"/>
        <c:numFmt formatCode="0%" sourceLinked="1"/>
        <c:tickLblPos val="none"/>
        <c:crossAx val="89117056"/>
        <c:crosses val="autoZero"/>
        <c:crossBetween val="between"/>
      </c:valAx>
    </c:plotArea>
    <c:legend>
      <c:legendPos val="b"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86FCF-EDB4-4BD6-A01A-AEEAEBD0A732}" type="datetimeFigureOut">
              <a:rPr lang="nl-BE" smtClean="0"/>
              <a:pPr/>
              <a:t>30/01/2012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1ED6E-4AB3-48AA-BD12-6BCACCEB99F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0FA9E-B9E1-48A3-9FA2-8D7576A5357F}" type="datetimeFigureOut">
              <a:rPr lang="nl-BE" smtClean="0"/>
              <a:pPr/>
              <a:t>30/01/2012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1EE4A-0F1D-497E-983F-5B61215D8C28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9144000" cy="621982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0939" y="728640"/>
            <a:ext cx="7561263" cy="25203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939" y="3429000"/>
            <a:ext cx="7561263" cy="22098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1" name="Afbeelding 20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372"/>
            <a:ext cx="9144000" cy="6386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538289"/>
            <a:ext cx="8255001" cy="4231024"/>
          </a:xfrm>
        </p:spPr>
        <p:txBody>
          <a:bodyPr/>
          <a:lstStyle>
            <a:lvl1pPr>
              <a:lnSpc>
                <a:spcPts val="3080"/>
              </a:lnSpc>
              <a:defRPr/>
            </a:lvl1pPr>
            <a:lvl2pPr>
              <a:lnSpc>
                <a:spcPts val="2640"/>
              </a:lnSpc>
              <a:defRPr sz="2400"/>
            </a:lvl2pPr>
            <a:lvl3pPr>
              <a:lnSpc>
                <a:spcPts val="2200"/>
              </a:lnSpc>
              <a:defRPr sz="2000"/>
            </a:lvl3pPr>
            <a:lvl4pPr>
              <a:lnSpc>
                <a:spcPts val="1980"/>
              </a:lnSpc>
              <a:defRPr sz="1800"/>
            </a:lvl4pPr>
            <a:lvl5pPr>
              <a:lnSpc>
                <a:spcPts val="154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2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6" name="Afbeelding 25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898797"/>
            <a:ext cx="7561263" cy="1362075"/>
          </a:xfrm>
        </p:spPr>
        <p:txBody>
          <a:bodyPr anchor="b" anchorCtr="0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0939" y="3429003"/>
            <a:ext cx="7561263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0" name="Afbeelding 19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1538289"/>
            <a:ext cx="3960176" cy="42310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025" y="1538288"/>
            <a:ext cx="3960176" cy="42310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1" name="Afbeelding 20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4" y="1538290"/>
            <a:ext cx="3599813" cy="450520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1" y="2078820"/>
            <a:ext cx="3960176" cy="369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2073" y="1535116"/>
            <a:ext cx="3574729" cy="453695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024" y="2078820"/>
            <a:ext cx="3934777" cy="36904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1" name="Afbeelding 20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7" name="Afbeelding 16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7" name="Afbeelding 16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856" y="1538288"/>
            <a:ext cx="5220344" cy="4231024"/>
          </a:xfrm>
        </p:spPr>
        <p:txBody>
          <a:bodyPr/>
          <a:lstStyle>
            <a:lvl1pPr marL="360000" marR="0" indent="-360000" algn="l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60000" marR="0" lvl="0" indent="-360000" algn="l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163" y="188700"/>
            <a:ext cx="7920037" cy="990000"/>
          </a:xfrm>
        </p:spPr>
        <p:txBody>
          <a:bodyPr anchor="b"/>
          <a:lstStyle>
            <a:lvl1pPr algn="l">
              <a:lnSpc>
                <a:spcPts val="32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163" y="1538288"/>
            <a:ext cx="2339645" cy="4231024"/>
          </a:xfrm>
        </p:spPr>
        <p:txBody>
          <a:bodyPr/>
          <a:lstStyle>
            <a:lvl1pPr marL="0" indent="0">
              <a:lnSpc>
                <a:spcPts val="2000"/>
              </a:lnSpc>
              <a:spcAft>
                <a:spcPts val="1200"/>
              </a:spcAft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9" name="Afbeelding 18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164" y="368592"/>
            <a:ext cx="7920038" cy="360048"/>
          </a:xfrm>
        </p:spPr>
        <p:txBody>
          <a:bodyPr anchor="b" anchorCtr="0"/>
          <a:lstStyle>
            <a:lvl1pPr algn="l">
              <a:lnSpc>
                <a:spcPts val="2200"/>
              </a:lnSpc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2163" y="818652"/>
            <a:ext cx="7920038" cy="4950660"/>
          </a:xfrm>
        </p:spPr>
        <p:txBody>
          <a:bodyPr anchor="t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0824" y="818652"/>
            <a:ext cx="323176" cy="4951274"/>
          </a:xfrm>
        </p:spPr>
        <p:txBody>
          <a:bodyPr vert="vert270"/>
          <a:lstStyle>
            <a:lvl1pPr marL="0" indent="0" algn="l">
              <a:lnSpc>
                <a:spcPts val="1540"/>
              </a:lnSpc>
              <a:buNone/>
              <a:defRPr sz="1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9" name="Afbeelding 18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2481" y="728640"/>
            <a:ext cx="810108" cy="4860648"/>
          </a:xfrm>
        </p:spPr>
        <p:txBody>
          <a:bodyPr vert="vert"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728640"/>
            <a:ext cx="7020585" cy="48606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8" name="Afbeelding 17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1"/>
            <a:ext cx="601980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9" name="Afbeelding 18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5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9175"/>
            <a:ext cx="9144000" cy="2279649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538290"/>
            <a:ext cx="8255001" cy="20707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1370" y="6219824"/>
            <a:ext cx="630212" cy="63817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1582" y="6219824"/>
            <a:ext cx="6660886" cy="63817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1000" b="0" cap="none" spc="100" baseline="0">
                <a:solidFill>
                  <a:schemeClr val="bg1"/>
                </a:solidFill>
              </a:defRPr>
            </a:lvl1pPr>
          </a:lstStyle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600" b="0" i="0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ts val="308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12000" indent="-252000" algn="l" defTabSz="914400" rtl="0" eaLnBrk="1" latinLnBrk="0" hangingPunct="1">
        <a:lnSpc>
          <a:spcPts val="264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00" indent="-25200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000" indent="-180000" algn="l" defTabSz="914400" rtl="0" eaLnBrk="1" latinLnBrk="0" hangingPunct="1">
        <a:lnSpc>
          <a:spcPts val="198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24000" indent="-180000" algn="l" defTabSz="914400" rtl="0" eaLnBrk="1" latinLnBrk="0" hangingPunct="1">
        <a:lnSpc>
          <a:spcPts val="154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tekst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/>
            <a:r>
              <a:rPr lang="nl-BE" sz="2400" smtClean="0"/>
              <a:t>De sector van de Instellingen voor Bedrijfspensioenvoorziening</a:t>
            </a:r>
            <a:endParaRPr lang="nl-NL" sz="2400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3"/>
          </p:nvPr>
        </p:nvSpPr>
        <p:spPr>
          <a:xfrm>
            <a:off x="2627784" y="5733256"/>
            <a:ext cx="6120816" cy="630084"/>
          </a:xfrm>
        </p:spPr>
        <p:txBody>
          <a:bodyPr/>
          <a:lstStyle/>
          <a:p>
            <a:r>
              <a:rPr lang="nl-BE" smtClean="0"/>
              <a:t>Rapportering over het boekjaar 2010</a:t>
            </a:r>
          </a:p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Heterogene sector</a:t>
            </a:r>
            <a:endParaRPr lang="nl-BE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95536" y="2132856"/>
          <a:ext cx="8352929" cy="237626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592288"/>
                <a:gridCol w="1584176"/>
                <a:gridCol w="1368152"/>
                <a:gridCol w="1512168"/>
                <a:gridCol w="1296145"/>
              </a:tblGrid>
              <a:tr h="47303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400" b="1" u="none" strike="noStrike" kern="1200"/>
                        <a:t>Aantal </a:t>
                      </a:r>
                      <a:r>
                        <a:rPr lang="nl-BE" sz="1400" b="1" u="none" strike="noStrike" kern="1200" smtClean="0"/>
                        <a:t>deelnemers per IBP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400" b="1" u="none" strike="noStrike" kern="1200"/>
                        <a:t>Aantal instellingen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400" b="1" u="none" strike="noStrike" kern="1200"/>
                        <a:t>% instellingen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400" b="1" u="none" strike="noStrike" kern="1200"/>
                        <a:t>aantal actieve deelnemers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400" b="1" u="none" strike="noStrike" kern="1200"/>
                        <a:t>% actieve deelnemers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400" u="none" strike="noStrike" kern="1200"/>
                        <a:t>Groter dan 5.000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17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7,52%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664.385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77,45%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400" u="none" strike="noStrike" kern="1200"/>
                        <a:t>Tussen 1.000 en 5.000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63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27,88%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147.604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17,21%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400" u="none" strike="noStrike" kern="1200"/>
                        <a:t>Tussen 500 en 1.000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39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17,26%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28.377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3,31%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400" u="none" strike="noStrike" kern="1200"/>
                        <a:t>Tussen 100 en 500 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60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26,55%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16.307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1,90%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400" u="none" strike="noStrike" kern="1200"/>
                        <a:t>Tussen 0 en 100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 smtClean="0"/>
                        <a:t>45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20,80%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1.202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0,14%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603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400" u="none" strike="noStrike" kern="1200"/>
                        <a:t>Totaal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 smtClean="0"/>
                        <a:t>224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100,00%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857.875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100,00%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4797152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77,45% van de actieve deelnemers zit in 7,52% van de IBP's en 20,8% van de IBP's is goed voor slechts 0,14% van de actieve deelnemers</a:t>
            </a:r>
            <a:endParaRPr lang="nl-B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Samenstelling portefeuille</a:t>
            </a:r>
            <a:endParaRPr lang="nl-BE"/>
          </a:p>
        </p:txBody>
      </p:sp>
      <p:graphicFrame>
        <p:nvGraphicFramePr>
          <p:cNvPr id="9" name="Chart 8"/>
          <p:cNvGraphicFramePr/>
          <p:nvPr/>
        </p:nvGraphicFramePr>
        <p:xfrm>
          <a:off x="467544" y="1916832"/>
          <a:ext cx="8136904" cy="348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Samenstelling ICB's</a:t>
            </a:r>
            <a:endParaRPr lang="nl-BE"/>
          </a:p>
        </p:txBody>
      </p:sp>
      <p:graphicFrame>
        <p:nvGraphicFramePr>
          <p:cNvPr id="13" name="Chart 12"/>
          <p:cNvGraphicFramePr/>
          <p:nvPr/>
        </p:nvGraphicFramePr>
        <p:xfrm>
          <a:off x="395536" y="1916832"/>
          <a:ext cx="8280920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467544" y="1988840"/>
          <a:ext cx="7992888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13</a:t>
            </a:fld>
            <a:endParaRPr lang="nl-BE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395536" y="1988840"/>
          <a:ext cx="8208912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528" y="1412776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smtClean="0"/>
              <a:t>Samenstelling portefeuille (onderliggende activa van de ICB's uitgesplitst)</a:t>
            </a:r>
            <a:endParaRPr lang="nl-BE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Balanstotaal : 7,32 mld €</a:t>
            </a:r>
          </a:p>
          <a:p>
            <a:pPr lvl="1"/>
            <a:r>
              <a:rPr lang="nl-BE" smtClean="0"/>
              <a:t>45,91 % van balanstotaal sector</a:t>
            </a:r>
          </a:p>
          <a:p>
            <a:r>
              <a:rPr lang="nl-BE" smtClean="0"/>
              <a:t>Technische voorzieningen : 5,50 mld €</a:t>
            </a:r>
          </a:p>
          <a:p>
            <a:pPr lvl="1"/>
            <a:r>
              <a:rPr lang="nl-BE" smtClean="0"/>
              <a:t>42,48% van technische voorzieningen sector</a:t>
            </a:r>
          </a:p>
          <a:p>
            <a:r>
              <a:rPr lang="nl-BE" smtClean="0"/>
              <a:t>Aantal deelnemers : 313.426 </a:t>
            </a:r>
          </a:p>
          <a:p>
            <a:pPr lvl="1">
              <a:buClr>
                <a:srgbClr val="9DC2D7"/>
              </a:buClr>
            </a:pPr>
            <a:r>
              <a:rPr lang="nl-BE" smtClean="0">
                <a:solidFill>
                  <a:srgbClr val="000000"/>
                </a:solidFill>
              </a:rPr>
              <a:t> </a:t>
            </a:r>
            <a:r>
              <a:rPr lang="nl-BE" smtClean="0"/>
              <a:t>36,53% </a:t>
            </a:r>
            <a:r>
              <a:rPr lang="nl-BE" smtClean="0">
                <a:solidFill>
                  <a:srgbClr val="000000"/>
                </a:solidFill>
              </a:rPr>
              <a:t>van aantal deelnemers in sector</a:t>
            </a:r>
          </a:p>
          <a:p>
            <a:r>
              <a:rPr lang="nl-BE" smtClean="0"/>
              <a:t>Dekkingsgraad KTV + marge : 162,39%</a:t>
            </a:r>
          </a:p>
          <a:p>
            <a:r>
              <a:rPr lang="nl-BE" smtClean="0"/>
              <a:t>Dekkingsgraad LTV + marge : 129,83%</a:t>
            </a:r>
          </a:p>
          <a:p>
            <a:r>
              <a:rPr lang="nl-BE" smtClean="0"/>
              <a:t>Verhouding LTV/KTV: 125,46%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Top 10 volgens balanstotaal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14</a:t>
            </a:fld>
            <a:endParaRPr lang="nl-B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Balanstotaal : 11,31 mld €</a:t>
            </a:r>
          </a:p>
          <a:p>
            <a:pPr lvl="1"/>
            <a:r>
              <a:rPr lang="nl-BE" smtClean="0"/>
              <a:t>80,21% van balanstotaal sector</a:t>
            </a:r>
          </a:p>
          <a:p>
            <a:r>
              <a:rPr lang="nl-BE" smtClean="0"/>
              <a:t>Technische voorzieningen : 10,25 mld €</a:t>
            </a:r>
          </a:p>
          <a:p>
            <a:pPr lvl="1"/>
            <a:r>
              <a:rPr lang="nl-BE" smtClean="0"/>
              <a:t>79,10% van technische voorzieningen sector</a:t>
            </a:r>
          </a:p>
          <a:p>
            <a:r>
              <a:rPr lang="nl-BE" smtClean="0"/>
              <a:t>Aantal deelnemers : 680.091 </a:t>
            </a:r>
          </a:p>
          <a:p>
            <a:pPr lvl="1">
              <a:buClr>
                <a:srgbClr val="9DC2D7"/>
              </a:buClr>
            </a:pPr>
            <a:r>
              <a:rPr lang="nl-BE" smtClean="0">
                <a:solidFill>
                  <a:srgbClr val="000000"/>
                </a:solidFill>
              </a:rPr>
              <a:t> </a:t>
            </a:r>
            <a:r>
              <a:rPr lang="nl-BE" smtClean="0"/>
              <a:t>79,27% </a:t>
            </a:r>
            <a:r>
              <a:rPr lang="nl-BE" smtClean="0">
                <a:solidFill>
                  <a:srgbClr val="000000"/>
                </a:solidFill>
              </a:rPr>
              <a:t>van aantal deelnemers in sector</a:t>
            </a:r>
          </a:p>
          <a:p>
            <a:r>
              <a:rPr lang="nl-BE" smtClean="0"/>
              <a:t>Dekkingsgraad KTV + marge : 145,15% </a:t>
            </a:r>
          </a:p>
          <a:p>
            <a:r>
              <a:rPr lang="nl-BE" smtClean="0"/>
              <a:t>Dekkingsgraad LTV + marge : 121,86%</a:t>
            </a:r>
          </a:p>
          <a:p>
            <a:r>
              <a:rPr lang="nl-BE" smtClean="0"/>
              <a:t>Verhouding LTV/KTV: 119,44%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Top 50 volgens balanstotaal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15</a:t>
            </a:fld>
            <a:endParaRPr lang="nl-B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16</a:t>
            </a:fld>
            <a:endParaRPr lang="nl-B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55576" y="2132856"/>
          <a:ext cx="7992885" cy="266429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90199"/>
                <a:gridCol w="1083781"/>
                <a:gridCol w="1083781"/>
                <a:gridCol w="1083781"/>
                <a:gridCol w="1083781"/>
                <a:gridCol w="1083781"/>
                <a:gridCol w="1083781"/>
              </a:tblGrid>
              <a:tr h="380614"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 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/>
                        <a:t>Technische </a:t>
                      </a:r>
                      <a:r>
                        <a:rPr lang="nl-BE" sz="1400" b="1" u="none" strike="noStrike" kern="1200" smtClean="0"/>
                        <a:t>voorzieningen*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/>
                        <a:t>Aantal </a:t>
                      </a:r>
                      <a:r>
                        <a:rPr lang="nl-BE" sz="1400" b="1" u="none" strike="noStrike" kern="1200" smtClean="0"/>
                        <a:t>deelnemers**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</a:tr>
              <a:tr h="380614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/>
                        <a:t>2008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/>
                        <a:t>2009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/>
                        <a:t>2010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/>
                        <a:t>2008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/>
                        <a:t>2009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/>
                        <a:t>2010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DB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83,07%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80,09%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76,89%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34,84%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31,69%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31,33%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 smtClean="0"/>
                        <a:t>DC </a:t>
                      </a:r>
                      <a:r>
                        <a:rPr lang="nl-BE" sz="1400" u="none" strike="noStrike" kern="1200"/>
                        <a:t>met tarief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12,14%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12,58%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12,44%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28,42%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28,42%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28,24%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Cash Balance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2,22%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3,29%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3,23%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25,52%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26,78%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28,07%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DC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2,56%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4,04%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7,44%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11,21%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13,11%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12,37%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Totaal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100,00%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100,00%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100,00%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100,00%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100,00%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100,00%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148478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Evolutie van de aard van de pensioentoezeggingen</a:t>
            </a:r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755576" y="5157192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smtClean="0"/>
              <a:t>*  Technische voorzieningen "pensioen en overlijden na pensionering"</a:t>
            </a:r>
          </a:p>
          <a:p>
            <a:r>
              <a:rPr lang="nl-BE" sz="1200" smtClean="0"/>
              <a:t>** Een aantal deelnemers behoren tot meerdere regelingen (eventueel van een verschillend type)</a:t>
            </a:r>
            <a:endParaRPr lang="nl-BE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Peer groups in functie van de inrichter</a:t>
            </a:r>
          </a:p>
          <a:p>
            <a:pPr lvl="1"/>
            <a:r>
              <a:rPr lang="nl-BE" smtClean="0"/>
              <a:t>Eerste pijler</a:t>
            </a:r>
          </a:p>
          <a:p>
            <a:pPr lvl="1"/>
            <a:r>
              <a:rPr lang="nl-BE" smtClean="0"/>
              <a:t>Tweede pijler</a:t>
            </a:r>
          </a:p>
          <a:p>
            <a:pPr lvl="2"/>
            <a:r>
              <a:rPr lang="nl-BE" smtClean="0"/>
              <a:t>Sectorfondsen</a:t>
            </a:r>
          </a:p>
          <a:p>
            <a:pPr lvl="2"/>
            <a:r>
              <a:rPr lang="nl-BE" smtClean="0"/>
              <a:t>Multi-werkgeverfondsen</a:t>
            </a:r>
          </a:p>
          <a:p>
            <a:pPr lvl="2"/>
            <a:r>
              <a:rPr lang="nl-BE" smtClean="0"/>
              <a:t>Mono-werkgeverfondsen</a:t>
            </a:r>
          </a:p>
          <a:p>
            <a:pPr lvl="2"/>
            <a:r>
              <a:rPr lang="nl-BE" smtClean="0"/>
              <a:t>Zelfstandigen</a:t>
            </a:r>
          </a:p>
          <a:p>
            <a:pPr lvl="2"/>
            <a:r>
              <a:rPr lang="nl-BE" smtClean="0"/>
              <a:t>Vereffening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17</a:t>
            </a:fld>
            <a:endParaRPr lang="nl-B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7</a:t>
            </a:r>
          </a:p>
          <a:p>
            <a:r>
              <a:rPr lang="nl-BE" smtClean="0"/>
              <a:t>Balanstotaal : 2,09 mld €</a:t>
            </a:r>
          </a:p>
          <a:p>
            <a:r>
              <a:rPr lang="nl-BE" smtClean="0"/>
              <a:t>Technische voorzieningen : 1,85 mld €</a:t>
            </a:r>
          </a:p>
          <a:p>
            <a:r>
              <a:rPr lang="nl-BE" smtClean="0"/>
              <a:t>Aantal deelnemers : 13.497 </a:t>
            </a:r>
          </a:p>
          <a:p>
            <a:r>
              <a:rPr lang="nl-BE" smtClean="0"/>
              <a:t>Dekkingsgraad LTV + marge : 109,66%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Eerste pijler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18</a:t>
            </a:fld>
            <a:endParaRPr lang="nl-B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219 </a:t>
            </a:r>
          </a:p>
          <a:p>
            <a:r>
              <a:rPr lang="nl-BE" smtClean="0"/>
              <a:t>Balanstotaal : 13,86 mld €</a:t>
            </a:r>
          </a:p>
          <a:p>
            <a:r>
              <a:rPr lang="nl-BE" smtClean="0"/>
              <a:t>Technische voorzieningen : 11,11 mld €</a:t>
            </a:r>
          </a:p>
          <a:p>
            <a:r>
              <a:rPr lang="nl-BE" smtClean="0"/>
              <a:t>Aantal deelnemers : 844.378 </a:t>
            </a:r>
          </a:p>
          <a:p>
            <a:r>
              <a:rPr lang="nl-BE" smtClean="0"/>
              <a:t>Dekkingsgraad KTV + marge : 142,52%</a:t>
            </a:r>
          </a:p>
          <a:p>
            <a:r>
              <a:rPr lang="nl-BE" smtClean="0"/>
              <a:t>Dekkingsgraad LTV + marge : 121,89%</a:t>
            </a:r>
          </a:p>
          <a:p>
            <a:r>
              <a:rPr lang="nl-BE" smtClean="0"/>
              <a:t>Verhouding LTV/KTV: 117,35%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Tweede pijler (totaal)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19</a:t>
            </a:fld>
            <a:endParaRPr lang="nl-B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 smtClean="0"/>
              <a:t>De sector van de Instellingen voor Bedrijfspensioenvoorziening - Boekjaar 2010</a:t>
            </a:r>
            <a:r>
              <a:rPr lang="nl-BE" smtClean="0"/>
              <a:t/>
            </a:r>
            <a:br>
              <a:rPr lang="nl-BE" smtClean="0"/>
            </a:b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nl-BE" smtClean="0"/>
              <a:t>Executive summary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7 </a:t>
            </a:r>
          </a:p>
          <a:p>
            <a:r>
              <a:rPr lang="nl-BE" smtClean="0"/>
              <a:t>Balanstotaal : 1,72 mld €</a:t>
            </a:r>
          </a:p>
          <a:p>
            <a:r>
              <a:rPr lang="nl-BE" smtClean="0"/>
              <a:t>Technische voorzieningen : 1,48 mld €</a:t>
            </a:r>
          </a:p>
          <a:p>
            <a:r>
              <a:rPr lang="nl-BE" smtClean="0"/>
              <a:t>Aantal deelnemers : 489.262 </a:t>
            </a:r>
          </a:p>
          <a:p>
            <a:r>
              <a:rPr lang="nl-BE" smtClean="0"/>
              <a:t>Dekkingsgraad KTV + marge : 119,11%</a:t>
            </a:r>
          </a:p>
          <a:p>
            <a:r>
              <a:rPr lang="nl-BE" smtClean="0"/>
              <a:t>Dekkingsgraad LTV + marge : 114,68%</a:t>
            </a:r>
          </a:p>
          <a:p>
            <a:r>
              <a:rPr lang="nl-BE" smtClean="0"/>
              <a:t>Verhouding LTV/KTV: 103,86%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Tweede pijler: sectorfondsen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20</a:t>
            </a:fld>
            <a:endParaRPr lang="nl-B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109 </a:t>
            </a:r>
          </a:p>
          <a:p>
            <a:r>
              <a:rPr lang="nl-BE" smtClean="0"/>
              <a:t>Balanstotaal : 7,99 mld €</a:t>
            </a:r>
          </a:p>
          <a:p>
            <a:r>
              <a:rPr lang="nl-BE" smtClean="0"/>
              <a:t>Technische voorzieningen : 6,79 mld €</a:t>
            </a:r>
          </a:p>
          <a:p>
            <a:r>
              <a:rPr lang="nl-BE" smtClean="0"/>
              <a:t>Aantal deelnemers : 237.001 </a:t>
            </a:r>
          </a:p>
          <a:p>
            <a:r>
              <a:rPr lang="nl-BE" smtClean="0"/>
              <a:t>Dekkingsgraad KTV + marge : 133,11%</a:t>
            </a:r>
          </a:p>
          <a:p>
            <a:r>
              <a:rPr lang="nl-BE" smtClean="0"/>
              <a:t>Dekkingsgraad LTV + marge : 115,44%</a:t>
            </a:r>
          </a:p>
          <a:p>
            <a:r>
              <a:rPr lang="nl-BE" smtClean="0"/>
              <a:t>Verhouding LTV/KTV: 115,70%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Tweede pijler: multi-werkgevers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21</a:t>
            </a:fld>
            <a:endParaRPr lang="nl-B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89 </a:t>
            </a:r>
          </a:p>
          <a:p>
            <a:r>
              <a:rPr lang="nl-BE" smtClean="0"/>
              <a:t>Balanstotaal : 2,75 mld €</a:t>
            </a:r>
          </a:p>
          <a:p>
            <a:r>
              <a:rPr lang="nl-BE" smtClean="0"/>
              <a:t>Technische voorzieningen : 1,66 mld €</a:t>
            </a:r>
          </a:p>
          <a:p>
            <a:r>
              <a:rPr lang="nl-BE" smtClean="0"/>
              <a:t>Aantal deelnemers : 85.592 </a:t>
            </a:r>
          </a:p>
          <a:p>
            <a:r>
              <a:rPr lang="nl-BE" smtClean="0"/>
              <a:t>Dekkingsgraad KTV + marge : 184,09%</a:t>
            </a:r>
          </a:p>
          <a:p>
            <a:r>
              <a:rPr lang="nl-BE" smtClean="0"/>
              <a:t>Dekkingsgraad LTV + marge : 160,53%</a:t>
            </a:r>
          </a:p>
          <a:p>
            <a:r>
              <a:rPr lang="nl-BE" smtClean="0"/>
              <a:t>Verhouding LTV/KTV: 115,14%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Tweede pijler: mono-werkgevers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22</a:t>
            </a:fld>
            <a:endParaRPr lang="nl-B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3 </a:t>
            </a:r>
          </a:p>
          <a:p>
            <a:r>
              <a:rPr lang="nl-BE" smtClean="0"/>
              <a:t>Balanstotaal : 1,38 mld €</a:t>
            </a:r>
          </a:p>
          <a:p>
            <a:r>
              <a:rPr lang="nl-BE" smtClean="0"/>
              <a:t>Technische voorzieningen : 1,17 mld €</a:t>
            </a:r>
          </a:p>
          <a:p>
            <a:r>
              <a:rPr lang="nl-BE" smtClean="0"/>
              <a:t>Aantal deelnemers : 31.431 </a:t>
            </a:r>
          </a:p>
          <a:p>
            <a:r>
              <a:rPr lang="nl-BE" smtClean="0"/>
              <a:t>Dekkingsgraad KTV + marge : 178,55%</a:t>
            </a:r>
          </a:p>
          <a:p>
            <a:r>
              <a:rPr lang="nl-BE" smtClean="0"/>
              <a:t>Dekkingsgraad LTV + marge : 112,93%</a:t>
            </a:r>
          </a:p>
          <a:p>
            <a:r>
              <a:rPr lang="nl-BE" smtClean="0"/>
              <a:t>Verhouding LTV/KTV: 161,81%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Tweede pijler: zelfstandigen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23</a:t>
            </a:fld>
            <a:endParaRPr lang="nl-B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11 </a:t>
            </a:r>
          </a:p>
          <a:p>
            <a:r>
              <a:rPr lang="nl-BE" smtClean="0"/>
              <a:t>Balanstotaal : 16,16 mln €</a:t>
            </a:r>
          </a:p>
          <a:p>
            <a:r>
              <a:rPr lang="nl-BE" smtClean="0"/>
              <a:t>Technische voorzieningen : 14,55 mln €</a:t>
            </a:r>
          </a:p>
          <a:p>
            <a:r>
              <a:rPr lang="nl-BE" smtClean="0"/>
              <a:t>Aantal deelnemers : 1.092 </a:t>
            </a:r>
          </a:p>
          <a:p>
            <a:r>
              <a:rPr lang="nl-BE" smtClean="0"/>
              <a:t>Dekkingsgraad KTV + marge : 122,09%</a:t>
            </a:r>
          </a:p>
          <a:p>
            <a:r>
              <a:rPr lang="nl-BE" smtClean="0"/>
              <a:t>Dekkingsgraad LTV + marge : 109,19%</a:t>
            </a:r>
          </a:p>
          <a:p>
            <a:r>
              <a:rPr lang="nl-BE" smtClean="0"/>
              <a:t>Verhouding LTV/KTV: 111,81% 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Tweede pijler: vereffening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24</a:t>
            </a:fld>
            <a:endParaRPr lang="nl-B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Peer groups in functie van de aard van de pensioentoezegging</a:t>
            </a:r>
          </a:p>
          <a:p>
            <a:pPr lvl="1"/>
            <a:endParaRPr lang="nl-BE" smtClean="0"/>
          </a:p>
          <a:p>
            <a:pPr lvl="1"/>
            <a:r>
              <a:rPr lang="nl-BE" smtClean="0"/>
              <a:t>IBP's met minstens één plan met één of andere vorm van beloofd rendement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Uitsluitend met DB-plannen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Uitsluitend DC + tarief-plannen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Uitsluitend met Cash Balance-plannen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Gemengde</a:t>
            </a:r>
            <a:r>
              <a:rPr lang="nl-BE" sz="1200" smtClean="0"/>
              <a:t> (eventueel met ook één of meer DC-plannen)</a:t>
            </a:r>
            <a:endParaRPr lang="nl-BE" smtClean="0"/>
          </a:p>
          <a:p>
            <a:pPr lvl="1"/>
            <a:r>
              <a:rPr lang="nl-BE" smtClean="0"/>
              <a:t>IBP's met uitsluitend DC-plannen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898CD9-BA95-4A68-8F64-76B0F869134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194 </a:t>
            </a:r>
          </a:p>
          <a:p>
            <a:r>
              <a:rPr lang="nl-BE" smtClean="0"/>
              <a:t>Balanstotaal : 15,46 mld €</a:t>
            </a:r>
          </a:p>
          <a:p>
            <a:r>
              <a:rPr lang="nl-BE" smtClean="0"/>
              <a:t>Technische voorzieningen : 12,48 mld €</a:t>
            </a:r>
          </a:p>
          <a:p>
            <a:r>
              <a:rPr lang="nl-BE" smtClean="0"/>
              <a:t>Aantal deelnemers : 788.037 </a:t>
            </a:r>
          </a:p>
          <a:p>
            <a:r>
              <a:rPr lang="nl-BE" smtClean="0"/>
              <a:t>Dekkingsgraad KTV + marge : 144,84%</a:t>
            </a:r>
          </a:p>
          <a:p>
            <a:r>
              <a:rPr lang="nl-BE" smtClean="0"/>
              <a:t>Dekkingsgraad LTV + marge : 120,89%</a:t>
            </a:r>
          </a:p>
          <a:p>
            <a:r>
              <a:rPr lang="nl-BE" smtClean="0"/>
              <a:t>Verhouding LTV/KTV: 120,26%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smtClean="0"/>
              <a:t>IBP's minstens één plan met één of andere vorm van beloofd rendement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26</a:t>
            </a:fld>
            <a:endParaRPr lang="nl-B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121 </a:t>
            </a:r>
          </a:p>
          <a:p>
            <a:r>
              <a:rPr lang="nl-BE" smtClean="0"/>
              <a:t>Balanstotaal : 7,83 mld €</a:t>
            </a:r>
          </a:p>
          <a:p>
            <a:r>
              <a:rPr lang="nl-BE" smtClean="0"/>
              <a:t>Technische voorzieningen : 6,42 mld €</a:t>
            </a:r>
          </a:p>
          <a:p>
            <a:r>
              <a:rPr lang="nl-BE" smtClean="0"/>
              <a:t>Aantal deelnemers : 198.776 </a:t>
            </a:r>
          </a:p>
          <a:p>
            <a:r>
              <a:rPr lang="nl-BE" smtClean="0"/>
              <a:t>Dekkingsgraad KTV + marge : 141,80%</a:t>
            </a:r>
          </a:p>
          <a:p>
            <a:r>
              <a:rPr lang="nl-BE" smtClean="0"/>
              <a:t>Dekkingsgraad LTV + marge : 118,68%</a:t>
            </a:r>
          </a:p>
          <a:p>
            <a:r>
              <a:rPr lang="nl-BE" smtClean="0"/>
              <a:t>Verhouding LTV/KTV: 119,80%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IBP's met beloofd rendement: uitsluitend DB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27</a:t>
            </a:fld>
            <a:endParaRPr lang="nl-B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6 </a:t>
            </a:r>
          </a:p>
          <a:p>
            <a:r>
              <a:rPr lang="nl-BE" smtClean="0"/>
              <a:t>Balanstotaal : 1,87 mld €</a:t>
            </a:r>
          </a:p>
          <a:p>
            <a:r>
              <a:rPr lang="nl-BE" smtClean="0"/>
              <a:t>Technische voorzieningen : 1,65 mld €</a:t>
            </a:r>
          </a:p>
          <a:p>
            <a:r>
              <a:rPr lang="nl-BE" smtClean="0"/>
              <a:t>Aantal deelnemers : 251.609 </a:t>
            </a:r>
          </a:p>
          <a:p>
            <a:r>
              <a:rPr lang="nl-BE" smtClean="0"/>
              <a:t>Dekkingsgraad KTV + marge : 139,33%</a:t>
            </a:r>
          </a:p>
          <a:p>
            <a:r>
              <a:rPr lang="nl-BE" smtClean="0"/>
              <a:t>Dekkingsgraad LTV + marge : 108,96%</a:t>
            </a:r>
          </a:p>
          <a:p>
            <a:r>
              <a:rPr lang="nl-BE" smtClean="0"/>
              <a:t>Verhouding LTV/KTV: 128,77%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IBP's met beloofd rendement: uitsluitend DC + tarief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28</a:t>
            </a:fld>
            <a:endParaRPr lang="nl-B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5 </a:t>
            </a:r>
          </a:p>
          <a:p>
            <a:r>
              <a:rPr lang="nl-BE" smtClean="0"/>
              <a:t>Balanstotaal : 252,03 mln €</a:t>
            </a:r>
          </a:p>
          <a:p>
            <a:r>
              <a:rPr lang="nl-BE" smtClean="0"/>
              <a:t>Technische voorzieningen : 214,92 mln €</a:t>
            </a:r>
          </a:p>
          <a:p>
            <a:r>
              <a:rPr lang="nl-BE" smtClean="0"/>
              <a:t>Aantal deelnemers : 236.474 </a:t>
            </a:r>
          </a:p>
          <a:p>
            <a:r>
              <a:rPr lang="nl-BE" smtClean="0"/>
              <a:t>Dekkingsgraad KTV + marge : 118,46%</a:t>
            </a:r>
          </a:p>
          <a:p>
            <a:r>
              <a:rPr lang="nl-BE" smtClean="0"/>
              <a:t>Dekkingsgraad LTV + marge : 116,75%</a:t>
            </a:r>
          </a:p>
          <a:p>
            <a:r>
              <a:rPr lang="nl-BE" smtClean="0"/>
              <a:t>Verhouding LTV/KTV: 101,47%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IBP's met beloofd rendement: uitsluitend Cash Balance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29</a:t>
            </a:fld>
            <a:endParaRPr lang="nl-B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nl-BE" sz="2400" smtClean="0"/>
              <a:t>De sector van de IBP's blijft een zeer heterogene sector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2400" smtClean="0"/>
              <a:t>Balanstotaal (15,9 mld €) is voor het eerst hoger dan het niveau van vóór de crisis van 2008 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2400" smtClean="0"/>
              <a:t>Aantal deelnemers stabiliseert zich de laatste jaren rond de 860.000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2400" smtClean="0"/>
              <a:t>IBP's beleggen nog altijd voornamelijk in ICB's (aandelen-ICB's en obligaties-ICB's)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2400" smtClean="0"/>
              <a:t>Overgrote meerderheid zijn regelingen met één of andere vorm van beloofd rendement</a:t>
            </a:r>
            <a:endParaRPr lang="nl-BE" smtClean="0"/>
          </a:p>
          <a:p>
            <a:endParaRPr lang="nl-B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Executive summary</a:t>
            </a:r>
            <a:endParaRPr lang="nl-BE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62 </a:t>
            </a:r>
          </a:p>
          <a:p>
            <a:r>
              <a:rPr lang="nl-BE" smtClean="0"/>
              <a:t>Balanstotaal : 5,50 mld €</a:t>
            </a:r>
          </a:p>
          <a:p>
            <a:r>
              <a:rPr lang="nl-BE" smtClean="0"/>
              <a:t>Technische voorzieningen : 4,19 mld €</a:t>
            </a:r>
          </a:p>
          <a:p>
            <a:r>
              <a:rPr lang="nl-BE" smtClean="0"/>
              <a:t>Aantal deelnemers : 101.178 </a:t>
            </a:r>
          </a:p>
          <a:p>
            <a:r>
              <a:rPr lang="nl-BE" smtClean="0"/>
              <a:t>Dekkingsgraad KTV + marge : 153,48%</a:t>
            </a:r>
          </a:p>
          <a:p>
            <a:r>
              <a:rPr lang="nl-BE" smtClean="0"/>
              <a:t>Dekkingsgraad LTV + marge : 129,28%</a:t>
            </a:r>
          </a:p>
          <a:p>
            <a:r>
              <a:rPr lang="nl-BE" smtClean="0"/>
              <a:t>Verhouding LTV/KTV: 119,00%</a:t>
            </a:r>
          </a:p>
          <a:p>
            <a:endParaRPr lang="nl-BE" smtClean="0"/>
          </a:p>
          <a:p>
            <a:endParaRPr lang="nl-BE" smtClean="0"/>
          </a:p>
          <a:p>
            <a:pPr>
              <a:buNone/>
            </a:pPr>
            <a:r>
              <a:rPr lang="nl-BE" sz="1200" smtClean="0"/>
              <a:t>* Eventueel met ook één of meer DC-plannen</a:t>
            </a:r>
            <a:endParaRPr lang="nl-BE" sz="12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IBP's met beloofd rendement: Gemengd*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30</a:t>
            </a:fld>
            <a:endParaRPr lang="nl-B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30 </a:t>
            </a:r>
          </a:p>
          <a:p>
            <a:r>
              <a:rPr lang="nl-BE" smtClean="0"/>
              <a:t>Balanstotaal : 482,87 mln €</a:t>
            </a:r>
          </a:p>
          <a:p>
            <a:r>
              <a:rPr lang="nl-BE" smtClean="0"/>
              <a:t>Technische voorzieningen : 478,45 mln €</a:t>
            </a:r>
          </a:p>
          <a:p>
            <a:r>
              <a:rPr lang="nl-BE" smtClean="0"/>
              <a:t>Aantal deelnemers : 69.838 </a:t>
            </a:r>
          </a:p>
          <a:p>
            <a:r>
              <a:rPr lang="nl-BE" smtClean="0"/>
              <a:t>Dekkingsgraad KTV + marge : 100,63%</a:t>
            </a:r>
          </a:p>
          <a:p>
            <a:r>
              <a:rPr lang="nl-BE" smtClean="0"/>
              <a:t>Dekkingsgraad LTV + marge : 100,62% 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IBP's met uitsluitend DC-plannen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31</a:t>
            </a:fld>
            <a:endParaRPr lang="nl-B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Peer groups in functie van grensoverschrijdende activiteit</a:t>
            </a:r>
          </a:p>
          <a:p>
            <a:pPr lvl="1"/>
            <a:endParaRPr lang="nl-BE" smtClean="0"/>
          </a:p>
          <a:p>
            <a:pPr lvl="1"/>
            <a:r>
              <a:rPr lang="nl-BE" smtClean="0"/>
              <a:t>IBP's met enkel activiteiten in België</a:t>
            </a:r>
          </a:p>
          <a:p>
            <a:pPr lvl="1"/>
            <a:r>
              <a:rPr lang="nl-BE" smtClean="0"/>
              <a:t>IBP's met ook grensoverschrijdende activiteiten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898CD9-BA95-4A68-8F64-76B0F869134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7 </a:t>
            </a:r>
          </a:p>
          <a:p>
            <a:r>
              <a:rPr lang="nl-BE" smtClean="0"/>
              <a:t>Balanstotaal : 312,70 mln €</a:t>
            </a:r>
          </a:p>
          <a:p>
            <a:r>
              <a:rPr lang="nl-BE" smtClean="0"/>
              <a:t>Technische voorzieningen : 277,64 mln €</a:t>
            </a:r>
          </a:p>
          <a:p>
            <a:r>
              <a:rPr lang="nl-BE" smtClean="0"/>
              <a:t>Aantal deelnemers : 8.168 </a:t>
            </a:r>
          </a:p>
          <a:p>
            <a:r>
              <a:rPr lang="nl-BE" smtClean="0"/>
              <a:t>Dekkingsgraad KTV + marge : 126,29%</a:t>
            </a:r>
          </a:p>
          <a:p>
            <a:r>
              <a:rPr lang="nl-BE" smtClean="0"/>
              <a:t>Dekkingsgraad LTV + marge : 109,91%</a:t>
            </a:r>
          </a:p>
          <a:p>
            <a:r>
              <a:rPr lang="nl-BE" smtClean="0"/>
              <a:t>Verhouding LTV/KTV: 119,47%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IBP's met ook grensoverschrijdende activiteiten 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33</a:t>
            </a:fld>
            <a:endParaRPr lang="nl-BE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Samenhang aantal IBP's - balanstotaal - aantal deelnemers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34</a:t>
            </a:fld>
            <a:endParaRPr lang="nl-BE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395536" y="1556792"/>
          <a:ext cx="8352928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Peer groups : dekkingsgraad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35</a:t>
            </a:fld>
            <a:endParaRPr lang="nl-BE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395536" y="1412776"/>
          <a:ext cx="8280920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Prudente waardering LTV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36</a:t>
            </a:fld>
            <a:endParaRPr lang="nl-B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7544" y="1844824"/>
          <a:ext cx="8064895" cy="32403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805107"/>
                <a:gridCol w="857872"/>
                <a:gridCol w="1300214"/>
                <a:gridCol w="1192979"/>
                <a:gridCol w="1192979"/>
                <a:gridCol w="857872"/>
                <a:gridCol w="857872"/>
              </a:tblGrid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/>
                        <a:t>Verhouding LTV/KTV 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/>
                        <a:t>Percentage van IBP's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/>
                        <a:t>Percentage van balanstotaal 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/>
                        <a:t>2008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/>
                        <a:t>2009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/>
                        <a:t>2010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/>
                        <a:t>2008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/>
                        <a:t>2009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/>
                        <a:t>2010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>
                          <a:latin typeface="+mn-lt"/>
                        </a:rPr>
                        <a:t>&gt;150%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5,37%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9,04%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6,56%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10,27%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18,73%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17,96%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>
                          <a:latin typeface="+mn-lt"/>
                        </a:rPr>
                        <a:t>&gt;125</a:t>
                      </a:r>
                      <a:r>
                        <a:rPr lang="nl-BE" sz="1200" b="1" u="none" strike="noStrike" kern="1200" smtClean="0">
                          <a:latin typeface="+mn-lt"/>
                        </a:rPr>
                        <a:t>% en </a:t>
                      </a:r>
                      <a:r>
                        <a:rPr lang="nl-BE" sz="1200" b="1" u="none" strike="noStrike" kern="1200" smtClean="0">
                          <a:latin typeface="+mn-lt"/>
                          <a:cs typeface="Arial"/>
                        </a:rPr>
                        <a:t>&lt;= 150%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9,76%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12,77%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14,75%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15,50%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11,11%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10,98%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>
                          <a:latin typeface="+mn-lt"/>
                        </a:rPr>
                        <a:t>&gt;120</a:t>
                      </a:r>
                      <a:r>
                        <a:rPr lang="nl-BE" sz="1200" b="1" u="none" strike="noStrike" kern="1200" smtClean="0">
                          <a:latin typeface="+mn-lt"/>
                        </a:rPr>
                        <a:t>% en </a:t>
                      </a:r>
                      <a:r>
                        <a:rPr lang="nl-BE" sz="1200" b="1" u="none" strike="noStrike" kern="1200" smtClean="0">
                          <a:latin typeface="+mn-lt"/>
                          <a:cs typeface="Arial"/>
                        </a:rPr>
                        <a:t>&lt;= 125%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5,85%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5,32%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7,65%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3,22%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3,93%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20,13%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>
                          <a:latin typeface="+mn-lt"/>
                        </a:rPr>
                        <a:t>&gt;115</a:t>
                      </a:r>
                      <a:r>
                        <a:rPr lang="nl-BE" sz="1200" b="1" u="none" strike="noStrike" kern="1200" smtClean="0">
                          <a:latin typeface="+mn-lt"/>
                        </a:rPr>
                        <a:t>% en </a:t>
                      </a:r>
                      <a:r>
                        <a:rPr lang="nl-BE" sz="1200" b="1" u="none" strike="noStrike" kern="1200" smtClean="0">
                          <a:latin typeface="+mn-lt"/>
                          <a:cs typeface="Arial"/>
                        </a:rPr>
                        <a:t>&lt;=120%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6,83%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11,17%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9,84%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6,71%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11,73%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4,25%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>
                          <a:latin typeface="+mn-lt"/>
                        </a:rPr>
                        <a:t>&gt;110</a:t>
                      </a:r>
                      <a:r>
                        <a:rPr lang="nl-BE" sz="1200" b="1" u="none" strike="noStrike" kern="1200" smtClean="0">
                          <a:latin typeface="+mn-lt"/>
                        </a:rPr>
                        <a:t>% en </a:t>
                      </a:r>
                      <a:r>
                        <a:rPr lang="nl-BE" sz="1200" b="1" u="none" strike="noStrike" kern="1200" smtClean="0">
                          <a:latin typeface="+mn-lt"/>
                          <a:cs typeface="Arial"/>
                        </a:rPr>
                        <a:t>&lt;= 115%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12,20%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13,83%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15,85%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10,87%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5,68%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9,05%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>
                          <a:latin typeface="+mn-lt"/>
                        </a:rPr>
                        <a:t>&gt;105</a:t>
                      </a:r>
                      <a:r>
                        <a:rPr lang="nl-BE" sz="1200" b="1" u="none" strike="noStrike" kern="1200" smtClean="0">
                          <a:latin typeface="+mn-lt"/>
                        </a:rPr>
                        <a:t>% en </a:t>
                      </a:r>
                      <a:r>
                        <a:rPr lang="nl-BE" sz="1200" b="1" u="none" strike="noStrike" kern="1200" smtClean="0">
                          <a:latin typeface="+mn-lt"/>
                          <a:cs typeface="Arial"/>
                        </a:rPr>
                        <a:t>&lt;= 110%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17,56%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15,43%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18,58%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25,92%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21,83%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20,94%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>
                          <a:latin typeface="+mn-lt"/>
                        </a:rPr>
                        <a:t>&gt;100</a:t>
                      </a:r>
                      <a:r>
                        <a:rPr lang="nl-BE" sz="1200" b="1" u="none" strike="noStrike" kern="1200" smtClean="0">
                          <a:latin typeface="+mn-lt"/>
                        </a:rPr>
                        <a:t>% en </a:t>
                      </a:r>
                      <a:r>
                        <a:rPr lang="nl-BE" sz="1200" b="1" u="none" strike="noStrike" kern="1200" smtClean="0">
                          <a:latin typeface="+mn-lt"/>
                          <a:cs typeface="Arial"/>
                        </a:rPr>
                        <a:t>&lt;= 105%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17,56%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19,68%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15,30%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15,68%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21,75%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10,93%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>
                          <a:latin typeface="+mn-lt"/>
                        </a:rPr>
                        <a:t>100%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24,88%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12,77%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11,48%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11,82%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5,23%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5,75%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Peer groups : samenstelling portefeuille (1)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37</a:t>
            </a:fld>
            <a:endParaRPr lang="nl-BE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467544" y="1556792"/>
          <a:ext cx="8136904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Peer groups : samenstelling portefeuille (2)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38</a:t>
            </a:fld>
            <a:endParaRPr lang="nl-BE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467544" y="1556792"/>
          <a:ext cx="8136904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Samenvattende tabel IBP's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39</a:t>
            </a:fld>
            <a:endParaRPr lang="nl-B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3528" y="1196752"/>
          <a:ext cx="8496946" cy="489003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14445"/>
                <a:gridCol w="600889"/>
                <a:gridCol w="600889"/>
                <a:gridCol w="600889"/>
                <a:gridCol w="600889"/>
                <a:gridCol w="600889"/>
                <a:gridCol w="600889"/>
                <a:gridCol w="572722"/>
                <a:gridCol w="600889"/>
                <a:gridCol w="600889"/>
                <a:gridCol w="600889"/>
                <a:gridCol w="600889"/>
                <a:gridCol w="600889"/>
              </a:tblGrid>
              <a:tr h="440733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Aantal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Balanstotaal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Dekkingsgraad </a:t>
                      </a:r>
                      <a:r>
                        <a:rPr lang="nl-BE" sz="900" b="1" u="none" strike="noStrike" baseline="0" smtClean="0"/>
                        <a:t> </a:t>
                      </a:r>
                      <a:r>
                        <a:rPr lang="nl-BE" sz="900" b="1" u="none" strike="noStrike" smtClean="0"/>
                        <a:t> KTV </a:t>
                      </a:r>
                      <a:r>
                        <a:rPr lang="nl-BE" sz="900" b="1" u="none" strike="noStrike"/>
                        <a:t>+ marge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Dekkingsgraad </a:t>
                      </a:r>
                      <a:r>
                        <a:rPr lang="nl-BE" sz="900" b="1" u="none" strike="noStrike" smtClean="0"/>
                        <a:t>  LTV </a:t>
                      </a:r>
                      <a:r>
                        <a:rPr lang="nl-BE" sz="900" b="1" u="none" strike="noStrike"/>
                        <a:t>+ marge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Technische voorzieningen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Aantal deelnemers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2009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2010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2009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2010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2009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2010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2009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2010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2009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2010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2009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2010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Sector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232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 smtClean="0"/>
                        <a:t>224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14,23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15,95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135,17%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143,05%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115,00%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120,15%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12,07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12,96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851.191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857.982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Eerste pijler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6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7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1,48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2,09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159,77%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145,71%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107,35%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109,66%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1,36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1,85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9.751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13.497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Tweede pijler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226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 smtClean="0"/>
                        <a:t>217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11,23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13,86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132,80%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142,66%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115,96%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121,89%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9,30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11,11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356.665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844.485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 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Sectorfondsen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7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7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1,52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1,72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109,39%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119,11%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105,39%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114,68%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1,41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1,48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484.775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489.262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Multi-werkgevers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110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 smtClean="0"/>
                        <a:t>107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7,47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7,99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124,83%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133,33%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112,50%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115,44%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6,50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6,79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234.636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237.001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Mono-werkgevers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94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89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2,50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2,75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171,94%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184,09%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148,16%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160,53%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1,63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1,66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90.250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85.592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Zelfstandigen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1,21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1,38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165,09%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178,55%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102,31%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112,93%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1,13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1,17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30.774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31.431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Vereffening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12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0,05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0,02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110,63%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122,09%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110,57%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109,19%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0,04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0,01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1.005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1.199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DB, DC + tarief, CB</a:t>
                      </a: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199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 smtClean="0"/>
                        <a:t>194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13,72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15,46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136,65%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144,97%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115,64%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120,89%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11,56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12,48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782.541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788.144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121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7,83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141,80%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118,68%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6,42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198.776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DC + tarief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1,87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139,33%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108,96%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1,65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251.609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Cash Balance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118,46%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116,75%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0,21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236.474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Hybride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5,50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153,48%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129,28%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4,19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101.178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DC</a:t>
                      </a: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33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 smtClean="0"/>
                        <a:t>30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0,51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0,48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103,57%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100,63%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100,00%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100,62%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0,50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0,48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68.650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69.838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België</a:t>
                      </a: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228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217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14,03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15,63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135,29%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143,43%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115,22%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120,38%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11,88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12,68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845.039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849.707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Grensoverschrijdend</a:t>
                      </a: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4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 smtClean="0"/>
                        <a:t>7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0,20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0,31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127,41%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126,29%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101,19%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109,91%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0,19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0,28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6.152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8.168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 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6290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 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% balanstotaal van de sector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Grootste 10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46,04%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45,91%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6,55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7,32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150,49%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162,39%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126,65%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129,83%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5,06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5,50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312.725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313.426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Grootste 50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79,47%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80,21%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11,31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12,79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138,07%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145,15%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116,90%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121,86%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9,45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10,25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668.919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680.091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 smtClean="0"/>
              <a:t>De sector van de Instellingen voor Bedrijfspensioenvoorziening - Boekjaar 2010</a:t>
            </a:r>
            <a:r>
              <a:rPr lang="nl-BE" smtClean="0"/>
              <a:t/>
            </a:r>
            <a:br>
              <a:rPr lang="nl-BE" smtClean="0"/>
            </a:b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nl-BE" smtClean="0"/>
              <a:t>Kerncijfers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 smtClean="0"/>
              <a:t>Balanstotaal IBP's tov groepsverzekeringen, bedrijfsleiderverzekeringen en derde pijler</a:t>
            </a:r>
            <a:endParaRPr lang="nl-BE" sz="2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40</a:t>
            </a:fld>
            <a:endParaRPr lang="nl-B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1628800"/>
          <a:ext cx="8496944" cy="229318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312368"/>
                <a:gridCol w="648072"/>
                <a:gridCol w="648072"/>
                <a:gridCol w="648072"/>
                <a:gridCol w="648072"/>
                <a:gridCol w="648072"/>
                <a:gridCol w="648072"/>
                <a:gridCol w="648072"/>
                <a:gridCol w="648072"/>
              </a:tblGrid>
              <a:tr h="254798">
                <a:tc>
                  <a:txBody>
                    <a:bodyPr/>
                    <a:lstStyle/>
                    <a:p>
                      <a:pPr marL="88900" indent="0" algn="r" defTabSz="914400" rtl="0" eaLnBrk="1" fontAlgn="b" latinLnBrk="0" hangingPunct="1"/>
                      <a:r>
                        <a:rPr lang="nl-BE" sz="800" b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miljard €</a:t>
                      </a:r>
                      <a:endParaRPr lang="nl-BE" sz="800" b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u="none" strike="noStrike"/>
                        <a:t>2003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u="none" strike="noStrike"/>
                        <a:t>2004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u="none" strike="noStrike"/>
                        <a:t>2005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u="none" strike="noStrike"/>
                        <a:t>2006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u="none" strike="noStrike"/>
                        <a:t>2007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u="none" strike="noStrike"/>
                        <a:t>2008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u="none" strike="noStrike"/>
                        <a:t>2009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u="none" strike="noStrike"/>
                        <a:t>2010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98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nl-BE" sz="1000" b="1" u="none" strike="noStrike"/>
                        <a:t>Eerste </a:t>
                      </a:r>
                      <a:r>
                        <a:rPr lang="nl-BE" sz="1000" b="1" u="none" strike="noStrike" smtClean="0"/>
                        <a:t>pijler beheerd door IBP's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1,37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1,48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2,09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98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nl-BE" sz="1000" b="1" u="none" strike="noStrike"/>
                        <a:t>Tweede pijler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44,31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44,58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49,20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52,12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56,05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54,08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56,39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62,01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98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000" b="1" u="none" strike="noStrike"/>
                        <a:t>IBP (tot 2007 m.i.v. eerste pijler)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10,91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11,68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13,40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14,32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14,85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11,09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11,23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13,86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98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000" b="1" u="none" strike="noStrike"/>
                        <a:t>Groepsverzekering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31,5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31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33,6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35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38,1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40,12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42,16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44,95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98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000" b="1" u="none" strike="noStrike"/>
                        <a:t>Bedrijfsleiderverzekering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1,9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1,9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2,2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2,8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3,1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2,87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3,00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3,20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98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nl-BE" sz="1000" b="1" u="none" strike="noStrike"/>
                        <a:t>Derde pijler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12,05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13,61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15,82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17,68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18,79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16,59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19,79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21,52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98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000" b="1" u="none" strike="noStrike"/>
                        <a:t>Verzekeringen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4,6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4,9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5,5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6,2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7,0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7,6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8,6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9,54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98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000" b="1" u="none" strike="noStrike"/>
                        <a:t>Pensioenspaarfondsen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7,45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8,71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10,32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11,48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11,79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9,00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11,19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11,98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1600" b="1" smtClean="0"/>
              <a:t>IBP</a:t>
            </a:r>
            <a:r>
              <a:rPr lang="nl-BE" sz="1600" smtClean="0"/>
              <a:t>: Instelling voor bedrijfspensioenvoorziening</a:t>
            </a:r>
          </a:p>
          <a:p>
            <a:r>
              <a:rPr lang="nl-BE" sz="1600" b="1" smtClean="0"/>
              <a:t>ICB</a:t>
            </a:r>
            <a:r>
              <a:rPr lang="nl-BE" sz="1600" smtClean="0"/>
              <a:t>: Instelling voor collectieve belegging</a:t>
            </a:r>
          </a:p>
          <a:p>
            <a:r>
              <a:rPr lang="nl-BE" sz="1600" b="1" smtClean="0"/>
              <a:t>KTV</a:t>
            </a:r>
            <a:r>
              <a:rPr lang="nl-BE" sz="1600" smtClean="0"/>
              <a:t> (korte termijn technische voorzieningen): voorzieningen die, op het beschouwde ogenblik, overeenstemmen met de door de aangeslotenen verworven pensioenrechten</a:t>
            </a:r>
          </a:p>
          <a:p>
            <a:r>
              <a:rPr lang="nl-BE" sz="1600" b="1" smtClean="0"/>
              <a:t>LTV</a:t>
            </a:r>
            <a:r>
              <a:rPr lang="nl-BE" sz="1600" smtClean="0"/>
              <a:t> (lange termijn technische voorzieningen): een niveau van voorzieningen waarbij bovenop de verworven pensioenrechten een veiligheidsbuffer wordt ingebouwd</a:t>
            </a:r>
          </a:p>
          <a:p>
            <a:r>
              <a:rPr lang="nl-BE" sz="1600" b="1" smtClean="0"/>
              <a:t>DB</a:t>
            </a:r>
            <a:r>
              <a:rPr lang="nl-BE" sz="1600" smtClean="0"/>
              <a:t>: defined benefits (te bereiken doel)</a:t>
            </a:r>
          </a:p>
          <a:p>
            <a:r>
              <a:rPr lang="nl-BE" sz="1600" b="1" smtClean="0"/>
              <a:t>DC</a:t>
            </a:r>
            <a:r>
              <a:rPr lang="nl-BE" sz="1600" smtClean="0"/>
              <a:t>: defined contributions (vaste bijdragen)</a:t>
            </a:r>
          </a:p>
          <a:p>
            <a:endParaRPr lang="nl-BE" sz="24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Lexicon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41</a:t>
            </a:fld>
            <a:endParaRPr lang="nl-B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nl-BE" smtClean="0"/>
              <a:t>Aantal rapporterende IBP's: 224</a:t>
            </a:r>
          </a:p>
          <a:p>
            <a:pPr>
              <a:spcBef>
                <a:spcPts val="600"/>
              </a:spcBef>
            </a:pPr>
            <a:r>
              <a:rPr lang="nl-BE" smtClean="0"/>
              <a:t>Balanstotaal: 15,95 mld €</a:t>
            </a:r>
          </a:p>
          <a:p>
            <a:pPr>
              <a:spcBef>
                <a:spcPts val="600"/>
              </a:spcBef>
            </a:pPr>
            <a:r>
              <a:rPr lang="nl-BE" smtClean="0"/>
              <a:t>Technische voorzieningen: 12,96 mld €</a:t>
            </a:r>
          </a:p>
          <a:p>
            <a:pPr>
              <a:spcBef>
                <a:spcPts val="600"/>
              </a:spcBef>
            </a:pPr>
            <a:r>
              <a:rPr lang="nl-BE" smtClean="0"/>
              <a:t>Aantal deelnemers: 857.875 </a:t>
            </a:r>
          </a:p>
          <a:p>
            <a:pPr>
              <a:spcBef>
                <a:spcPts val="600"/>
              </a:spcBef>
            </a:pPr>
            <a:r>
              <a:rPr lang="nl-BE" smtClean="0"/>
              <a:t>Dekkingsgraad KTV + marge: 142,92 % </a:t>
            </a:r>
          </a:p>
          <a:p>
            <a:pPr>
              <a:spcBef>
                <a:spcPts val="600"/>
              </a:spcBef>
            </a:pPr>
            <a:r>
              <a:rPr lang="nl-BE" smtClean="0"/>
              <a:t>Dekkingsgraad LTV + marge: 120,15 %</a:t>
            </a:r>
          </a:p>
          <a:p>
            <a:pPr>
              <a:spcBef>
                <a:spcPts val="600"/>
              </a:spcBef>
            </a:pPr>
            <a:r>
              <a:rPr lang="nl-BE" smtClean="0"/>
              <a:t>Verhouding LTV/KTV: 119,37%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5</a:t>
            </a:fld>
            <a:endParaRPr lang="nl-B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6</a:t>
            </a:fld>
            <a:endParaRPr lang="nl-B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31800" y="1538288"/>
          <a:ext cx="8255000" cy="4230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536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Evolutie balanstotaal</a:t>
            </a:r>
            <a:endParaRPr lang="nl-B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Heterogene sector</a:t>
            </a:r>
            <a:endParaRPr lang="nl-BE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95536" y="2348880"/>
          <a:ext cx="7992887" cy="273630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880679"/>
                <a:gridCol w="1319509"/>
                <a:gridCol w="1557122"/>
                <a:gridCol w="1557122"/>
                <a:gridCol w="1678455"/>
              </a:tblGrid>
              <a:tr h="627682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400" b="1" u="none" strike="noStrike"/>
                        <a:t>Balanstotaal </a:t>
                      </a:r>
                      <a:endParaRPr lang="nl-BE" sz="1400" b="1" u="none" strike="noStrike" smtClean="0"/>
                    </a:p>
                    <a:p>
                      <a:pPr algn="ctr" fontAlgn="ctr"/>
                      <a:r>
                        <a:rPr lang="nl-BE" sz="1400" b="1" u="none" strike="noStrike" smtClean="0"/>
                        <a:t>(</a:t>
                      </a:r>
                      <a:r>
                        <a:rPr lang="nl-BE" sz="1400" b="1" u="none" strike="noStrike"/>
                        <a:t>in Euro)</a:t>
                      </a:r>
                      <a:endParaRPr lang="nl-BE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400" b="1" u="none" strike="noStrike"/>
                        <a:t>Aantal instellingen</a:t>
                      </a:r>
                      <a:endParaRPr lang="nl-BE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4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instellingen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400" b="1" u="none" strike="noStrike"/>
                        <a:t>Absolute Waarde</a:t>
                      </a:r>
                      <a:endParaRPr lang="nl-BE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400" b="1" u="none" strike="noStrike"/>
                        <a:t>% totaal</a:t>
                      </a:r>
                      <a:endParaRPr lang="nl-BE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&gt;500</a:t>
                      </a:r>
                      <a:r>
                        <a:rPr lang="nl-BE" sz="1600" u="none" strike="noStrike"/>
                        <a:t> mln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8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3,57%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400" u="none" strike="noStrike"/>
                        <a:t>6.479.685.239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40,63%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100</a:t>
                      </a:r>
                      <a:r>
                        <a:rPr lang="nl-BE" sz="1600" u="none" strike="noStrike"/>
                        <a:t> mln</a:t>
                      </a:r>
                      <a:r>
                        <a:rPr lang="nl-BE" sz="1400" u="none" strike="noStrike"/>
                        <a:t> &lt;&gt;500</a:t>
                      </a:r>
                      <a:r>
                        <a:rPr lang="nl-BE" sz="1600" u="none" strike="noStrike"/>
                        <a:t> mln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21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9,38%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400" u="none" strike="noStrike"/>
                        <a:t>4.657.262.555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29,21%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10</a:t>
                      </a:r>
                      <a:r>
                        <a:rPr lang="nl-BE" sz="1600" u="none" strike="noStrike"/>
                        <a:t> mln</a:t>
                      </a:r>
                      <a:r>
                        <a:rPr lang="nl-BE" sz="1400" u="none" strike="noStrike"/>
                        <a:t> &lt;&gt;100</a:t>
                      </a:r>
                      <a:r>
                        <a:rPr lang="nl-BE" sz="1600" u="none" strike="noStrike"/>
                        <a:t> mln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109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48,66%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400" u="none" strike="noStrike"/>
                        <a:t>4.493.835.244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28,18%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&lt;10 </a:t>
                      </a:r>
                      <a:r>
                        <a:rPr lang="nl-BE" sz="1600" u="none" strike="noStrike"/>
                        <a:t>mln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smtClean="0"/>
                        <a:t>86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38,39%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400" u="none" strike="noStrike"/>
                        <a:t>315.948.841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1,98%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339"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Totaal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smtClean="0"/>
                        <a:t>224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100,00%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400" u="none" strike="noStrike"/>
                        <a:t>15.946.731.879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100,00%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fld id="{77898CD9-BA95-4A68-8F64-76B0F869134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5536" y="1412776"/>
            <a:ext cx="8215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mtClean="0"/>
              <a:t>Evolutie aantal deelnemers</a:t>
            </a:r>
            <a:endParaRPr lang="nl-BE"/>
          </a:p>
        </p:txBody>
      </p:sp>
      <p:graphicFrame>
        <p:nvGraphicFramePr>
          <p:cNvPr id="6" name="Chart 5"/>
          <p:cNvGraphicFramePr/>
          <p:nvPr/>
        </p:nvGraphicFramePr>
        <p:xfrm>
          <a:off x="467544" y="1844824"/>
          <a:ext cx="8136904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november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Samenstelling deelnemers</a:t>
            </a:r>
            <a:endParaRPr lang="nl-BE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95536" y="1916835"/>
          <a:ext cx="8352929" cy="386244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320480"/>
                <a:gridCol w="1008112"/>
                <a:gridCol w="1008112"/>
                <a:gridCol w="1080120"/>
                <a:gridCol w="936105"/>
              </a:tblGrid>
              <a:tr h="203409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u="none" strike="noStrike"/>
                        <a:t>Omschrijving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u="none" strike="noStrike"/>
                        <a:t>2007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u="none" strike="noStrike"/>
                        <a:t>2008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u="none" strike="noStrike"/>
                        <a:t>2009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u="none" strike="noStrike"/>
                        <a:t>2010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945">
                <a:tc>
                  <a:txBody>
                    <a:bodyPr/>
                    <a:lstStyle/>
                    <a:p>
                      <a:pPr marL="268288" indent="-179388" algn="l" fontAlgn="t"/>
                      <a:r>
                        <a:rPr lang="nl-BE" sz="1200" b="1" u="none" strike="noStrike" smtClean="0"/>
                        <a:t>1.	Actieve </a:t>
                      </a:r>
                      <a:r>
                        <a:rPr lang="nl-BE" sz="1200" b="1" u="none" strike="noStrike"/>
                        <a:t>deelnemers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u="none" strike="noStrike"/>
                        <a:t>430.136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u="none" strike="noStrike"/>
                        <a:t>607.966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u="none" strike="noStrike"/>
                        <a:t>577.737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u="none" strike="noStrike"/>
                        <a:t>560.835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                </a:t>
                      </a:r>
                      <a:r>
                        <a:rPr lang="nl-BE" sz="1200" u="none" strike="noStrike"/>
                        <a:t>Man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309.042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482.567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464.882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451.339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                </a:t>
                      </a:r>
                      <a:r>
                        <a:rPr lang="nl-BE" sz="1200" u="none" strike="noStrike"/>
                        <a:t>Vrouw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121.094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125.399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112.855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109.496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1953">
                <a:tc>
                  <a:txBody>
                    <a:bodyPr/>
                    <a:lstStyle/>
                    <a:p>
                      <a:pPr marL="268288" indent="0"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1.1</a:t>
                      </a:r>
                      <a:r>
                        <a:rPr lang="nl-BE" sz="1200" u="none" strike="noStrike"/>
                        <a:t>.  Arbeiders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203.049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372.597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368.953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356.150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                </a:t>
                      </a:r>
                      <a:r>
                        <a:rPr lang="nl-BE" sz="1200" u="none" strike="noStrike"/>
                        <a:t>Man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u="none" strike="noStrike"/>
                        <a:t>180.748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u="none" strike="noStrike"/>
                        <a:t>349.196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u="none" strike="noStrike"/>
                        <a:t>346.098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u="none" strike="noStrike"/>
                        <a:t>335.267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                </a:t>
                      </a:r>
                      <a:r>
                        <a:rPr lang="nl-BE" sz="1200" u="none" strike="noStrike"/>
                        <a:t>Vrouw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u="none" strike="noStrike"/>
                        <a:t>22.301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u="none" strike="noStrike"/>
                        <a:t>23.401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u="none" strike="noStrike"/>
                        <a:t>22.855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u="none" strike="noStrike"/>
                        <a:t>20.883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255">
                <a:tc>
                  <a:txBody>
                    <a:bodyPr/>
                    <a:lstStyle/>
                    <a:p>
                      <a:pPr marL="268288" indent="0" algn="l" fontAlgn="t"/>
                      <a:r>
                        <a:rPr lang="nl-BE" sz="1200" u="none" strike="noStrike" smtClean="0"/>
                        <a:t>1.2</a:t>
                      </a:r>
                      <a:r>
                        <a:rPr lang="nl-BE" sz="1200" u="none" strike="noStrike"/>
                        <a:t>.  Bedienden en kaders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227.087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235.369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208.784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204.685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                </a:t>
                      </a:r>
                      <a:r>
                        <a:rPr lang="nl-BE" sz="1200" u="none" strike="noStrike"/>
                        <a:t>Man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128.294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133.371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118.784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116.072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                </a:t>
                      </a:r>
                      <a:r>
                        <a:rPr lang="nl-BE" sz="1200" u="none" strike="noStrike"/>
                        <a:t>Vrouw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98.793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101.998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90.000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88.613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616">
                <a:tc>
                  <a:txBody>
                    <a:bodyPr/>
                    <a:lstStyle/>
                    <a:p>
                      <a:pPr marL="268288" indent="-179388" algn="l" fontAlgn="t">
                        <a:tabLst/>
                      </a:pPr>
                      <a:r>
                        <a:rPr lang="nl-BE" sz="1200" b="1" u="none" strike="noStrike" smtClean="0"/>
                        <a:t>2.	Uitgetreden </a:t>
                      </a:r>
                      <a:r>
                        <a:rPr lang="nl-BE" sz="1200" b="1" u="none" strike="noStrike"/>
                        <a:t>deelnemers met uitgestelde rechten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u="none" strike="noStrike"/>
                        <a:t>136.872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u="none" strike="noStrike"/>
                        <a:t>199.717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u="none" strike="noStrike"/>
                        <a:t>233.264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u="none" strike="noStrike"/>
                        <a:t>255.746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                </a:t>
                      </a:r>
                      <a:r>
                        <a:rPr lang="nl-BE" sz="1200" u="none" strike="noStrike"/>
                        <a:t>Man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95.308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151.497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180.590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197.769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                </a:t>
                      </a:r>
                      <a:r>
                        <a:rPr lang="nl-BE" sz="1200" u="none" strike="noStrike"/>
                        <a:t>Vrouw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41.564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48.220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52.674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57.977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8176">
                <a:tc>
                  <a:txBody>
                    <a:bodyPr/>
                    <a:lstStyle/>
                    <a:p>
                      <a:pPr marL="268288" indent="-179388" algn="l" fontAlgn="t"/>
                      <a:r>
                        <a:rPr lang="nl-BE" sz="1200" b="1" u="none" strike="noStrike" smtClean="0"/>
                        <a:t>3.	Rentegenieters </a:t>
                      </a:r>
                      <a:r>
                        <a:rPr lang="nl-BE" sz="1200" b="1" u="none" strike="noStrike"/>
                        <a:t>(pensioen-, overlevings-, wezen-, en invaliditeitsrenten)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u="none" strike="noStrike" smtClean="0"/>
                        <a:t>53.177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u="none" strike="noStrike"/>
                        <a:t>52.865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u="none" strike="noStrike"/>
                        <a:t>40.190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u="none" strike="noStrike"/>
                        <a:t>41.294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                </a:t>
                      </a:r>
                      <a:r>
                        <a:rPr lang="nl-BE" sz="1200" u="none" strike="noStrike"/>
                        <a:t>Man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27.660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31.032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23.230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26.272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                </a:t>
                      </a:r>
                      <a:r>
                        <a:rPr lang="nl-BE" sz="1200" u="none" strike="noStrike"/>
                        <a:t>Vrouw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25.517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21.833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16.960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15.022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10415_FSMA_sjabloon_v1-1">
  <a:themeElements>
    <a:clrScheme name="FSMA">
      <a:dk1>
        <a:srgbClr val="002244"/>
      </a:dk1>
      <a:lt1>
        <a:sysClr val="window" lastClr="FFFFFF"/>
      </a:lt1>
      <a:dk2>
        <a:srgbClr val="002244"/>
      </a:dk2>
      <a:lt2>
        <a:srgbClr val="FFFFFF"/>
      </a:lt2>
      <a:accent1>
        <a:srgbClr val="002244"/>
      </a:accent1>
      <a:accent2>
        <a:srgbClr val="668899"/>
      </a:accent2>
      <a:accent3>
        <a:srgbClr val="BBCC00"/>
      </a:accent3>
      <a:accent4>
        <a:srgbClr val="BBCCCC"/>
      </a:accent4>
      <a:accent5>
        <a:srgbClr val="333333"/>
      </a:accent5>
      <a:accent6>
        <a:srgbClr val="DDDDDD"/>
      </a:accent6>
      <a:hlink>
        <a:srgbClr val="0000FF"/>
      </a:hlink>
      <a:folHlink>
        <a:srgbClr val="800080"/>
      </a:folHlink>
    </a:clrScheme>
    <a:fontScheme name="FSMA">
      <a:majorFont>
        <a:latin typeface="Gotham Rounded Bold"/>
        <a:ea typeface=""/>
        <a:cs typeface=""/>
      </a:majorFont>
      <a:minorFont>
        <a:latin typeface="Gotham Rounded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3268</TotalTime>
  <Words>2387</Words>
  <Application>Microsoft Office PowerPoint</Application>
  <PresentationFormat>On-screen Show (4:3)</PresentationFormat>
  <Paragraphs>957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20110415_FSMA_sjabloon_v1-1</vt:lpstr>
      <vt:lpstr>Slide 1</vt:lpstr>
      <vt:lpstr>De sector van de Instellingen voor Bedrijfspensioenvoorziening - Boekjaar 2010 </vt:lpstr>
      <vt:lpstr>Executive summary</vt:lpstr>
      <vt:lpstr>De sector van de Instellingen voor Bedrijfspensioenvoorziening - Boekjaar 2010 </vt:lpstr>
      <vt:lpstr>Sector</vt:lpstr>
      <vt:lpstr>Sector</vt:lpstr>
      <vt:lpstr>Sector</vt:lpstr>
      <vt:lpstr>Sector</vt:lpstr>
      <vt:lpstr>Sector</vt:lpstr>
      <vt:lpstr>Sector</vt:lpstr>
      <vt:lpstr>Sector</vt:lpstr>
      <vt:lpstr>Sector</vt:lpstr>
      <vt:lpstr>Sector</vt:lpstr>
      <vt:lpstr>Top 10 volgens balanstotaal</vt:lpstr>
      <vt:lpstr>Top 50 volgens balanstotaal</vt:lpstr>
      <vt:lpstr>Sector</vt:lpstr>
      <vt:lpstr>Sector</vt:lpstr>
      <vt:lpstr>Eerste pijler</vt:lpstr>
      <vt:lpstr>Tweede pijler (totaal)</vt:lpstr>
      <vt:lpstr>Tweede pijler: sectorfondsen</vt:lpstr>
      <vt:lpstr>Tweede pijler: multi-werkgevers</vt:lpstr>
      <vt:lpstr>Tweede pijler: mono-werkgevers</vt:lpstr>
      <vt:lpstr>Tweede pijler: zelfstandigen</vt:lpstr>
      <vt:lpstr>Tweede pijler: vereffening</vt:lpstr>
      <vt:lpstr>Sector</vt:lpstr>
      <vt:lpstr>IBP's minstens één plan met één of andere vorm van beloofd rendement</vt:lpstr>
      <vt:lpstr>IBP's met beloofd rendement: uitsluitend DB</vt:lpstr>
      <vt:lpstr>IBP's met beloofd rendement: uitsluitend DC + tarief</vt:lpstr>
      <vt:lpstr>IBP's met beloofd rendement: uitsluitend Cash Balance</vt:lpstr>
      <vt:lpstr>IBP's met beloofd rendement: Gemengd*</vt:lpstr>
      <vt:lpstr>IBP's met uitsluitend DC-plannen</vt:lpstr>
      <vt:lpstr>Sector</vt:lpstr>
      <vt:lpstr>IBP's met ook grensoverschrijdende activiteiten </vt:lpstr>
      <vt:lpstr>Samenhang aantal IBP's - balanstotaal - aantal deelnemers</vt:lpstr>
      <vt:lpstr>Peer groups : dekkingsgraad</vt:lpstr>
      <vt:lpstr>Prudente waardering LTV</vt:lpstr>
      <vt:lpstr>Peer groups : samenstelling portefeuille (1)</vt:lpstr>
      <vt:lpstr>Peer groups : samenstelling portefeuille (2)</vt:lpstr>
      <vt:lpstr>Samenvattende tabel IBP's</vt:lpstr>
      <vt:lpstr>Balanstotaal IBP's tov groepsverzekeringen, bedrijfsleiderverzekeringen en derde pijler</vt:lpstr>
      <vt:lpstr>Lexicon</vt:lpstr>
    </vt:vector>
  </TitlesOfParts>
  <Company>National Bank of Belgium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Sectoroverzicht 2010</dc:title>
  <dc:creator>FSMA</dc:creator>
  <cp:lastModifiedBy>Malcorps</cp:lastModifiedBy>
  <cp:revision>288</cp:revision>
  <dcterms:created xsi:type="dcterms:W3CDTF">2011-10-05T15:12:53Z</dcterms:created>
  <dcterms:modified xsi:type="dcterms:W3CDTF">2012-01-30T06:54:29Z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2067830236</vt:i4>
  </property>
  <property fmtid="{D5CDD505-2E9C-101B-9397-08002B2CF9AE}" pid="3" name="_NewReviewCycle">
    <vt:lpwstr/>
  </property>
  <property fmtid="{D5CDD505-2E9C-101B-9397-08002B2CF9AE}" pid="4" name="_EmailSubject">
    <vt:lpwstr>Overzicht van de sector van de IBP's</vt:lpwstr>
  </property>
  <property fmtid="{D5CDD505-2E9C-101B-9397-08002B2CF9AE}" pid="5" name="_AuthorEmail">
    <vt:lpwstr>Diederik.Vandendriessche@fsma.be</vt:lpwstr>
  </property>
  <property fmtid="{D5CDD505-2E9C-101B-9397-08002B2CF9AE}" pid="6" name="_AuthorEmailDisplayName">
    <vt:lpwstr>Vandendriessche, Diederik</vt:lpwstr>
  </property>
</Properties>
</file>