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docProps/custom.xml" ContentType="application/vnd.openxmlformats-officedocument.custom-properties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76" r:id="rId2"/>
    <p:sldId id="344" r:id="rId3"/>
    <p:sldId id="264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337" r:id="rId14"/>
    <p:sldId id="288" r:id="rId15"/>
    <p:sldId id="289" r:id="rId16"/>
    <p:sldId id="342" r:id="rId17"/>
    <p:sldId id="343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36" r:id="rId29"/>
    <p:sldId id="335" r:id="rId30"/>
    <p:sldId id="334" r:id="rId31"/>
    <p:sldId id="333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41" r:id="rId43"/>
  </p:sldIdLst>
  <p:sldSz cx="9144000" cy="6858000" type="screen4x3"/>
  <p:notesSz cx="6797675" cy="9926638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A00"/>
    <a:srgbClr val="C9DE00"/>
  </p:clrMru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4" autoAdjust="0"/>
  </p:normalViewPr>
  <p:slideViewPr>
    <p:cSldViewPr showGuides="1">
      <p:cViewPr varScale="1">
        <p:scale>
          <a:sx n="96" d="100"/>
          <a:sy n="96" d="100"/>
        </p:scale>
        <p:origin x="-330" y="-90"/>
      </p:cViewPr>
      <p:guideLst>
        <p:guide orient="horz" pos="2160"/>
        <p:guide orient="horz" pos="969"/>
        <p:guide orient="horz" pos="3918"/>
        <p:guide orient="horz" pos="677"/>
        <p:guide orient="horz" pos="289"/>
        <p:guide pos="2880"/>
        <p:guide pos="5488"/>
        <p:guide pos="272"/>
        <p:guide pos="725"/>
        <p:guide pos="499"/>
      </p:guideLst>
    </p:cSldViewPr>
  </p:slideViewPr>
  <p:outlineViewPr>
    <p:cViewPr>
      <p:scale>
        <a:sx n="33" d="100"/>
        <a:sy n="33" d="100"/>
      </p:scale>
      <p:origin x="0" y="56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1\Peer%20groups%20IBP%202011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1\Peer%20groups%20IBP%20201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1\Peer%20groups%20IBP%20201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1\Peer%20groups%20IBP%20201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1\Peer%20groups%20IBP%20201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1\Peer%20groups%20IBP%20201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1\Peer%20groups%20IBP%20201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1\Peer%20groups%20IBP%202011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1\Peer%20groups%20IBP%20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title>
      <c:tx>
        <c:rich>
          <a:bodyPr/>
          <a:lstStyle/>
          <a:p>
            <a:pPr>
              <a:defRPr/>
            </a:pPr>
            <a:r>
              <a:rPr lang="en-US" sz="800"/>
              <a:t>(in miljard</a:t>
            </a:r>
            <a:r>
              <a:rPr lang="en-US" sz="800" baseline="0"/>
              <a:t> euro)</a:t>
            </a:r>
            <a:endParaRPr lang="en-US" sz="800"/>
          </a:p>
        </c:rich>
      </c:tx>
      <c:layout/>
    </c:title>
    <c:view3D>
      <c:rAngAx val="1"/>
    </c:view3D>
    <c:sideWall>
      <c:spPr>
        <a:noFill/>
      </c:spPr>
    </c:sideWall>
    <c:backWall>
      <c:spPr>
        <a:noFill/>
        <a:ln w="25400">
          <a:noFill/>
        </a:ln>
      </c:spPr>
    </c:backWall>
    <c:plotArea>
      <c:layout/>
      <c:bar3DChart>
        <c:barDir val="col"/>
        <c:grouping val="stacked"/>
        <c:ser>
          <c:idx val="0"/>
          <c:order val="0"/>
          <c:tx>
            <c:strRef>
              <c:f>Grafieken!$W$3</c:f>
              <c:strCache>
                <c:ptCount val="1"/>
                <c:pt idx="0">
                  <c:v>Balanstotaal</c:v>
                </c:pt>
              </c:strCache>
            </c:strRef>
          </c:tx>
          <c:spPr>
            <a:solidFill>
              <a:srgbClr val="BBCC00"/>
            </a:solidFill>
          </c:spPr>
          <c:dLbls>
            <c:showVal val="1"/>
          </c:dLbls>
          <c:cat>
            <c:numRef>
              <c:f>Grafieken!$V$4:$V$11</c:f>
              <c:numCache>
                <c:formatCode>General</c:formatCode>
                <c:ptCount val="8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</c:numCache>
            </c:numRef>
          </c:cat>
          <c:val>
            <c:numRef>
              <c:f>Grafieken!$W$4:$W$11</c:f>
              <c:numCache>
                <c:formatCode>#,##0.00_ ;[Red]\-#,##0.00\ </c:formatCode>
                <c:ptCount val="8"/>
                <c:pt idx="0">
                  <c:v>11.676775305</c:v>
                </c:pt>
                <c:pt idx="1">
                  <c:v>13.399766503000027</c:v>
                </c:pt>
                <c:pt idx="2">
                  <c:v>14.320905329</c:v>
                </c:pt>
                <c:pt idx="3">
                  <c:v>14.860266981000002</c:v>
                </c:pt>
                <c:pt idx="4">
                  <c:v>12.456990802800023</c:v>
                </c:pt>
                <c:pt idx="5">
                  <c:v>14.227887408320001</c:v>
                </c:pt>
                <c:pt idx="6" formatCode="#,##0.00">
                  <c:v>15.946731879370002</c:v>
                </c:pt>
                <c:pt idx="7" formatCode="#,##0.00">
                  <c:v>16.045950442990005</c:v>
                </c:pt>
              </c:numCache>
            </c:numRef>
          </c:val>
        </c:ser>
        <c:gapWidth val="61"/>
        <c:shape val="box"/>
        <c:axId val="82716544"/>
        <c:axId val="82718080"/>
        <c:axId val="0"/>
      </c:bar3DChart>
      <c:catAx>
        <c:axId val="82716544"/>
        <c:scaling>
          <c:orientation val="minMax"/>
        </c:scaling>
        <c:axPos val="b"/>
        <c:numFmt formatCode="General" sourceLinked="1"/>
        <c:tickLblPos val="nextTo"/>
        <c:crossAx val="82718080"/>
        <c:crosses val="autoZero"/>
        <c:auto val="1"/>
        <c:lblAlgn val="ctr"/>
        <c:lblOffset val="100"/>
      </c:catAx>
      <c:valAx>
        <c:axId val="82718080"/>
        <c:scaling>
          <c:orientation val="minMax"/>
          <c:min val="8"/>
        </c:scaling>
        <c:axPos val="l"/>
        <c:numFmt formatCode="#,##0.00_ ;[Red]\-#,##0.00\ " sourceLinked="1"/>
        <c:tickLblPos val="nextTo"/>
        <c:crossAx val="82716544"/>
        <c:crosses val="autoZero"/>
        <c:crossBetween val="between"/>
      </c:valAx>
      <c:spPr>
        <a:ln w="25400">
          <a:noFill/>
        </a:ln>
      </c:spPr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nl-BE"/>
  <c:chart>
    <c:view3D>
      <c:perspective val="30"/>
    </c:view3D>
    <c:plotArea>
      <c:layout/>
      <c:bar3DChart>
        <c:barDir val="col"/>
        <c:grouping val="stacked"/>
        <c:ser>
          <c:idx val="0"/>
          <c:order val="0"/>
          <c:tx>
            <c:strRef>
              <c:f>Tabellen!$I$3</c:f>
              <c:strCache>
                <c:ptCount val="1"/>
                <c:pt idx="0">
                  <c:v>Obligaties</c:v>
                </c:pt>
              </c:strCache>
            </c:strRef>
          </c:tx>
          <c:spPr>
            <a:solidFill>
              <a:srgbClr val="002244"/>
            </a:solidFill>
          </c:spPr>
          <c:cat>
            <c:strRef>
              <c:f>(Tabellen!$B$5,Tabellen!$B$7:$B$11)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(Tabellen!$I$5,Tabellen!$I$7:$I$11)</c:f>
              <c:numCache>
                <c:formatCode>0.00%</c:formatCode>
                <c:ptCount val="6"/>
                <c:pt idx="0">
                  <c:v>0.33494905594309482</c:v>
                </c:pt>
                <c:pt idx="1">
                  <c:v>4.4820130634303533E-2</c:v>
                </c:pt>
                <c:pt idx="2">
                  <c:v>4.8051673636239738E-2</c:v>
                </c:pt>
                <c:pt idx="3">
                  <c:v>0.24998231082623334</c:v>
                </c:pt>
                <c:pt idx="4">
                  <c:v>0.31295969168170445</c:v>
                </c:pt>
                <c:pt idx="5">
                  <c:v>0.19250623029396793</c:v>
                </c:pt>
              </c:numCache>
            </c:numRef>
          </c:val>
        </c:ser>
        <c:ser>
          <c:idx val="1"/>
          <c:order val="1"/>
          <c:tx>
            <c:strRef>
              <c:f>Tabellen!$J$3</c:f>
              <c:strCache>
                <c:ptCount val="1"/>
                <c:pt idx="0">
                  <c:v>Aandelen</c:v>
                </c:pt>
              </c:strCache>
            </c:strRef>
          </c:tx>
          <c:spPr>
            <a:solidFill>
              <a:srgbClr val="668899"/>
            </a:solidFill>
          </c:spPr>
          <c:cat>
            <c:strRef>
              <c:f>(Tabellen!$B$5,Tabellen!$B$7:$B$11)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(Tabellen!$J$5,Tabellen!$J$7:$J$11)</c:f>
              <c:numCache>
                <c:formatCode>0.00%</c:formatCode>
                <c:ptCount val="6"/>
                <c:pt idx="0">
                  <c:v>7.2219607536711611E-2</c:v>
                </c:pt>
                <c:pt idx="1">
                  <c:v>0.10286278494798959</c:v>
                </c:pt>
                <c:pt idx="2">
                  <c:v>2.9567681188237587E-2</c:v>
                </c:pt>
                <c:pt idx="3">
                  <c:v>0.12007795368321759</c:v>
                </c:pt>
                <c:pt idx="4">
                  <c:v>3.3054892010555502E-3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Tabellen!$K$3</c:f>
              <c:strCache>
                <c:ptCount val="1"/>
                <c:pt idx="0">
                  <c:v>ICB</c:v>
                </c:pt>
              </c:strCache>
            </c:strRef>
          </c:tx>
          <c:spPr>
            <a:solidFill>
              <a:srgbClr val="BBCC00"/>
            </a:solidFill>
          </c:spPr>
          <c:cat>
            <c:strRef>
              <c:f>(Tabellen!$B$5,Tabellen!$B$7:$B$11)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(Tabellen!$K$5,Tabellen!$K$7:$K$11)</c:f>
              <c:numCache>
                <c:formatCode>0.00%</c:formatCode>
                <c:ptCount val="6"/>
                <c:pt idx="0">
                  <c:v>0.38878207954640526</c:v>
                </c:pt>
                <c:pt idx="1">
                  <c:v>0.78695232231796131</c:v>
                </c:pt>
                <c:pt idx="2">
                  <c:v>0.82120639089693659</c:v>
                </c:pt>
                <c:pt idx="3">
                  <c:v>0.48275690282127731</c:v>
                </c:pt>
                <c:pt idx="4">
                  <c:v>0.57848059279543451</c:v>
                </c:pt>
                <c:pt idx="5">
                  <c:v>0.77537814073830025</c:v>
                </c:pt>
              </c:numCache>
            </c:numRef>
          </c:val>
        </c:ser>
        <c:ser>
          <c:idx val="3"/>
          <c:order val="3"/>
          <c:tx>
            <c:strRef>
              <c:f>Tabellen!$L$3</c:f>
              <c:strCache>
                <c:ptCount val="1"/>
                <c:pt idx="0">
                  <c:v>Leningen</c:v>
                </c:pt>
              </c:strCache>
            </c:strRef>
          </c:tx>
          <c:spPr>
            <a:solidFill>
              <a:srgbClr val="BAC9D0"/>
            </a:solidFill>
          </c:spPr>
          <c:cat>
            <c:strRef>
              <c:f>(Tabellen!$B$5,Tabellen!$B$7:$B$11)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(Tabellen!$L$5,Tabellen!$L$7:$L$11)</c:f>
              <c:numCache>
                <c:formatCode>0.00%</c:formatCode>
                <c:ptCount val="6"/>
                <c:pt idx="0">
                  <c:v>5.3877781764735302E-2</c:v>
                </c:pt>
                <c:pt idx="1">
                  <c:v>1.281452532522572E-3</c:v>
                </c:pt>
                <c:pt idx="2">
                  <c:v>4.6746490968424824E-4</c:v>
                </c:pt>
                <c:pt idx="3">
                  <c:v>5.3623868942432084E-3</c:v>
                </c:pt>
                <c:pt idx="4">
                  <c:v>3.6006001503374603E-6</c:v>
                </c:pt>
                <c:pt idx="5">
                  <c:v>0</c:v>
                </c:pt>
              </c:numCache>
            </c:numRef>
          </c:val>
        </c:ser>
        <c:ser>
          <c:idx val="4"/>
          <c:order val="4"/>
          <c:tx>
            <c:strRef>
              <c:f>Tabellen!$M$3</c:f>
              <c:strCache>
                <c:ptCount val="1"/>
                <c:pt idx="0">
                  <c:v>Vastgoed</c:v>
                </c:pt>
              </c:strCache>
            </c:strRef>
          </c:tx>
          <c:cat>
            <c:strRef>
              <c:f>(Tabellen!$B$5,Tabellen!$B$7:$B$11)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(Tabellen!$M$5,Tabellen!$M$7:$M$11)</c:f>
              <c:numCache>
                <c:formatCode>0.00%</c:formatCode>
                <c:ptCount val="6"/>
                <c:pt idx="0">
                  <c:v>2.8136633145616749E-2</c:v>
                </c:pt>
                <c:pt idx="1">
                  <c:v>1.1954050014563159E-2</c:v>
                </c:pt>
                <c:pt idx="2">
                  <c:v>1.3513842054910772E-3</c:v>
                </c:pt>
                <c:pt idx="3">
                  <c:v>0</c:v>
                </c:pt>
                <c:pt idx="4">
                  <c:v>7.0153841287164207E-3</c:v>
                </c:pt>
                <c:pt idx="5">
                  <c:v>0</c:v>
                </c:pt>
              </c:numCache>
            </c:numRef>
          </c:val>
        </c:ser>
        <c:ser>
          <c:idx val="5"/>
          <c:order val="5"/>
          <c:tx>
            <c:strRef>
              <c:f>Tabellen!$N$3</c:f>
              <c:strCache>
                <c:ptCount val="1"/>
                <c:pt idx="0">
                  <c:v>Liquide middelen</c:v>
                </c:pt>
              </c:strCache>
            </c:strRef>
          </c:tx>
          <c:spPr>
            <a:solidFill>
              <a:srgbClr val="8B9A00"/>
            </a:solidFill>
          </c:spPr>
          <c:cat>
            <c:strRef>
              <c:f>(Tabellen!$B$5,Tabellen!$B$7:$B$11)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(Tabellen!$N$5,Tabellen!$N$7:$N$11)</c:f>
              <c:numCache>
                <c:formatCode>0.00%</c:formatCode>
                <c:ptCount val="6"/>
                <c:pt idx="0">
                  <c:v>3.5868536617352828E-2</c:v>
                </c:pt>
                <c:pt idx="1">
                  <c:v>2.2743709178280086E-2</c:v>
                </c:pt>
                <c:pt idx="2">
                  <c:v>2.5946348216628612E-2</c:v>
                </c:pt>
                <c:pt idx="3">
                  <c:v>1.8942019319330865E-2</c:v>
                </c:pt>
                <c:pt idx="4">
                  <c:v>4.7845800248606803E-2</c:v>
                </c:pt>
                <c:pt idx="5">
                  <c:v>2.6419866583139499E-2</c:v>
                </c:pt>
              </c:numCache>
            </c:numRef>
          </c:val>
        </c:ser>
        <c:ser>
          <c:idx val="6"/>
          <c:order val="6"/>
          <c:tx>
            <c:strRef>
              <c:f>Tabellen!$O$3</c:f>
              <c:strCache>
                <c:ptCount val="1"/>
                <c:pt idx="0">
                  <c:v>Andere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1"/>
          <c:cat>
            <c:strRef>
              <c:f>(Tabellen!$B$5,Tabellen!$B$7:$B$11)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(Tabellen!$O$5,Tabellen!$O$7:$O$11)</c:f>
              <c:numCache>
                <c:formatCode>0.00%</c:formatCode>
                <c:ptCount val="6"/>
                <c:pt idx="0">
                  <c:v>8.6166305446085001E-2</c:v>
                </c:pt>
                <c:pt idx="1">
                  <c:v>2.9385550258999745E-2</c:v>
                </c:pt>
                <c:pt idx="2">
                  <c:v>7.3409056946780321E-2</c:v>
                </c:pt>
                <c:pt idx="3">
                  <c:v>0.12287842645569867</c:v>
                </c:pt>
                <c:pt idx="4">
                  <c:v>5.0389441344332514E-2</c:v>
                </c:pt>
                <c:pt idx="5">
                  <c:v>5.6957623845924048E-3</c:v>
                </c:pt>
              </c:numCache>
            </c:numRef>
          </c:val>
        </c:ser>
        <c:gapWidth val="82"/>
        <c:shape val="box"/>
        <c:axId val="91198592"/>
        <c:axId val="91200128"/>
        <c:axId val="0"/>
      </c:bar3DChart>
      <c:catAx>
        <c:axId val="91198592"/>
        <c:scaling>
          <c:orientation val="minMax"/>
        </c:scaling>
        <c:axPos val="b"/>
        <c:tickLblPos val="nextTo"/>
        <c:crossAx val="91200128"/>
        <c:crosses val="autoZero"/>
        <c:auto val="1"/>
        <c:lblAlgn val="ctr"/>
        <c:lblOffset val="100"/>
      </c:catAx>
      <c:valAx>
        <c:axId val="91200128"/>
        <c:scaling>
          <c:orientation val="minMax"/>
        </c:scaling>
        <c:delete val="1"/>
        <c:axPos val="l"/>
        <c:numFmt formatCode="0.00%" sourceLinked="1"/>
        <c:tickLblPos val="none"/>
        <c:crossAx val="91198592"/>
        <c:crosses val="autoZero"/>
        <c:crossBetween val="between"/>
      </c:valAx>
    </c:plotArea>
    <c:legend>
      <c:legendPos val="b"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autoTitleDeleted val="1"/>
    <c:view3D>
      <c:rAngAx val="1"/>
    </c:view3D>
    <c:sideWall>
      <c:spPr>
        <a:noFill/>
      </c:spPr>
    </c:sideWall>
    <c:backWall>
      <c:spPr>
        <a:noFill/>
        <a:ln w="25400">
          <a:noFill/>
        </a:ln>
      </c:spPr>
    </c:backWall>
    <c:plotArea>
      <c:layout/>
      <c:bar3DChart>
        <c:barDir val="col"/>
        <c:grouping val="stacked"/>
        <c:ser>
          <c:idx val="0"/>
          <c:order val="0"/>
          <c:tx>
            <c:strRef>
              <c:f>Grafieken!$W$28</c:f>
              <c:strCache>
                <c:ptCount val="1"/>
                <c:pt idx="0">
                  <c:v>Aantal deelnemers</c:v>
                </c:pt>
              </c:strCache>
            </c:strRef>
          </c:tx>
          <c:spPr>
            <a:solidFill>
              <a:srgbClr val="BBCC00"/>
            </a:solidFill>
          </c:spPr>
          <c:dLbls>
            <c:showVal val="1"/>
          </c:dLbls>
          <c:cat>
            <c:numRef>
              <c:f>Grafieken!$V$29:$V$36</c:f>
              <c:numCache>
                <c:formatCode>General</c:formatCode>
                <c:ptCount val="8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</c:numCache>
            </c:numRef>
          </c:cat>
          <c:val>
            <c:numRef>
              <c:f>Grafieken!$W$29:$W$36</c:f>
              <c:numCache>
                <c:formatCode>#,##0</c:formatCode>
                <c:ptCount val="8"/>
                <c:pt idx="0">
                  <c:v>367897</c:v>
                </c:pt>
                <c:pt idx="1">
                  <c:v>374355</c:v>
                </c:pt>
                <c:pt idx="2">
                  <c:v>403080.1</c:v>
                </c:pt>
                <c:pt idx="3">
                  <c:v>620300</c:v>
                </c:pt>
                <c:pt idx="4">
                  <c:v>860548</c:v>
                </c:pt>
                <c:pt idx="5">
                  <c:v>851191</c:v>
                </c:pt>
                <c:pt idx="6">
                  <c:v>857982</c:v>
                </c:pt>
                <c:pt idx="7">
                  <c:v>887398.2</c:v>
                </c:pt>
              </c:numCache>
            </c:numRef>
          </c:val>
        </c:ser>
        <c:gapWidth val="61"/>
        <c:shape val="box"/>
        <c:axId val="82755584"/>
        <c:axId val="82757120"/>
        <c:axId val="0"/>
      </c:bar3DChart>
      <c:catAx>
        <c:axId val="82755584"/>
        <c:scaling>
          <c:orientation val="minMax"/>
        </c:scaling>
        <c:axPos val="b"/>
        <c:numFmt formatCode="General" sourceLinked="1"/>
        <c:tickLblPos val="nextTo"/>
        <c:crossAx val="82757120"/>
        <c:crosses val="autoZero"/>
        <c:auto val="1"/>
        <c:lblAlgn val="ctr"/>
        <c:lblOffset val="100"/>
      </c:catAx>
      <c:valAx>
        <c:axId val="82757120"/>
        <c:scaling>
          <c:orientation val="minMax"/>
          <c:min val="0"/>
        </c:scaling>
        <c:axPos val="l"/>
        <c:numFmt formatCode="#,##0" sourceLinked="1"/>
        <c:tickLblPos val="nextTo"/>
        <c:crossAx val="82755584"/>
        <c:crosses val="autoZero"/>
        <c:crossBetween val="between"/>
      </c:valAx>
      <c:spPr>
        <a:ln w="25400">
          <a:noFill/>
        </a:ln>
      </c:spPr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view3D>
      <c:rotX val="40"/>
      <c:rotY val="80"/>
      <c:perspective val="30"/>
    </c:view3D>
    <c:plotArea>
      <c:layout/>
      <c:pie3DChart>
        <c:varyColors val="1"/>
        <c:ser>
          <c:idx val="0"/>
          <c:order val="0"/>
          <c:explosion val="25"/>
          <c:dPt>
            <c:idx val="0"/>
            <c:spPr>
              <a:solidFill>
                <a:srgbClr val="002244"/>
              </a:solidFill>
            </c:spPr>
          </c:dPt>
          <c:dPt>
            <c:idx val="1"/>
            <c:spPr>
              <a:solidFill>
                <a:srgbClr val="668899"/>
              </a:solidFill>
            </c:spPr>
          </c:dPt>
          <c:dPt>
            <c:idx val="2"/>
            <c:spPr>
              <a:solidFill>
                <a:srgbClr val="BBCC00"/>
              </a:solidFill>
            </c:spPr>
          </c:dPt>
          <c:dPt>
            <c:idx val="3"/>
            <c:spPr>
              <a:solidFill>
                <a:srgbClr val="BBCCCC"/>
              </a:solidFill>
            </c:spPr>
          </c:dPt>
          <c:dPt>
            <c:idx val="4"/>
            <c:spPr>
              <a:solidFill>
                <a:schemeClr val="tx1">
                  <a:lumMod val="25000"/>
                  <a:lumOff val="75000"/>
                </a:schemeClr>
              </a:solidFill>
            </c:spPr>
          </c:dPt>
          <c:dPt>
            <c:idx val="5"/>
            <c:spPr>
              <a:solidFill>
                <a:srgbClr val="8B9A00"/>
              </a:solidFill>
            </c:spPr>
          </c:dPt>
          <c:dPt>
            <c:idx val="6"/>
            <c:spPr>
              <a:solidFill>
                <a:schemeClr val="bg1">
                  <a:lumMod val="65000"/>
                </a:schemeClr>
              </a:solidFill>
            </c:spPr>
          </c:dPt>
          <c:dLbls>
            <c:dLbl>
              <c:idx val="3"/>
              <c:layout>
                <c:manualLayout>
                  <c:x val="-4.2958433468406103E-2"/>
                  <c:y val="-1.457189622608982E-2"/>
                </c:manualLayout>
              </c:layout>
              <c:dLblPos val="bestFit"/>
              <c:showVal val="1"/>
            </c:dLbl>
            <c:dLbl>
              <c:idx val="4"/>
              <c:layout>
                <c:manualLayout>
                  <c:x val="-2.2592518959881638E-3"/>
                  <c:y val="-7.3162368932187735E-3"/>
                </c:manualLayout>
              </c:layout>
              <c:dLblPos val="bestFit"/>
              <c:showVal val="1"/>
            </c:dLbl>
            <c:dLbl>
              <c:idx val="5"/>
              <c:layout>
                <c:manualLayout>
                  <c:x val="3.0941981105413303E-3"/>
                  <c:y val="1.2163399469024515E-2"/>
                </c:manualLayout>
              </c:layout>
              <c:dLblPos val="bestFit"/>
              <c:showVal val="1"/>
            </c:dLbl>
            <c:dLblPos val="outEnd"/>
            <c:showVal val="1"/>
            <c:showLeaderLines val="1"/>
          </c:dLbls>
          <c:cat>
            <c:strRef>
              <c:f>Tabellen!$I$3:$O$3</c:f>
              <c:strCache>
                <c:ptCount val="7"/>
                <c:pt idx="0">
                  <c:v>Obligaties</c:v>
                </c:pt>
                <c:pt idx="1">
                  <c:v>Aandelen</c:v>
                </c:pt>
                <c:pt idx="2">
                  <c:v>ICB</c:v>
                </c:pt>
                <c:pt idx="3">
                  <c:v>Leningen</c:v>
                </c:pt>
                <c:pt idx="4">
                  <c:v>Vastgoed</c:v>
                </c:pt>
                <c:pt idx="5">
                  <c:v>Liquide middelen</c:v>
                </c:pt>
                <c:pt idx="6">
                  <c:v>Andere</c:v>
                </c:pt>
              </c:strCache>
            </c:strRef>
          </c:cat>
          <c:val>
            <c:numRef>
              <c:f>Tabellen!$I$4:$O$4</c:f>
              <c:numCache>
                <c:formatCode>0.00%</c:formatCode>
                <c:ptCount val="7"/>
                <c:pt idx="0">
                  <c:v>0.12903001132858877</c:v>
                </c:pt>
                <c:pt idx="1">
                  <c:v>8.3569095767807397E-2</c:v>
                </c:pt>
                <c:pt idx="2">
                  <c:v>0.68844448613374265</c:v>
                </c:pt>
                <c:pt idx="3">
                  <c:v>7.8194399804343544E-3</c:v>
                </c:pt>
                <c:pt idx="4">
                  <c:v>1.075491133715528E-2</c:v>
                </c:pt>
                <c:pt idx="5">
                  <c:v>2.6465073601214532E-2</c:v>
                </c:pt>
                <c:pt idx="6">
                  <c:v>5.3916981787064083E-2</c:v>
                </c:pt>
              </c:numCache>
            </c:numRef>
          </c:val>
        </c:ser>
        <c:dLbls>
          <c:showVal val="1"/>
        </c:dLbls>
      </c:pie3DChart>
    </c:plotArea>
    <c:legend>
      <c:legendPos val="b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autoTitleDeleted val="1"/>
    <c:view3D>
      <c:rotX val="30"/>
      <c:perspective val="30"/>
    </c:view3D>
    <c:plotArea>
      <c:layout>
        <c:manualLayout>
          <c:layoutTarget val="inner"/>
          <c:xMode val="edge"/>
          <c:yMode val="edge"/>
          <c:x val="1.8024205040019763E-2"/>
          <c:y val="3.9975526223581997E-2"/>
          <c:w val="0.963951589919958"/>
          <c:h val="0.83099607522241115"/>
        </c:manualLayout>
      </c:layout>
      <c:pie3DChart>
        <c:varyColors val="1"/>
        <c:dLbls>
          <c:showVal val="1"/>
        </c:dLbls>
      </c:pie3DChart>
    </c:plotArea>
    <c:legend>
      <c:legendPos val="b"/>
      <c:layout/>
      <c:txPr>
        <a:bodyPr/>
        <a:lstStyle/>
        <a:p>
          <a:pPr>
            <a:defRPr sz="1200"/>
          </a:pPr>
          <a:endParaRPr lang="nl-BE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nl-BE"/>
  <c:chart>
    <c:autoTitleDeleted val="1"/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Grafieken!$Z$76</c:f>
              <c:strCache>
                <c:ptCount val="1"/>
                <c:pt idx="0">
                  <c:v>Percentage</c:v>
                </c:pt>
              </c:strCache>
            </c:strRef>
          </c:tx>
          <c:explosion val="25"/>
          <c:dPt>
            <c:idx val="0"/>
            <c:spPr>
              <a:solidFill>
                <a:srgbClr val="002244"/>
              </a:solidFill>
            </c:spPr>
          </c:dPt>
          <c:dPt>
            <c:idx val="1"/>
            <c:spPr>
              <a:solidFill>
                <a:srgbClr val="668899"/>
              </a:solidFill>
            </c:spPr>
          </c:dPt>
          <c:dPt>
            <c:idx val="2"/>
            <c:spPr>
              <a:solidFill>
                <a:srgbClr val="BBCC00"/>
              </a:solidFill>
            </c:spPr>
          </c:dPt>
          <c:dPt>
            <c:idx val="3"/>
            <c:spPr>
              <a:solidFill>
                <a:srgbClr val="DDDDDD"/>
              </a:solidFill>
            </c:spPr>
          </c:dPt>
          <c:dPt>
            <c:idx val="4"/>
            <c:spPr>
              <a:solidFill>
                <a:schemeClr val="tx1">
                  <a:lumMod val="25000"/>
                  <a:lumOff val="75000"/>
                </a:schemeClr>
              </a:solidFill>
            </c:spPr>
          </c:dPt>
          <c:dLbls>
            <c:dLbl>
              <c:idx val="2"/>
              <c:layout>
                <c:manualLayout>
                  <c:x val="1.0796221322537125E-2"/>
                  <c:y val="0"/>
                </c:manualLayout>
              </c:layout>
              <c:dLblPos val="bestFit"/>
              <c:showVal val="1"/>
            </c:dLbl>
            <c:dLbl>
              <c:idx val="3"/>
              <c:layout>
                <c:manualLayout>
                  <c:x val="1.1949001166520881E-2"/>
                  <c:y val="-3.0781017237710316E-3"/>
                </c:manualLayout>
              </c:layout>
              <c:dLblPos val="bestFit"/>
              <c:showVal val="1"/>
            </c:dLbl>
            <c:dLbl>
              <c:idx val="4"/>
              <c:layout>
                <c:manualLayout>
                  <c:x val="2.2446423090466409E-2"/>
                  <c:y val="0"/>
                </c:manualLayout>
              </c:layout>
              <c:spPr>
                <a:noFill/>
              </c:spPr>
              <c:txPr>
                <a:bodyPr/>
                <a:lstStyle/>
                <a:p>
                  <a:pPr>
                    <a:defRPr/>
                  </a:pPr>
                  <a:endParaRPr lang="nl-BE"/>
                </a:p>
              </c:txPr>
              <c:dLblPos val="bestFit"/>
              <c:showVal val="1"/>
            </c:dLbl>
            <c:dLblPos val="outEnd"/>
            <c:showVal val="1"/>
            <c:showLeaderLines val="1"/>
          </c:dLbls>
          <c:cat>
            <c:strRef>
              <c:f>Grafieken!$W$77:$W$81</c:f>
              <c:strCache>
                <c:ptCount val="5"/>
                <c:pt idx="0">
                  <c:v>Obligaties</c:v>
                </c:pt>
                <c:pt idx="1">
                  <c:v>Aandelen</c:v>
                </c:pt>
                <c:pt idx="2">
                  <c:v>Liquide middelen</c:v>
                </c:pt>
                <c:pt idx="3">
                  <c:v>Vastgoed</c:v>
                </c:pt>
                <c:pt idx="4">
                  <c:v>Andere</c:v>
                </c:pt>
              </c:strCache>
            </c:strRef>
          </c:cat>
          <c:val>
            <c:numRef>
              <c:f>Grafieken!$Z$77:$Z$81</c:f>
              <c:numCache>
                <c:formatCode>0.00%</c:formatCode>
                <c:ptCount val="5"/>
                <c:pt idx="0">
                  <c:v>0.51729797792686649</c:v>
                </c:pt>
                <c:pt idx="1">
                  <c:v>0.41308681967399508</c:v>
                </c:pt>
                <c:pt idx="2">
                  <c:v>3.6828096759122346E-2</c:v>
                </c:pt>
                <c:pt idx="3">
                  <c:v>2.2634145247752698E-2</c:v>
                </c:pt>
                <c:pt idx="4">
                  <c:v>1.0152960392264151E-2</c:v>
                </c:pt>
              </c:numCache>
            </c:numRef>
          </c:val>
        </c:ser>
        <c:dLbls>
          <c:showVal val="1"/>
        </c:dLbls>
      </c:pie3DChart>
    </c:plotArea>
    <c:legend>
      <c:legendPos val="b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autoTitleDeleted val="1"/>
    <c:view3D>
      <c:rotX val="30"/>
      <c:rotY val="200"/>
      <c:perspective val="30"/>
    </c:view3D>
    <c:plotArea>
      <c:layout/>
      <c:pie3DChart>
        <c:varyColors val="1"/>
        <c:ser>
          <c:idx val="0"/>
          <c:order val="0"/>
          <c:tx>
            <c:strRef>
              <c:f>Grafieken!$BM$99</c:f>
              <c:strCache>
                <c:ptCount val="1"/>
                <c:pt idx="0">
                  <c:v>Percentage</c:v>
                </c:pt>
              </c:strCache>
            </c:strRef>
          </c:tx>
          <c:explosion val="25"/>
          <c:dPt>
            <c:idx val="0"/>
            <c:spPr>
              <a:solidFill>
                <a:srgbClr val="002244"/>
              </a:solidFill>
            </c:spPr>
          </c:dPt>
          <c:dPt>
            <c:idx val="1"/>
            <c:spPr>
              <a:solidFill>
                <a:srgbClr val="668899"/>
              </a:solidFill>
            </c:spPr>
          </c:dPt>
          <c:dPt>
            <c:idx val="2"/>
            <c:spPr>
              <a:solidFill>
                <a:schemeClr val="tx1">
                  <a:lumMod val="25000"/>
                  <a:lumOff val="75000"/>
                </a:schemeClr>
              </a:solidFill>
            </c:spPr>
          </c:dPt>
          <c:dPt>
            <c:idx val="3"/>
            <c:spPr>
              <a:solidFill>
                <a:srgbClr val="DDDDDD"/>
              </a:solidFill>
            </c:spPr>
          </c:dPt>
          <c:dPt>
            <c:idx val="4"/>
            <c:spPr>
              <a:solidFill>
                <a:srgbClr val="BBCC00"/>
              </a:solidFill>
            </c:spPr>
          </c:dPt>
          <c:dPt>
            <c:idx val="5"/>
            <c:spPr>
              <a:solidFill>
                <a:schemeClr val="bg1">
                  <a:lumMod val="65000"/>
                </a:schemeClr>
              </a:solidFill>
            </c:spPr>
          </c:dPt>
          <c:dLbls>
            <c:dLbl>
              <c:idx val="2"/>
              <c:layout>
                <c:manualLayout>
                  <c:x val="0"/>
                  <c:y val="-4.6296660834062524E-2"/>
                </c:manualLayout>
              </c:layout>
              <c:dLblPos val="bestFit"/>
              <c:showVal val="1"/>
            </c:dLbl>
            <c:dLbl>
              <c:idx val="3"/>
              <c:layout>
                <c:manualLayout>
                  <c:x val="-3.333333333333334E-2"/>
                  <c:y val="9.2592592592593004E-3"/>
                </c:manualLayout>
              </c:layout>
              <c:dLblPos val="bestFit"/>
              <c:showVal val="1"/>
            </c:dLbl>
            <c:dLbl>
              <c:idx val="4"/>
              <c:layout>
                <c:manualLayout>
                  <c:x val="-4.1666666666666664E-2"/>
                  <c:y val="1.8518518518518583E-2"/>
                </c:manualLayout>
              </c:layout>
              <c:dLblPos val="bestFit"/>
              <c:showVal val="1"/>
            </c:dLbl>
            <c:dLblPos val="outEnd"/>
            <c:showVal val="1"/>
          </c:dLbls>
          <c:cat>
            <c:strRef>
              <c:f>Grafieken!$W$100:$W$105</c:f>
              <c:strCache>
                <c:ptCount val="6"/>
                <c:pt idx="0">
                  <c:v>Obligaties</c:v>
                </c:pt>
                <c:pt idx="1">
                  <c:v>Aandelen</c:v>
                </c:pt>
                <c:pt idx="2">
                  <c:v>Leningen</c:v>
                </c:pt>
                <c:pt idx="3">
                  <c:v>Vastgoed</c:v>
                </c:pt>
                <c:pt idx="4">
                  <c:v>Liquide middelen</c:v>
                </c:pt>
                <c:pt idx="5">
                  <c:v>Andere</c:v>
                </c:pt>
              </c:strCache>
            </c:strRef>
          </c:cat>
          <c:val>
            <c:numRef>
              <c:f>Grafieken!$Y$100:$Y$105</c:f>
              <c:numCache>
                <c:formatCode>0.00%</c:formatCode>
                <c:ptCount val="6"/>
                <c:pt idx="0">
                  <c:v>0.48516095195563597</c:v>
                </c:pt>
                <c:pt idx="1">
                  <c:v>0.36795643909621545</c:v>
                </c:pt>
                <c:pt idx="2">
                  <c:v>7.8194399799339422E-3</c:v>
                </c:pt>
                <c:pt idx="3">
                  <c:v>2.6337263832532289E-2</c:v>
                </c:pt>
                <c:pt idx="4">
                  <c:v>5.1819173751229596E-2</c:v>
                </c:pt>
                <c:pt idx="5">
                  <c:v>6.0906731384454474E-2</c:v>
                </c:pt>
              </c:numCache>
            </c:numRef>
          </c:val>
        </c:ser>
      </c:pie3DChart>
    </c:plotArea>
    <c:legend>
      <c:legendPos val="b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view3D>
      <c:rotX val="0"/>
      <c:rotY val="30"/>
      <c:perspective val="30"/>
    </c:view3D>
    <c:plotArea>
      <c:layout/>
      <c:bar3DChart>
        <c:barDir val="col"/>
        <c:grouping val="clustered"/>
        <c:ser>
          <c:idx val="1"/>
          <c:order val="0"/>
          <c:tx>
            <c:strRef>
              <c:f>Grafieken!$Y$126</c:f>
              <c:strCache>
                <c:ptCount val="1"/>
                <c:pt idx="0">
                  <c:v>% van aantal IBP's</c:v>
                </c:pt>
              </c:strCache>
            </c:strRef>
          </c:tx>
          <c:spPr>
            <a:solidFill>
              <a:srgbClr val="668899"/>
            </a:solidFill>
          </c:spPr>
          <c:cat>
            <c:strRef>
              <c:f>Grafieken!$W$127:$W$132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Grafieken!$Y$127:$Y$132</c:f>
              <c:numCache>
                <c:formatCode>0.00%</c:formatCode>
                <c:ptCount val="6"/>
                <c:pt idx="0">
                  <c:v>3.1963470319634701E-2</c:v>
                </c:pt>
                <c:pt idx="1">
                  <c:v>2.7397260273972612E-2</c:v>
                </c:pt>
                <c:pt idx="2">
                  <c:v>1.3698630136986301E-2</c:v>
                </c:pt>
                <c:pt idx="3">
                  <c:v>0.46575342465753361</c:v>
                </c:pt>
                <c:pt idx="4">
                  <c:v>0.38812785388127935</c:v>
                </c:pt>
                <c:pt idx="5">
                  <c:v>7.3059360730593603E-2</c:v>
                </c:pt>
              </c:numCache>
            </c:numRef>
          </c:val>
        </c:ser>
        <c:ser>
          <c:idx val="3"/>
          <c:order val="1"/>
          <c:tx>
            <c:strRef>
              <c:f>Grafieken!$AA$126</c:f>
              <c:strCache>
                <c:ptCount val="1"/>
                <c:pt idx="0">
                  <c:v>% v. balanstotaal</c:v>
                </c:pt>
              </c:strCache>
            </c:strRef>
          </c:tx>
          <c:spPr>
            <a:solidFill>
              <a:srgbClr val="BBCC00"/>
            </a:solidFill>
          </c:spPr>
          <c:cat>
            <c:strRef>
              <c:f>Grafieken!$W$127:$W$132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Grafieken!$AA$127:$AA$132</c:f>
              <c:numCache>
                <c:formatCode>0.00%</c:formatCode>
                <c:ptCount val="6"/>
                <c:pt idx="0">
                  <c:v>0.12484422176968415</c:v>
                </c:pt>
                <c:pt idx="1">
                  <c:v>0.11785911381000135</c:v>
                </c:pt>
                <c:pt idx="2">
                  <c:v>8.6575698028962783E-2</c:v>
                </c:pt>
                <c:pt idx="3">
                  <c:v>0.55091441238632965</c:v>
                </c:pt>
                <c:pt idx="4">
                  <c:v>0.11309881796393202</c:v>
                </c:pt>
                <c:pt idx="5">
                  <c:v>6.7077360410907434E-3</c:v>
                </c:pt>
              </c:numCache>
            </c:numRef>
          </c:val>
        </c:ser>
        <c:ser>
          <c:idx val="0"/>
          <c:order val="2"/>
          <c:tx>
            <c:strRef>
              <c:f>Grafieken!$AC$126</c:f>
              <c:strCache>
                <c:ptCount val="1"/>
                <c:pt idx="0">
                  <c:v>% v. aantal deelnemers</c:v>
                </c:pt>
              </c:strCache>
            </c:strRef>
          </c:tx>
          <c:spPr>
            <a:solidFill>
              <a:srgbClr val="002244"/>
            </a:solidFill>
          </c:spPr>
          <c:cat>
            <c:strRef>
              <c:f>Grafieken!$W$127:$W$132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Grafieken!$AC$127:$AC$132</c:f>
              <c:numCache>
                <c:formatCode>0.00%</c:formatCode>
                <c:ptCount val="6"/>
                <c:pt idx="0">
                  <c:v>1.621932521386683E-2</c:v>
                </c:pt>
                <c:pt idx="1">
                  <c:v>0.56208588207638965</c:v>
                </c:pt>
                <c:pt idx="2">
                  <c:v>3.6279090942487831E-2</c:v>
                </c:pt>
                <c:pt idx="3">
                  <c:v>0.27346370547066762</c:v>
                </c:pt>
                <c:pt idx="4">
                  <c:v>9.2428630123432734E-2</c:v>
                </c:pt>
                <c:pt idx="5">
                  <c:v>1.9523366173156542E-2</c:v>
                </c:pt>
              </c:numCache>
            </c:numRef>
          </c:val>
        </c:ser>
        <c:shape val="box"/>
        <c:axId val="90564480"/>
        <c:axId val="90566016"/>
        <c:axId val="0"/>
      </c:bar3DChart>
      <c:catAx>
        <c:axId val="90564480"/>
        <c:scaling>
          <c:orientation val="minMax"/>
        </c:scaling>
        <c:axPos val="b"/>
        <c:numFmt formatCode="General" sourceLinked="1"/>
        <c:tickLblPos val="nextTo"/>
        <c:crossAx val="90566016"/>
        <c:crosses val="autoZero"/>
        <c:auto val="1"/>
        <c:lblAlgn val="ctr"/>
        <c:lblOffset val="100"/>
      </c:catAx>
      <c:valAx>
        <c:axId val="90566016"/>
        <c:scaling>
          <c:orientation val="minMax"/>
        </c:scaling>
        <c:axPos val="l"/>
        <c:majorGridlines/>
        <c:numFmt formatCode="0.00%" sourceLinked="1"/>
        <c:tickLblPos val="nextTo"/>
        <c:crossAx val="90564480"/>
        <c:crosses val="autoZero"/>
        <c:crossBetween val="between"/>
      </c:valAx>
    </c:plotArea>
    <c:legend>
      <c:legendPos val="t"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nl-BE"/>
  <c:style val="15"/>
  <c:chart>
    <c:autoTitleDeleted val="1"/>
    <c:view3D>
      <c:rotX val="0"/>
      <c:rotY val="30"/>
      <c:perspective val="30"/>
    </c:view3D>
    <c:plotArea>
      <c:layout>
        <c:manualLayout>
          <c:layoutTarget val="inner"/>
          <c:xMode val="edge"/>
          <c:yMode val="edge"/>
          <c:x val="0.12974381723411335"/>
          <c:y val="0.10631060477060512"/>
          <c:w val="0.84061679790026156"/>
          <c:h val="0.57679058765055891"/>
        </c:manualLayout>
      </c:layout>
      <c:bar3DChart>
        <c:barDir val="col"/>
        <c:grouping val="clustered"/>
        <c:ser>
          <c:idx val="0"/>
          <c:order val="0"/>
          <c:tx>
            <c:strRef>
              <c:f>Tabellen!$E$3</c:f>
              <c:strCache>
                <c:ptCount val="1"/>
                <c:pt idx="0">
                  <c:v>Dekkingsgraad KTV + marge</c:v>
                </c:pt>
              </c:strCache>
            </c:strRef>
          </c:tx>
          <c:spPr>
            <a:solidFill>
              <a:srgbClr val="002244"/>
            </a:solidFill>
          </c:spPr>
          <c:cat>
            <c:strRef>
              <c:f>(Tabellen!$B$5,Tabellen!$B$7:$B$11)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(Tabellen!$E$5,Tabellen!$E$7:$E$11)</c:f>
              <c:numCache>
                <c:formatCode>0.00%</c:formatCode>
                <c:ptCount val="6"/>
                <c:pt idx="1">
                  <c:v>1.2480104839786181</c:v>
                </c:pt>
                <c:pt idx="2">
                  <c:v>1.6362893645718164</c:v>
                </c:pt>
                <c:pt idx="3">
                  <c:v>1.404717353643449</c:v>
                </c:pt>
                <c:pt idx="4">
                  <c:v>1.214279218640125</c:v>
                </c:pt>
                <c:pt idx="5">
                  <c:v>1.2285164169445562</c:v>
                </c:pt>
              </c:numCache>
            </c:numRef>
          </c:val>
        </c:ser>
        <c:ser>
          <c:idx val="1"/>
          <c:order val="1"/>
          <c:tx>
            <c:strRef>
              <c:f>Tabellen!$F$3</c:f>
              <c:strCache>
                <c:ptCount val="1"/>
                <c:pt idx="0">
                  <c:v>Dekkingsgraad LTV + marge</c:v>
                </c:pt>
              </c:strCache>
            </c:strRef>
          </c:tx>
          <c:spPr>
            <a:solidFill>
              <a:srgbClr val="BBCC00"/>
            </a:solidFill>
          </c:spPr>
          <c:cat>
            <c:strRef>
              <c:f>(Tabellen!$B$5,Tabellen!$B$7:$B$11)</c:f>
              <c:strCache>
                <c:ptCount val="6"/>
                <c:pt idx="0">
                  <c:v>Eerste pijler</c:v>
                </c:pt>
                <c:pt idx="1">
                  <c:v>Sectorfondsen</c:v>
                </c:pt>
                <c:pt idx="2">
                  <c:v>Zelfstandigen</c:v>
                </c:pt>
                <c:pt idx="3">
                  <c:v>Multi-werkgevers</c:v>
                </c:pt>
                <c:pt idx="4">
                  <c:v>Mono-werkgevers</c:v>
                </c:pt>
                <c:pt idx="5">
                  <c:v>Vereffening</c:v>
                </c:pt>
              </c:strCache>
            </c:strRef>
          </c:cat>
          <c:val>
            <c:numRef>
              <c:f>(Tabellen!$F$5,Tabellen!$F$7:$F$11)</c:f>
              <c:numCache>
                <c:formatCode>0.00%</c:formatCode>
                <c:ptCount val="6"/>
                <c:pt idx="0">
                  <c:v>1.0079259562455092</c:v>
                </c:pt>
                <c:pt idx="1">
                  <c:v>1.1868293614129277</c:v>
                </c:pt>
                <c:pt idx="2">
                  <c:v>0.9920463519129914</c:v>
                </c:pt>
                <c:pt idx="3">
                  <c:v>1.2358340469834188</c:v>
                </c:pt>
                <c:pt idx="4">
                  <c:v>1.045612194947324</c:v>
                </c:pt>
                <c:pt idx="5">
                  <c:v>1.0671126933848598</c:v>
                </c:pt>
              </c:numCache>
            </c:numRef>
          </c:val>
        </c:ser>
        <c:shape val="box"/>
        <c:axId val="91133440"/>
        <c:axId val="91134976"/>
        <c:axId val="0"/>
      </c:bar3DChart>
      <c:catAx>
        <c:axId val="91133440"/>
        <c:scaling>
          <c:orientation val="minMax"/>
        </c:scaling>
        <c:axPos val="b"/>
        <c:tickLblPos val="nextTo"/>
        <c:txPr>
          <a:bodyPr rot="2280000" vert="horz"/>
          <a:lstStyle/>
          <a:p>
            <a:pPr>
              <a:defRPr/>
            </a:pPr>
            <a:endParaRPr lang="nl-BE"/>
          </a:p>
        </c:txPr>
        <c:crossAx val="91134976"/>
        <c:crosses val="autoZero"/>
        <c:auto val="1"/>
        <c:lblAlgn val="ctr"/>
        <c:lblOffset val="100"/>
      </c:catAx>
      <c:valAx>
        <c:axId val="91134976"/>
        <c:scaling>
          <c:orientation val="minMax"/>
        </c:scaling>
        <c:axPos val="l"/>
        <c:majorGridlines/>
        <c:numFmt formatCode="General" sourceLinked="1"/>
        <c:tickLblPos val="nextTo"/>
        <c:crossAx val="91133440"/>
        <c:crosses val="autoZero"/>
        <c:crossBetween val="between"/>
      </c:valAx>
    </c:plotArea>
    <c:legend>
      <c:legendPos val="b"/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nl-BE"/>
  <c:chart>
    <c:view3D>
      <c:perspective val="30"/>
    </c:view3D>
    <c:plotArea>
      <c:layout/>
      <c:bar3DChart>
        <c:barDir val="col"/>
        <c:grouping val="stacked"/>
        <c:ser>
          <c:idx val="0"/>
          <c:order val="0"/>
          <c:tx>
            <c:strRef>
              <c:f>Tabellen!$I$3</c:f>
              <c:strCache>
                <c:ptCount val="1"/>
                <c:pt idx="0">
                  <c:v>Obligaties</c:v>
                </c:pt>
              </c:strCache>
            </c:strRef>
          </c:tx>
          <c:spPr>
            <a:solidFill>
              <a:srgbClr val="002244"/>
            </a:solidFill>
          </c:spPr>
          <c:cat>
            <c:strRef>
              <c:f>Tabellen!$B$4:$B$6</c:f>
              <c:strCache>
                <c:ptCount val="3"/>
                <c:pt idx="0">
                  <c:v>Sector</c:v>
                </c:pt>
                <c:pt idx="1">
                  <c:v>Eerste pijler</c:v>
                </c:pt>
                <c:pt idx="2">
                  <c:v>Tweede pijler</c:v>
                </c:pt>
              </c:strCache>
            </c:strRef>
          </c:cat>
          <c:val>
            <c:numRef>
              <c:f>Tabellen!$I$4:$I$6</c:f>
              <c:numCache>
                <c:formatCode>0.00%</c:formatCode>
                <c:ptCount val="3"/>
                <c:pt idx="0">
                  <c:v>0.1290300113285888</c:v>
                </c:pt>
                <c:pt idx="1">
                  <c:v>0.33494905594309482</c:v>
                </c:pt>
                <c:pt idx="2">
                  <c:v>0.10119150619772804</c:v>
                </c:pt>
              </c:numCache>
            </c:numRef>
          </c:val>
        </c:ser>
        <c:ser>
          <c:idx val="1"/>
          <c:order val="1"/>
          <c:tx>
            <c:strRef>
              <c:f>Tabellen!$J$3</c:f>
              <c:strCache>
                <c:ptCount val="1"/>
                <c:pt idx="0">
                  <c:v>Aandelen</c:v>
                </c:pt>
              </c:strCache>
            </c:strRef>
          </c:tx>
          <c:spPr>
            <a:solidFill>
              <a:srgbClr val="668899"/>
            </a:solidFill>
          </c:spPr>
          <c:cat>
            <c:strRef>
              <c:f>Tabellen!$B$4:$B$6</c:f>
              <c:strCache>
                <c:ptCount val="3"/>
                <c:pt idx="0">
                  <c:v>Sector</c:v>
                </c:pt>
                <c:pt idx="1">
                  <c:v>Eerste pijler</c:v>
                </c:pt>
                <c:pt idx="2">
                  <c:v>Tweede pijler</c:v>
                </c:pt>
              </c:strCache>
            </c:strRef>
          </c:cat>
          <c:val>
            <c:numRef>
              <c:f>Tabellen!$J$4:$J$6</c:f>
              <c:numCache>
                <c:formatCode>0.00%</c:formatCode>
                <c:ptCount val="3"/>
                <c:pt idx="0">
                  <c:v>8.3569095767807355E-2</c:v>
                </c:pt>
                <c:pt idx="1">
                  <c:v>7.2219607536711611E-2</c:v>
                </c:pt>
                <c:pt idx="2">
                  <c:v>8.5103450139669579E-2</c:v>
                </c:pt>
              </c:numCache>
            </c:numRef>
          </c:val>
        </c:ser>
        <c:ser>
          <c:idx val="2"/>
          <c:order val="2"/>
          <c:tx>
            <c:strRef>
              <c:f>Tabellen!$K$3</c:f>
              <c:strCache>
                <c:ptCount val="1"/>
                <c:pt idx="0">
                  <c:v>ICB</c:v>
                </c:pt>
              </c:strCache>
            </c:strRef>
          </c:tx>
          <c:spPr>
            <a:solidFill>
              <a:srgbClr val="BBCC00"/>
            </a:solidFill>
          </c:spPr>
          <c:cat>
            <c:strRef>
              <c:f>Tabellen!$B$4:$B$6</c:f>
              <c:strCache>
                <c:ptCount val="3"/>
                <c:pt idx="0">
                  <c:v>Sector</c:v>
                </c:pt>
                <c:pt idx="1">
                  <c:v>Eerste pijler</c:v>
                </c:pt>
                <c:pt idx="2">
                  <c:v>Tweede pijler</c:v>
                </c:pt>
              </c:strCache>
            </c:strRef>
          </c:cat>
          <c:val>
            <c:numRef>
              <c:f>Tabellen!$K$4:$K$6</c:f>
              <c:numCache>
                <c:formatCode>0.00%</c:formatCode>
                <c:ptCount val="3"/>
                <c:pt idx="0">
                  <c:v>0.68844448613374265</c:v>
                </c:pt>
                <c:pt idx="1">
                  <c:v>0.38878207954640526</c:v>
                </c:pt>
                <c:pt idx="2">
                  <c:v>0.72895629726284361</c:v>
                </c:pt>
              </c:numCache>
            </c:numRef>
          </c:val>
        </c:ser>
        <c:ser>
          <c:idx val="3"/>
          <c:order val="3"/>
          <c:tx>
            <c:strRef>
              <c:f>Tabellen!$L$3</c:f>
              <c:strCache>
                <c:ptCount val="1"/>
                <c:pt idx="0">
                  <c:v>Leningen</c:v>
                </c:pt>
              </c:strCache>
            </c:strRef>
          </c:tx>
          <c:spPr>
            <a:solidFill>
              <a:srgbClr val="BAC9D0"/>
            </a:solidFill>
          </c:spPr>
          <c:cat>
            <c:strRef>
              <c:f>Tabellen!$B$4:$B$6</c:f>
              <c:strCache>
                <c:ptCount val="3"/>
                <c:pt idx="0">
                  <c:v>Sector</c:v>
                </c:pt>
                <c:pt idx="1">
                  <c:v>Eerste pijler</c:v>
                </c:pt>
                <c:pt idx="2">
                  <c:v>Tweede pijler</c:v>
                </c:pt>
              </c:strCache>
            </c:strRef>
          </c:cat>
          <c:val>
            <c:numRef>
              <c:f>Tabellen!$L$4:$L$6</c:f>
              <c:numCache>
                <c:formatCode>0.00%</c:formatCode>
                <c:ptCount val="3"/>
                <c:pt idx="0">
                  <c:v>7.8194399804343527E-3</c:v>
                </c:pt>
                <c:pt idx="1">
                  <c:v>5.3877781764735302E-2</c:v>
                </c:pt>
                <c:pt idx="2">
                  <c:v>1.5927435304698965E-3</c:v>
                </c:pt>
              </c:numCache>
            </c:numRef>
          </c:val>
        </c:ser>
        <c:ser>
          <c:idx val="4"/>
          <c:order val="4"/>
          <c:tx>
            <c:strRef>
              <c:f>Tabellen!$M$3</c:f>
              <c:strCache>
                <c:ptCount val="1"/>
                <c:pt idx="0">
                  <c:v>Vastgoed</c:v>
                </c:pt>
              </c:strCache>
            </c:strRef>
          </c:tx>
          <c:spPr>
            <a:solidFill>
              <a:srgbClr val="DDDDDD"/>
            </a:solidFill>
          </c:spPr>
          <c:cat>
            <c:strRef>
              <c:f>Tabellen!$B$4:$B$6</c:f>
              <c:strCache>
                <c:ptCount val="3"/>
                <c:pt idx="0">
                  <c:v>Sector</c:v>
                </c:pt>
                <c:pt idx="1">
                  <c:v>Eerste pijler</c:v>
                </c:pt>
                <c:pt idx="2">
                  <c:v>Tweede pijler</c:v>
                </c:pt>
              </c:strCache>
            </c:strRef>
          </c:cat>
          <c:val>
            <c:numRef>
              <c:f>Tabellen!$M$4:$M$6</c:f>
              <c:numCache>
                <c:formatCode>0.00%</c:formatCode>
                <c:ptCount val="3"/>
                <c:pt idx="0">
                  <c:v>1.075491133715528E-2</c:v>
                </c:pt>
                <c:pt idx="1">
                  <c:v>2.8136633145616749E-2</c:v>
                </c:pt>
                <c:pt idx="2">
                  <c:v>8.4050502417237841E-3</c:v>
                </c:pt>
              </c:numCache>
            </c:numRef>
          </c:val>
        </c:ser>
        <c:ser>
          <c:idx val="5"/>
          <c:order val="5"/>
          <c:tx>
            <c:strRef>
              <c:f>Tabellen!$N$3</c:f>
              <c:strCache>
                <c:ptCount val="1"/>
                <c:pt idx="0">
                  <c:v>Liquide middelen</c:v>
                </c:pt>
              </c:strCache>
            </c:strRef>
          </c:tx>
          <c:spPr>
            <a:solidFill>
              <a:srgbClr val="8B9A00"/>
            </a:solidFill>
          </c:spPr>
          <c:cat>
            <c:strRef>
              <c:f>Tabellen!$B$4:$B$6</c:f>
              <c:strCache>
                <c:ptCount val="3"/>
                <c:pt idx="0">
                  <c:v>Sector</c:v>
                </c:pt>
                <c:pt idx="1">
                  <c:v>Eerste pijler</c:v>
                </c:pt>
                <c:pt idx="2">
                  <c:v>Tweede pijler</c:v>
                </c:pt>
              </c:strCache>
            </c:strRef>
          </c:cat>
          <c:val>
            <c:numRef>
              <c:f>Tabellen!$N$4:$N$6</c:f>
              <c:numCache>
                <c:formatCode>0.00%</c:formatCode>
                <c:ptCount val="3"/>
                <c:pt idx="0">
                  <c:v>2.6465073601214521E-2</c:v>
                </c:pt>
                <c:pt idx="1">
                  <c:v>3.5868536617352828E-2</c:v>
                </c:pt>
                <c:pt idx="2">
                  <c:v>2.5193805302972792E-2</c:v>
                </c:pt>
              </c:numCache>
            </c:numRef>
          </c:val>
        </c:ser>
        <c:ser>
          <c:idx val="6"/>
          <c:order val="6"/>
          <c:tx>
            <c:strRef>
              <c:f>Tabellen!$O$3</c:f>
              <c:strCache>
                <c:ptCount val="1"/>
                <c:pt idx="0">
                  <c:v>Andere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cat>
            <c:strRef>
              <c:f>Tabellen!$B$4:$B$6</c:f>
              <c:strCache>
                <c:ptCount val="3"/>
                <c:pt idx="0">
                  <c:v>Sector</c:v>
                </c:pt>
                <c:pt idx="1">
                  <c:v>Eerste pijler</c:v>
                </c:pt>
                <c:pt idx="2">
                  <c:v>Tweede pijler</c:v>
                </c:pt>
              </c:strCache>
            </c:strRef>
          </c:cat>
          <c:val>
            <c:numRef>
              <c:f>Tabellen!$O$4:$O$6</c:f>
              <c:numCache>
                <c:formatCode>0.00%</c:formatCode>
                <c:ptCount val="3"/>
                <c:pt idx="0">
                  <c:v>5.3916981787064083E-2</c:v>
                </c:pt>
                <c:pt idx="1">
                  <c:v>8.6166305446085001E-2</c:v>
                </c:pt>
                <c:pt idx="2">
                  <c:v>4.9557147251947931E-2</c:v>
                </c:pt>
              </c:numCache>
            </c:numRef>
          </c:val>
        </c:ser>
        <c:shape val="box"/>
        <c:axId val="91261568"/>
        <c:axId val="91287936"/>
        <c:axId val="0"/>
      </c:bar3DChart>
      <c:catAx>
        <c:axId val="91261568"/>
        <c:scaling>
          <c:orientation val="minMax"/>
        </c:scaling>
        <c:axPos val="b"/>
        <c:tickLblPos val="nextTo"/>
        <c:crossAx val="91287936"/>
        <c:crosses val="autoZero"/>
        <c:auto val="1"/>
        <c:lblAlgn val="ctr"/>
        <c:lblOffset val="100"/>
      </c:catAx>
      <c:valAx>
        <c:axId val="91287936"/>
        <c:scaling>
          <c:orientation val="minMax"/>
        </c:scaling>
        <c:delete val="1"/>
        <c:axPos val="l"/>
        <c:numFmt formatCode="0.00%" sourceLinked="1"/>
        <c:tickLblPos val="none"/>
        <c:crossAx val="91261568"/>
        <c:crosses val="autoZero"/>
        <c:crossBetween val="between"/>
      </c:valAx>
    </c:plotArea>
    <c:legend>
      <c:legendPos val="b"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86FCF-EDB4-4BD6-A01A-AEEAEBD0A732}" type="datetimeFigureOut">
              <a:rPr lang="nl-BE" smtClean="0"/>
              <a:pPr/>
              <a:t>9/01/2013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1ED6E-4AB3-48AA-BD12-6BCACCEB99F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0FA9E-B9E1-48A3-9FA2-8D7576A5357F}" type="datetimeFigureOut">
              <a:rPr lang="nl-BE" smtClean="0"/>
              <a:pPr/>
              <a:t>9/01/2013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1EE4A-0F1D-497E-983F-5B61215D8C28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9144000" cy="621982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0939" y="728640"/>
            <a:ext cx="7561263" cy="25203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939" y="3429000"/>
            <a:ext cx="7561263" cy="22098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372"/>
            <a:ext cx="9144000" cy="638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38289"/>
            <a:ext cx="8255001" cy="4231024"/>
          </a:xfrm>
        </p:spPr>
        <p:txBody>
          <a:bodyPr/>
          <a:lstStyle>
            <a:lvl1pPr>
              <a:lnSpc>
                <a:spcPts val="3080"/>
              </a:lnSpc>
              <a:defRPr/>
            </a:lvl1pPr>
            <a:lvl2pPr>
              <a:lnSpc>
                <a:spcPts val="2640"/>
              </a:lnSpc>
              <a:defRPr sz="2400"/>
            </a:lvl2pPr>
            <a:lvl3pPr>
              <a:lnSpc>
                <a:spcPts val="2200"/>
              </a:lnSpc>
              <a:defRPr sz="2000"/>
            </a:lvl3pPr>
            <a:lvl4pPr>
              <a:lnSpc>
                <a:spcPts val="1980"/>
              </a:lnSpc>
              <a:defRPr sz="1800"/>
            </a:lvl4pPr>
            <a:lvl5pPr>
              <a:lnSpc>
                <a:spcPts val="154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2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6" name="Afbeelding 25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898797"/>
            <a:ext cx="7561263" cy="1362075"/>
          </a:xfrm>
        </p:spPr>
        <p:txBody>
          <a:bodyPr anchor="b" anchorCtr="0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0939" y="3429003"/>
            <a:ext cx="7561263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0" name="Afbeelding 19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538289"/>
            <a:ext cx="3960176" cy="42310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025" y="1538288"/>
            <a:ext cx="3960176" cy="42310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4" y="1538290"/>
            <a:ext cx="3599813" cy="450520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1" y="2078820"/>
            <a:ext cx="3960176" cy="369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2073" y="1535116"/>
            <a:ext cx="3574729" cy="453695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024" y="2078820"/>
            <a:ext cx="3934777" cy="36904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7" name="Afbeelding 16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7" name="Afbeelding 16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56" y="1538288"/>
            <a:ext cx="5220344" cy="4231024"/>
          </a:xfrm>
        </p:spPr>
        <p:txBody>
          <a:bodyPr/>
          <a:lstStyle>
            <a:lvl1pPr marL="360000" marR="0" indent="-360000" algn="l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60000" marR="0" lvl="0" indent="-360000" algn="l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63" y="188700"/>
            <a:ext cx="7920037" cy="990000"/>
          </a:xfrm>
        </p:spPr>
        <p:txBody>
          <a:bodyPr anchor="b"/>
          <a:lstStyle>
            <a:lvl1pPr algn="l">
              <a:lnSpc>
                <a:spcPts val="32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163" y="1538288"/>
            <a:ext cx="2339645" cy="4231024"/>
          </a:xfrm>
        </p:spPr>
        <p:txBody>
          <a:bodyPr/>
          <a:lstStyle>
            <a:lvl1pPr marL="0" indent="0">
              <a:lnSpc>
                <a:spcPts val="2000"/>
              </a:lnSpc>
              <a:spcAft>
                <a:spcPts val="1200"/>
              </a:spcAft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64" y="368592"/>
            <a:ext cx="7920038" cy="360048"/>
          </a:xfrm>
        </p:spPr>
        <p:txBody>
          <a:bodyPr anchor="b" anchorCtr="0"/>
          <a:lstStyle>
            <a:lvl1pPr algn="l">
              <a:lnSpc>
                <a:spcPts val="2200"/>
              </a:lnSpc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2163" y="818652"/>
            <a:ext cx="7920038" cy="4950660"/>
          </a:xfrm>
        </p:spPr>
        <p:txBody>
          <a:bodyPr anchor="t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0824" y="818652"/>
            <a:ext cx="323176" cy="4951274"/>
          </a:xfrm>
        </p:spPr>
        <p:txBody>
          <a:bodyPr vert="vert270"/>
          <a:lstStyle>
            <a:lvl1pPr marL="0" indent="0" algn="l">
              <a:lnSpc>
                <a:spcPts val="1540"/>
              </a:lnSpc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2481" y="728640"/>
            <a:ext cx="810108" cy="4860648"/>
          </a:xfrm>
        </p:spPr>
        <p:txBody>
          <a:bodyPr vert="vert"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728640"/>
            <a:ext cx="7020585" cy="48606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8" name="Afbeelding 17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01980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5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9175"/>
            <a:ext cx="9144000" cy="2279649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538290"/>
            <a:ext cx="8255001" cy="20707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1370" y="6219824"/>
            <a:ext cx="630212" cy="63817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1582" y="6219824"/>
            <a:ext cx="6660886" cy="63817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1000" b="0" cap="none" spc="100" baseline="0">
                <a:solidFill>
                  <a:schemeClr val="bg1"/>
                </a:solidFill>
              </a:defRPr>
            </a:lvl1pPr>
          </a:lstStyle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600" b="0" i="0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ts val="308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12000" indent="-252000" algn="l" defTabSz="914400" rtl="0" eaLnBrk="1" latinLnBrk="0" hangingPunct="1">
        <a:lnSpc>
          <a:spcPts val="264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25200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000" indent="-180000" algn="l" defTabSz="914400" rtl="0" eaLnBrk="1" latinLnBrk="0" hangingPunct="1">
        <a:lnSpc>
          <a:spcPts val="198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000" indent="-180000" algn="l" defTabSz="914400" rtl="0" eaLnBrk="1" latinLnBrk="0" hangingPunct="1">
        <a:lnSpc>
          <a:spcPts val="154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tekst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/>
            <a:r>
              <a:rPr lang="nl-BE" sz="2400" smtClean="0"/>
              <a:t>De sector van de Instellingen voor Bedrijfspensioenvoorziening</a:t>
            </a:r>
            <a:endParaRPr lang="nl-NL" sz="2400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/>
          </p:nvPr>
        </p:nvSpPr>
        <p:spPr>
          <a:xfrm>
            <a:off x="2627784" y="5733256"/>
            <a:ext cx="6120816" cy="630084"/>
          </a:xfrm>
        </p:spPr>
        <p:txBody>
          <a:bodyPr/>
          <a:lstStyle/>
          <a:p>
            <a:r>
              <a:rPr lang="nl-BE" smtClean="0"/>
              <a:t>Rapportering over het boekjaar 2011</a:t>
            </a:r>
          </a:p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Heterogene sector</a:t>
            </a:r>
            <a:endParaRPr lang="nl-BE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5536" y="2132856"/>
          <a:ext cx="8352929" cy="237626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592288"/>
                <a:gridCol w="1584176"/>
                <a:gridCol w="1368152"/>
                <a:gridCol w="1512168"/>
                <a:gridCol w="1296145"/>
              </a:tblGrid>
              <a:tr h="47303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/>
                        <a:t>Aantal </a:t>
                      </a:r>
                      <a:r>
                        <a:rPr lang="nl-BE" sz="1400" b="1" u="none" strike="noStrike" kern="1200" smtClean="0"/>
                        <a:t>deelnemers per IBP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/>
                        <a:t>Aantal instellingen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/>
                        <a:t>% instellingen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/>
                        <a:t>aantal </a:t>
                      </a:r>
                      <a:r>
                        <a:rPr lang="nl-BE" sz="1400" b="1" u="none" strike="noStrike" kern="1200" smtClean="0"/>
                        <a:t>actieve deelnemers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/>
                        <a:t>% </a:t>
                      </a:r>
                      <a:r>
                        <a:rPr lang="nl-BE" sz="1400" b="1" u="none" strike="noStrike" kern="1200" smtClean="0"/>
                        <a:t>actieve deelnemers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400" u="none" strike="noStrike" kern="1200"/>
                        <a:t>Groter dan 5.000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17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7,76%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690.469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77,81%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400" u="none" strike="noStrike" kern="1200"/>
                        <a:t>Tussen 1.000 en 5.000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64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29,22%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152.570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17,19%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400" u="none" strike="noStrike" kern="1200"/>
                        <a:t>Tussen 500 en 1.000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38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17,35%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27.214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3,07%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400" u="none" strike="noStrike" kern="1200"/>
                        <a:t>Tussen 100 en 500 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58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26,48%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16.017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1,80%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400" u="none" strike="noStrike" kern="1200"/>
                        <a:t>Tussen 0 en 100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42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19,18%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1.128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0,13%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603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400" u="none" strike="noStrike" kern="1200"/>
                        <a:t>Totaal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219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100,00%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887.398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100,00%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479715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77,8% van de actieve deelnemers zit in 7,8% van de IBP's en 19,18% van de IBP's is goed voor slechts 0,13% van de actieve deelnemers</a:t>
            </a:r>
            <a:endParaRPr lang="nl-B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Samenstelling portefeuille</a:t>
            </a:r>
            <a:endParaRPr lang="nl-BE"/>
          </a:p>
        </p:txBody>
      </p:sp>
      <p:graphicFrame>
        <p:nvGraphicFramePr>
          <p:cNvPr id="10" name="Chart 9"/>
          <p:cNvGraphicFramePr/>
          <p:nvPr/>
        </p:nvGraphicFramePr>
        <p:xfrm>
          <a:off x="395536" y="1916832"/>
          <a:ext cx="8208912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Samenstelling ICB's</a:t>
            </a:r>
            <a:endParaRPr lang="nl-BE"/>
          </a:p>
        </p:txBody>
      </p:sp>
      <p:graphicFrame>
        <p:nvGraphicFramePr>
          <p:cNvPr id="13" name="Chart 12"/>
          <p:cNvGraphicFramePr/>
          <p:nvPr/>
        </p:nvGraphicFramePr>
        <p:xfrm>
          <a:off x="395536" y="1916832"/>
          <a:ext cx="828092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395536" y="1772816"/>
          <a:ext cx="849694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Samenstelling portefeuille (ICB's uitgesplitst)</a:t>
            </a:r>
            <a:endParaRPr lang="nl-BE"/>
          </a:p>
        </p:txBody>
      </p:sp>
      <p:graphicFrame>
        <p:nvGraphicFramePr>
          <p:cNvPr id="9" name="Chart 8"/>
          <p:cNvGraphicFramePr/>
          <p:nvPr/>
        </p:nvGraphicFramePr>
        <p:xfrm>
          <a:off x="395536" y="1628800"/>
          <a:ext cx="8424936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Balanstotaal : 7,7 mld €</a:t>
            </a:r>
          </a:p>
          <a:p>
            <a:pPr lvl="1"/>
            <a:r>
              <a:rPr lang="nl-BE" smtClean="0"/>
              <a:t>48% van balanstotaal sector</a:t>
            </a:r>
          </a:p>
          <a:p>
            <a:r>
              <a:rPr lang="nl-BE" smtClean="0"/>
              <a:t>Technische voorzieningen : 6 mld €</a:t>
            </a:r>
          </a:p>
          <a:p>
            <a:pPr lvl="1"/>
            <a:r>
              <a:rPr lang="nl-BE" smtClean="0"/>
              <a:t>43% van technische voorzieningen sector</a:t>
            </a:r>
          </a:p>
          <a:p>
            <a:r>
              <a:rPr lang="nl-BE" smtClean="0"/>
              <a:t>Aantal deelnemers : 320.000 </a:t>
            </a:r>
          </a:p>
          <a:p>
            <a:pPr lvl="1">
              <a:buClr>
                <a:srgbClr val="9DC2D7"/>
              </a:buClr>
            </a:pPr>
            <a:r>
              <a:rPr lang="nl-BE" smtClean="0">
                <a:solidFill>
                  <a:srgbClr val="000000"/>
                </a:solidFill>
              </a:rPr>
              <a:t> </a:t>
            </a:r>
            <a:r>
              <a:rPr lang="nl-BE" smtClean="0"/>
              <a:t>36% </a:t>
            </a:r>
            <a:r>
              <a:rPr lang="nl-BE" smtClean="0">
                <a:solidFill>
                  <a:srgbClr val="000000"/>
                </a:solidFill>
              </a:rPr>
              <a:t>van aantal deelnemers in sector</a:t>
            </a:r>
          </a:p>
          <a:p>
            <a:r>
              <a:rPr lang="nl-BE" smtClean="0"/>
              <a:t>Dekkingsgraad KTV + marge : 161%</a:t>
            </a:r>
          </a:p>
          <a:p>
            <a:r>
              <a:rPr lang="nl-BE" smtClean="0"/>
              <a:t>Dekkingsgraad LTV + marge : 128%</a:t>
            </a:r>
          </a:p>
          <a:p>
            <a:r>
              <a:rPr lang="nl-BE" smtClean="0"/>
              <a:t>Verhouding LTV/KTV: 127%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Top 10 volgens balanstotaal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14</a:t>
            </a:fld>
            <a:endParaRPr lang="nl-B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Balanstotaal : 13 mld €</a:t>
            </a:r>
          </a:p>
          <a:p>
            <a:pPr lvl="1"/>
            <a:r>
              <a:rPr lang="nl-BE" smtClean="0"/>
              <a:t>81% van balanstotaal sector</a:t>
            </a:r>
          </a:p>
          <a:p>
            <a:r>
              <a:rPr lang="nl-BE" smtClean="0"/>
              <a:t>Technische voorzieningen : 11 mld €</a:t>
            </a:r>
          </a:p>
          <a:p>
            <a:pPr lvl="1"/>
            <a:r>
              <a:rPr lang="nl-BE" smtClean="0"/>
              <a:t>79% van technische voorzieningen sector</a:t>
            </a:r>
          </a:p>
          <a:p>
            <a:r>
              <a:rPr lang="nl-BE" smtClean="0"/>
              <a:t>Aantal deelnemers : 702.000 </a:t>
            </a:r>
          </a:p>
          <a:p>
            <a:pPr lvl="1">
              <a:buClr>
                <a:srgbClr val="9DC2D7"/>
              </a:buClr>
            </a:pPr>
            <a:r>
              <a:rPr lang="nl-BE" smtClean="0">
                <a:solidFill>
                  <a:srgbClr val="000000"/>
                </a:solidFill>
              </a:rPr>
              <a:t> </a:t>
            </a:r>
            <a:r>
              <a:rPr lang="nl-BE" smtClean="0"/>
              <a:t>80% </a:t>
            </a:r>
            <a:r>
              <a:rPr lang="nl-BE" smtClean="0">
                <a:solidFill>
                  <a:srgbClr val="000000"/>
                </a:solidFill>
              </a:rPr>
              <a:t>van aantal deelnemers in sector</a:t>
            </a:r>
          </a:p>
          <a:p>
            <a:r>
              <a:rPr lang="nl-BE" smtClean="0"/>
              <a:t>Dekkingsgraad KTV + marge : 140% </a:t>
            </a:r>
          </a:p>
          <a:p>
            <a:r>
              <a:rPr lang="nl-BE" smtClean="0"/>
              <a:t>Dekkingsgraad LTV + marge : 117%</a:t>
            </a:r>
          </a:p>
          <a:p>
            <a:r>
              <a:rPr lang="nl-BE" smtClean="0"/>
              <a:t>Verhouding LTV/KTV: 120%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Top 50 volgens balanstotaal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15</a:t>
            </a:fld>
            <a:endParaRPr lang="nl-B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148478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Evolutie van de aard van de pensioentoezeggingen</a:t>
            </a:r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755576" y="515719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smtClean="0"/>
              <a:t>*  Technische voorzieningen "pensioen en overlijden na pensionering"</a:t>
            </a:r>
          </a:p>
          <a:p>
            <a:r>
              <a:rPr lang="nl-BE" sz="1200" smtClean="0"/>
              <a:t>** Een aantal deelnemers behoren tot meerdere regelingen (eventueel van een verschillend type)</a:t>
            </a:r>
            <a:endParaRPr lang="nl-BE" sz="120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55576" y="2132856"/>
          <a:ext cx="7992882" cy="275651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72290"/>
                <a:gridCol w="852574"/>
                <a:gridCol w="852574"/>
                <a:gridCol w="852574"/>
                <a:gridCol w="852574"/>
                <a:gridCol w="852574"/>
                <a:gridCol w="852574"/>
                <a:gridCol w="852574"/>
                <a:gridCol w="852574"/>
              </a:tblGrid>
              <a:tr h="380614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 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Technische </a:t>
                      </a:r>
                      <a:r>
                        <a:rPr lang="nl-BE" sz="1400" b="1" u="none" strike="noStrike" kern="1200" smtClean="0"/>
                        <a:t>voorzieningen*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Aantal </a:t>
                      </a:r>
                      <a:r>
                        <a:rPr lang="nl-BE" sz="1400" b="1" u="none" strike="noStrike" kern="1200" smtClean="0"/>
                        <a:t>deelnemers**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0614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2008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2009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2010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b="1" u="none" strike="noStrike" kern="1200" smtClean="0"/>
                        <a:t>2011</a:t>
                      </a:r>
                      <a:endParaRPr lang="nl-BE" sz="14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2008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2009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2010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 smtClean="0"/>
                        <a:t>2011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DB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83,07%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80,09%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76,89%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76,62%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34,84%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31,69%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31,33%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29,81%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 smtClean="0"/>
                        <a:t>DC </a:t>
                      </a:r>
                      <a:r>
                        <a:rPr lang="nl-BE" sz="1400" u="none" strike="noStrike" kern="1200"/>
                        <a:t>met tarief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12,14%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12,58%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12,44%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8,51%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28,42%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28,42%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28,24%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3,57%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Cash Balance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2,22%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3,29%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3,23%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3,85%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25,52%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26,78%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28,07%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28,98%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DC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2,56%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4,04%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7,44%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11,02%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11,21%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13,11%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12,37%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37,63%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06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Totaal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u="none" strike="noStrike" kern="1200" smtClean="0"/>
                        <a:t>100,00%</a:t>
                      </a:r>
                      <a:endParaRPr lang="nl-BE" sz="14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48478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Aantal deelnemers volgens aard en type van regeling</a:t>
            </a:r>
            <a:endParaRPr lang="nl-BE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55576" y="2348880"/>
          <a:ext cx="7770317" cy="2016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168351"/>
                <a:gridCol w="864096"/>
                <a:gridCol w="864096"/>
                <a:gridCol w="864096"/>
                <a:gridCol w="1152128"/>
                <a:gridCol w="857550"/>
              </a:tblGrid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/>
                        <a:t>DB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/>
                        <a:t>DC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/>
                        <a:t>DC+tarief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/>
                        <a:t>Cash Balance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/>
                        <a:t>Totaal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Ondernemingsregeling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84.270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20.263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371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5.555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110.459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Multi-werkgeversregeling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165.713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87.161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2.713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12.708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268.295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Sectorregeling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23.000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240.022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249.285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512.307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Indivduele pensioentoezegging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11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4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15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Zelfstandigen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2.277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29.917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32.194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Totaal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275.271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347.446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33.001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267.552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923.270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5157192"/>
            <a:ext cx="799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smtClean="0"/>
              <a:t>Een aantal deelnemers behoren tot meerdere regelingen (eventueel van een verschillend type)</a:t>
            </a:r>
            <a:endParaRPr lang="nl-BE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Peer groups in functie van de inrichter</a:t>
            </a:r>
          </a:p>
          <a:p>
            <a:pPr lvl="1"/>
            <a:r>
              <a:rPr lang="nl-BE" smtClean="0"/>
              <a:t>Eerste pijler</a:t>
            </a:r>
          </a:p>
          <a:p>
            <a:pPr lvl="1"/>
            <a:r>
              <a:rPr lang="nl-BE" smtClean="0"/>
              <a:t>Tweede pijler</a:t>
            </a:r>
          </a:p>
          <a:p>
            <a:pPr lvl="2"/>
            <a:r>
              <a:rPr lang="nl-BE" smtClean="0"/>
              <a:t>Sectorfondsen</a:t>
            </a:r>
          </a:p>
          <a:p>
            <a:pPr lvl="2"/>
            <a:r>
              <a:rPr lang="nl-BE" smtClean="0"/>
              <a:t>Multi-werkgeverfondsen</a:t>
            </a:r>
          </a:p>
          <a:p>
            <a:pPr lvl="2"/>
            <a:r>
              <a:rPr lang="nl-BE" smtClean="0"/>
              <a:t>Mono-werkgeverfondsen</a:t>
            </a:r>
          </a:p>
          <a:p>
            <a:pPr lvl="2"/>
            <a:r>
              <a:rPr lang="nl-BE" smtClean="0"/>
              <a:t>Zelfstandigen</a:t>
            </a:r>
          </a:p>
          <a:p>
            <a:pPr lvl="2"/>
            <a:r>
              <a:rPr lang="nl-BE" smtClean="0"/>
              <a:t>Vereffening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18</a:t>
            </a:fld>
            <a:endParaRPr lang="nl-B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7</a:t>
            </a:r>
          </a:p>
          <a:p>
            <a:r>
              <a:rPr lang="nl-BE" smtClean="0"/>
              <a:t>Balanstotaal : 2 mld €</a:t>
            </a:r>
          </a:p>
          <a:p>
            <a:r>
              <a:rPr lang="nl-BE" smtClean="0"/>
              <a:t>Technische voorzieningen : 1,9 mld €</a:t>
            </a:r>
          </a:p>
          <a:p>
            <a:r>
              <a:rPr lang="nl-BE" smtClean="0"/>
              <a:t>Aantal deelnemers : 14.000 </a:t>
            </a:r>
          </a:p>
          <a:p>
            <a:r>
              <a:rPr lang="nl-BE" smtClean="0"/>
              <a:t>Dekkingsgraad LTV + marge : 101%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Eerste pijler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19</a:t>
            </a:fld>
            <a:endParaRPr lang="nl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smtClean="0"/>
              <a:t>De sector van de Instellingen voor Bedrijfspensioenvoorziening - Boekjaar 2011</a:t>
            </a:r>
            <a:r>
              <a:rPr lang="nl-BE" smtClean="0"/>
              <a:t/>
            </a:r>
            <a:br>
              <a:rPr lang="nl-BE" smtClean="0"/>
            </a:b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nl-BE" smtClean="0"/>
              <a:t>Executive summary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212 </a:t>
            </a:r>
          </a:p>
          <a:p>
            <a:r>
              <a:rPr lang="nl-BE" smtClean="0"/>
              <a:t>Balanstotaal : 14 mld €</a:t>
            </a:r>
          </a:p>
          <a:p>
            <a:r>
              <a:rPr lang="nl-BE" smtClean="0"/>
              <a:t>Technische voorzieningen : 12 mld €</a:t>
            </a:r>
          </a:p>
          <a:p>
            <a:r>
              <a:rPr lang="nl-BE" smtClean="0"/>
              <a:t>Aantal deelnemers : 873.000 </a:t>
            </a:r>
          </a:p>
          <a:p>
            <a:r>
              <a:rPr lang="nl-BE" smtClean="0"/>
              <a:t>Dekkingsgraad KTV + marge : 137%</a:t>
            </a:r>
          </a:p>
          <a:p>
            <a:r>
              <a:rPr lang="nl-BE" smtClean="0"/>
              <a:t>Dekkingsgraad LTV + marge : 117%</a:t>
            </a:r>
          </a:p>
          <a:p>
            <a:r>
              <a:rPr lang="nl-BE" smtClean="0"/>
              <a:t>Verhouding LTV/KTV: 117%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Tweede pijler (totaal)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20</a:t>
            </a:fld>
            <a:endParaRPr lang="nl-B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6 </a:t>
            </a:r>
          </a:p>
          <a:p>
            <a:r>
              <a:rPr lang="nl-BE" smtClean="0"/>
              <a:t>Balanstotaal : 1,9 mld €</a:t>
            </a:r>
          </a:p>
          <a:p>
            <a:r>
              <a:rPr lang="nl-BE" smtClean="0"/>
              <a:t>Technische voorzieningen : 1,6 mld €</a:t>
            </a:r>
          </a:p>
          <a:p>
            <a:r>
              <a:rPr lang="nl-BE" smtClean="0"/>
              <a:t>Aantal deelnemers : 500.000 </a:t>
            </a:r>
          </a:p>
          <a:p>
            <a:r>
              <a:rPr lang="nl-BE" smtClean="0"/>
              <a:t>Dekkingsgraad KTV + marge : 125%</a:t>
            </a:r>
          </a:p>
          <a:p>
            <a:r>
              <a:rPr lang="nl-BE" smtClean="0"/>
              <a:t>Dekkingsgraad LTV + marge : 119%</a:t>
            </a:r>
          </a:p>
          <a:p>
            <a:r>
              <a:rPr lang="nl-BE" smtClean="0"/>
              <a:t>Verhouding LTV/KTV: 105%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Tweede pijler: sectorfondsen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21</a:t>
            </a:fld>
            <a:endParaRPr lang="nl-B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102 </a:t>
            </a:r>
          </a:p>
          <a:p>
            <a:r>
              <a:rPr lang="nl-BE" smtClean="0"/>
              <a:t>Balanstotaal : 9 mld €</a:t>
            </a:r>
          </a:p>
          <a:p>
            <a:r>
              <a:rPr lang="nl-BE" smtClean="0"/>
              <a:t>Technische voorzieningen : 7 mld €</a:t>
            </a:r>
          </a:p>
          <a:p>
            <a:r>
              <a:rPr lang="nl-BE" smtClean="0"/>
              <a:t>Aantal deelnemers : 242.000 </a:t>
            </a:r>
          </a:p>
          <a:p>
            <a:r>
              <a:rPr lang="nl-BE" smtClean="0"/>
              <a:t>Dekkingsgraad KTV + marge : 140%</a:t>
            </a:r>
          </a:p>
          <a:p>
            <a:r>
              <a:rPr lang="nl-BE" smtClean="0"/>
              <a:t>Dekkingsgraad LTV + marge : 124%</a:t>
            </a:r>
          </a:p>
          <a:p>
            <a:r>
              <a:rPr lang="nl-BE" smtClean="0"/>
              <a:t>Verhouding LTV/KTV: 114%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Tweede pijler: multi-werkgevers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22</a:t>
            </a:fld>
            <a:endParaRPr lang="nl-B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85 </a:t>
            </a:r>
          </a:p>
          <a:p>
            <a:r>
              <a:rPr lang="nl-BE" smtClean="0"/>
              <a:t>Balanstotaal : 1,8 mld €</a:t>
            </a:r>
          </a:p>
          <a:p>
            <a:r>
              <a:rPr lang="nl-BE" smtClean="0"/>
              <a:t>Technische voorzieningen : 1,7 mld €</a:t>
            </a:r>
          </a:p>
          <a:p>
            <a:r>
              <a:rPr lang="nl-BE" smtClean="0"/>
              <a:t>Aantal deelnemers : 82.000 </a:t>
            </a:r>
          </a:p>
          <a:p>
            <a:r>
              <a:rPr lang="nl-BE" smtClean="0"/>
              <a:t>Dekkingsgraad KTV + marge : 121%</a:t>
            </a:r>
          </a:p>
          <a:p>
            <a:r>
              <a:rPr lang="nl-BE" smtClean="0"/>
              <a:t>Dekkingsgraad LTV + marge : 105%</a:t>
            </a:r>
          </a:p>
          <a:p>
            <a:r>
              <a:rPr lang="nl-BE" smtClean="0"/>
              <a:t>Verhouding LTV/KTV: 117%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Tweede pijler: mono-werkgevers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23</a:t>
            </a:fld>
            <a:endParaRPr lang="nl-B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3 </a:t>
            </a:r>
          </a:p>
          <a:p>
            <a:r>
              <a:rPr lang="nl-BE" smtClean="0"/>
              <a:t>Balanstotaal : 1,4 mld €</a:t>
            </a:r>
          </a:p>
          <a:p>
            <a:r>
              <a:rPr lang="nl-BE" smtClean="0"/>
              <a:t>Technische voorzieningen : 1,3 mld €</a:t>
            </a:r>
          </a:p>
          <a:p>
            <a:r>
              <a:rPr lang="nl-BE" smtClean="0"/>
              <a:t>Aantal deelnemers : 32.000 </a:t>
            </a:r>
          </a:p>
          <a:p>
            <a:r>
              <a:rPr lang="nl-BE" smtClean="0"/>
              <a:t>Dekkingsgraad KTV + marge : 164%</a:t>
            </a:r>
          </a:p>
          <a:p>
            <a:r>
              <a:rPr lang="nl-BE" smtClean="0"/>
              <a:t>Dekkingsgraad LTV + marge : 99%</a:t>
            </a:r>
          </a:p>
          <a:p>
            <a:r>
              <a:rPr lang="nl-BE" smtClean="0"/>
              <a:t>Verhouding LTV/KTV: 169%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Tweede pijler: zelfstandigen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24</a:t>
            </a:fld>
            <a:endParaRPr lang="nl-B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16 </a:t>
            </a:r>
          </a:p>
          <a:p>
            <a:r>
              <a:rPr lang="nl-BE" smtClean="0"/>
              <a:t>Balanstotaal : 108 mln €</a:t>
            </a:r>
          </a:p>
          <a:p>
            <a:r>
              <a:rPr lang="nl-BE" smtClean="0"/>
              <a:t>Technische voorzieningen : 100 mln €</a:t>
            </a:r>
          </a:p>
          <a:p>
            <a:r>
              <a:rPr lang="nl-BE" smtClean="0"/>
              <a:t>Aantal deelnemers : 17.000 </a:t>
            </a:r>
          </a:p>
          <a:p>
            <a:r>
              <a:rPr lang="nl-BE" smtClean="0"/>
              <a:t>Dekkingsgraad KTV + marge : 123%</a:t>
            </a:r>
          </a:p>
          <a:p>
            <a:r>
              <a:rPr lang="nl-BE" smtClean="0"/>
              <a:t>Dekkingsgraad LTV + marge : 107%</a:t>
            </a:r>
          </a:p>
          <a:p>
            <a:r>
              <a:rPr lang="nl-BE" smtClean="0"/>
              <a:t>Verhouding LTV/KTV: 115% 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Tweede pijler: vereffening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25</a:t>
            </a:fld>
            <a:endParaRPr lang="nl-B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Peer groups in functie van de aard van de pensioentoezegging</a:t>
            </a:r>
          </a:p>
          <a:p>
            <a:pPr lvl="1"/>
            <a:endParaRPr lang="nl-BE" smtClean="0"/>
          </a:p>
          <a:p>
            <a:pPr lvl="1"/>
            <a:r>
              <a:rPr lang="nl-BE" smtClean="0"/>
              <a:t>IBP's met minstens één plan met één of andere vorm van beloofd rendement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DB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DC + tarief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Cash Balance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Hybride</a:t>
            </a:r>
          </a:p>
          <a:p>
            <a:pPr lvl="1"/>
            <a:r>
              <a:rPr lang="nl-BE" smtClean="0"/>
              <a:t>IBP's met uitsluitend DC-plannen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898CD9-BA95-4A68-8F64-76B0F869134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190 </a:t>
            </a:r>
          </a:p>
          <a:p>
            <a:r>
              <a:rPr lang="nl-BE" smtClean="0"/>
              <a:t>Balanstotaal : 15 mld €</a:t>
            </a:r>
          </a:p>
          <a:p>
            <a:r>
              <a:rPr lang="nl-BE" smtClean="0"/>
              <a:t>Technische voorzieningen : 12 mld €</a:t>
            </a:r>
          </a:p>
          <a:p>
            <a:r>
              <a:rPr lang="nl-BE" smtClean="0"/>
              <a:t>Aantal deelnemers : 583.000 </a:t>
            </a:r>
          </a:p>
          <a:p>
            <a:r>
              <a:rPr lang="nl-BE" smtClean="0"/>
              <a:t>Dekkingsgraad KTV + marge : 142%</a:t>
            </a:r>
          </a:p>
          <a:p>
            <a:r>
              <a:rPr lang="nl-BE" smtClean="0"/>
              <a:t>Dekkingsgraad LTV + marge : 117%</a:t>
            </a:r>
          </a:p>
          <a:p>
            <a:r>
              <a:rPr lang="nl-BE" smtClean="0"/>
              <a:t>Verhouding LTV/KTV: 122%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800" smtClean="0"/>
              <a:t>IBP's met minstens één plan met één of andere vorm van beloofd rendement</a:t>
            </a:r>
            <a:endParaRPr lang="nl-BE" sz="2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27</a:t>
            </a:fld>
            <a:endParaRPr lang="nl-B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115  </a:t>
            </a:r>
          </a:p>
          <a:p>
            <a:r>
              <a:rPr lang="nl-BE" smtClean="0"/>
              <a:t>Balanstotaal : 8 mld €</a:t>
            </a:r>
          </a:p>
          <a:p>
            <a:r>
              <a:rPr lang="nl-BE" smtClean="0"/>
              <a:t>Technische voorzieningen : 6 mld €</a:t>
            </a:r>
          </a:p>
          <a:p>
            <a:r>
              <a:rPr lang="nl-BE" smtClean="0"/>
              <a:t>Aantal deelnemers : 193.000 </a:t>
            </a:r>
          </a:p>
          <a:p>
            <a:r>
              <a:rPr lang="nl-BE" smtClean="0"/>
              <a:t>Dekkingsgraad KTV + marge : 140%</a:t>
            </a:r>
          </a:p>
          <a:p>
            <a:r>
              <a:rPr lang="nl-BE" smtClean="0"/>
              <a:t>Dekkingsgraad LTV + marge : 115%</a:t>
            </a:r>
          </a:p>
          <a:p>
            <a:r>
              <a:rPr lang="nl-BE" smtClean="0"/>
              <a:t>Verhouding LTV/KTV: 122%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IBP's met beloofd rendement: enkel DB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28</a:t>
            </a:fld>
            <a:endParaRPr lang="nl-B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3 </a:t>
            </a:r>
          </a:p>
          <a:p>
            <a:r>
              <a:rPr lang="nl-BE" smtClean="0"/>
              <a:t>Balanstotaal : 1,3 mld €</a:t>
            </a:r>
          </a:p>
          <a:p>
            <a:r>
              <a:rPr lang="nl-BE" smtClean="0"/>
              <a:t>Technische voorzieningen : 1,2 mld €</a:t>
            </a:r>
          </a:p>
          <a:p>
            <a:r>
              <a:rPr lang="nl-BE" smtClean="0"/>
              <a:t>Aantal deelnemers : 27.000 </a:t>
            </a:r>
          </a:p>
          <a:p>
            <a:r>
              <a:rPr lang="nl-BE" smtClean="0"/>
              <a:t>Dekkingsgraad KTV + marge : 162%</a:t>
            </a:r>
          </a:p>
          <a:p>
            <a:r>
              <a:rPr lang="nl-BE" smtClean="0"/>
              <a:t>Dekkingsgraad LTV + marge : 101%</a:t>
            </a:r>
          </a:p>
          <a:p>
            <a:r>
              <a:rPr lang="nl-BE" smtClean="0"/>
              <a:t>Verhouding LTV/KTV: 165%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IBP's met beloofd rendement: uitsluitend DC + tarief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29</a:t>
            </a:fld>
            <a:endParaRPr lang="nl-B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nl-BE" sz="2400" smtClean="0"/>
              <a:t>De sector van de IBP's blijft een zeer heterogene sector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2400" smtClean="0"/>
              <a:t>Balanstotaal (16 mld €) op het zelfde niveau van 2010 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2400" smtClean="0"/>
              <a:t>Aantal deelnemers stijgt licht tot 890.000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2400" smtClean="0"/>
              <a:t>IBP's beleggen nog altijd voornamelijk in ICB's (aandelen-ICB's en obligaties-ICB's)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2400" smtClean="0"/>
              <a:t>Overgrote meerderheid zijn regelingen met één of andere vorm van beloofd rendement. Enkele IBP's zijn overgestapt van een DC+tarief-regeling naar een DC-regeling</a:t>
            </a:r>
          </a:p>
          <a:p>
            <a:endParaRPr lang="nl-B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Executive summary</a:t>
            </a:r>
            <a:endParaRPr lang="nl-BE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5 </a:t>
            </a:r>
          </a:p>
          <a:p>
            <a:r>
              <a:rPr lang="nl-BE" smtClean="0"/>
              <a:t>Balanstotaal : 303 mln €</a:t>
            </a:r>
          </a:p>
          <a:p>
            <a:r>
              <a:rPr lang="nl-BE" smtClean="0"/>
              <a:t>Technische voorzieningen : 269 mln €</a:t>
            </a:r>
          </a:p>
          <a:p>
            <a:r>
              <a:rPr lang="nl-BE" smtClean="0"/>
              <a:t>Aantal deelnemers : 253.000 </a:t>
            </a:r>
          </a:p>
          <a:p>
            <a:r>
              <a:rPr lang="nl-BE" smtClean="0"/>
              <a:t>Dekkingsgraad KTV + marge : 113%</a:t>
            </a:r>
          </a:p>
          <a:p>
            <a:r>
              <a:rPr lang="nl-BE" smtClean="0"/>
              <a:t>Dekkingsgraad LTV + marge : 112%</a:t>
            </a:r>
          </a:p>
          <a:p>
            <a:r>
              <a:rPr lang="nl-BE" smtClean="0"/>
              <a:t>Verhouding LTV/KTV: 101%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IBP's met beloofd rendement: uitsluitend Cash Balance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30</a:t>
            </a:fld>
            <a:endParaRPr lang="nl-B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67 </a:t>
            </a:r>
          </a:p>
          <a:p>
            <a:r>
              <a:rPr lang="nl-BE" smtClean="0"/>
              <a:t>Balanstotaal : 5,8 mld €</a:t>
            </a:r>
          </a:p>
          <a:p>
            <a:r>
              <a:rPr lang="nl-BE" smtClean="0"/>
              <a:t>Technische voorzieningen : 4,6 mld €</a:t>
            </a:r>
          </a:p>
          <a:p>
            <a:r>
              <a:rPr lang="nl-BE" smtClean="0"/>
              <a:t>Aantal deelnemers : 110.000 </a:t>
            </a:r>
          </a:p>
          <a:p>
            <a:r>
              <a:rPr lang="nl-BE" smtClean="0"/>
              <a:t>Dekkingsgraad KTV + marge : 142%</a:t>
            </a:r>
          </a:p>
          <a:p>
            <a:r>
              <a:rPr lang="nl-BE" smtClean="0"/>
              <a:t>Dekkingsgraad LTV + marge : 124%</a:t>
            </a:r>
          </a:p>
          <a:p>
            <a:r>
              <a:rPr lang="nl-BE" smtClean="0"/>
              <a:t>Verhouding LTV/KTV: 114%</a:t>
            </a:r>
          </a:p>
          <a:p>
            <a:endParaRPr lang="nl-BE" smtClean="0"/>
          </a:p>
          <a:p>
            <a:endParaRPr lang="nl-BE" smtClean="0"/>
          </a:p>
          <a:p>
            <a:pPr>
              <a:buNone/>
            </a:pPr>
            <a:r>
              <a:rPr lang="nl-BE" sz="1200" smtClean="0"/>
              <a:t>* Eventueel met ook één of meer DC-plannen</a:t>
            </a:r>
            <a:endParaRPr lang="nl-BE" sz="12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IBP's met beloofd rendement: hybride*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31</a:t>
            </a:fld>
            <a:endParaRPr lang="nl-B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30 </a:t>
            </a:r>
          </a:p>
          <a:p>
            <a:r>
              <a:rPr lang="nl-BE" smtClean="0"/>
              <a:t>Balanstotaal : 1,1 mld €</a:t>
            </a:r>
          </a:p>
          <a:p>
            <a:r>
              <a:rPr lang="nl-BE" smtClean="0"/>
              <a:t>Technische voorzieningen : 1,2 mld €</a:t>
            </a:r>
          </a:p>
          <a:p>
            <a:r>
              <a:rPr lang="nl-BE" smtClean="0"/>
              <a:t>Aantal deelnemers : 304.000 </a:t>
            </a:r>
          </a:p>
          <a:p>
            <a:r>
              <a:rPr lang="nl-BE" smtClean="0"/>
              <a:t>Dekkingsgraad KTV + marge : 96%</a:t>
            </a:r>
          </a:p>
          <a:p>
            <a:r>
              <a:rPr lang="nl-BE" smtClean="0"/>
              <a:t>Dekkingsgraad LTV + marge : 94% 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IBP's met uitsluitend DC-plannen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32</a:t>
            </a:fld>
            <a:endParaRPr lang="nl-B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Peer groups in functie van grensoverschrijdende activiteit</a:t>
            </a:r>
          </a:p>
          <a:p>
            <a:pPr lvl="1"/>
            <a:endParaRPr lang="nl-BE" smtClean="0"/>
          </a:p>
          <a:p>
            <a:pPr lvl="1"/>
            <a:r>
              <a:rPr lang="nl-BE" smtClean="0"/>
              <a:t>IBP's met enkel activiteiten in België</a:t>
            </a:r>
          </a:p>
          <a:p>
            <a:pPr lvl="1"/>
            <a:r>
              <a:rPr lang="nl-BE" smtClean="0"/>
              <a:t>IBP's met ook grensoverschrijdende activiteiten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898CD9-BA95-4A68-8F64-76B0F869134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Aantal rapporterende IBP's : 10 </a:t>
            </a:r>
          </a:p>
          <a:p>
            <a:r>
              <a:rPr lang="nl-BE" smtClean="0"/>
              <a:t>Balanstotaal : 463 mln €</a:t>
            </a:r>
          </a:p>
          <a:p>
            <a:r>
              <a:rPr lang="nl-BE" smtClean="0"/>
              <a:t>Technische voorzieningen : 446 mln €</a:t>
            </a:r>
          </a:p>
          <a:p>
            <a:r>
              <a:rPr lang="nl-BE" smtClean="0"/>
              <a:t>Aantal deelnemers : 10.000 </a:t>
            </a:r>
          </a:p>
          <a:p>
            <a:r>
              <a:rPr lang="nl-BE" smtClean="0"/>
              <a:t>Dekkingsgraad KTV + marge : 113%</a:t>
            </a:r>
          </a:p>
          <a:p>
            <a:r>
              <a:rPr lang="nl-BE" smtClean="0"/>
              <a:t>Dekkingsgraad LTV + marge : 101%</a:t>
            </a:r>
          </a:p>
          <a:p>
            <a:r>
              <a:rPr lang="nl-BE" smtClean="0"/>
              <a:t>Verhouding LTV/KTV: 112%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IBP's met ook grensoverschrijdende activiteiten 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34</a:t>
            </a:fld>
            <a:endParaRPr lang="nl-B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Samenhang aantal IBP's - balanstotaal - aantal deelnemers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35</a:t>
            </a:fld>
            <a:endParaRPr lang="nl-BE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755576" y="1412776"/>
          <a:ext cx="7632848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Peer groups: dekkingsgraad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36</a:t>
            </a:fld>
            <a:endParaRPr lang="nl-BE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323528" y="1268760"/>
          <a:ext cx="835292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Prudente waardering LTV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37</a:t>
            </a:fld>
            <a:endParaRPr lang="nl-B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7544" y="1844824"/>
          <a:ext cx="8208912" cy="331362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503389"/>
                <a:gridCol w="800867"/>
                <a:gridCol w="792088"/>
                <a:gridCol w="864096"/>
                <a:gridCol w="864096"/>
                <a:gridCol w="864096"/>
                <a:gridCol w="864096"/>
                <a:gridCol w="936104"/>
                <a:gridCol w="720080"/>
              </a:tblGrid>
              <a:tr h="36450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Verhouding LTV/KTV 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Percentage van IBP's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Percentage van balanstotaal 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92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2008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2009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2010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2008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2009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2010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92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>
                          <a:latin typeface="+mn-lt"/>
                        </a:rPr>
                        <a:t>&gt;150%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5,37%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9,04%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6,56%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7,87%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10,27%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18,73%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17,96%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19,72%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92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>
                          <a:latin typeface="+mn-lt"/>
                        </a:rPr>
                        <a:t>&gt;125</a:t>
                      </a:r>
                      <a:r>
                        <a:rPr lang="nl-BE" sz="1200" b="1" u="none" strike="noStrike" kern="1200" smtClean="0">
                          <a:latin typeface="+mn-lt"/>
                        </a:rPr>
                        <a:t>% en </a:t>
                      </a:r>
                      <a:r>
                        <a:rPr lang="nl-BE" sz="1200" b="1" u="none" strike="noStrike" kern="1200" smtClean="0">
                          <a:latin typeface="+mn-lt"/>
                          <a:cs typeface="Arial"/>
                        </a:rPr>
                        <a:t>&lt;= 150%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9,76%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12,77%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14,75%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15,73%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15,50%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11,11%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10,98%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14,68%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92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>
                          <a:latin typeface="+mn-lt"/>
                        </a:rPr>
                        <a:t>&gt;120</a:t>
                      </a:r>
                      <a:r>
                        <a:rPr lang="nl-BE" sz="1200" b="1" u="none" strike="noStrike" kern="1200" smtClean="0">
                          <a:latin typeface="+mn-lt"/>
                        </a:rPr>
                        <a:t>% en </a:t>
                      </a:r>
                      <a:r>
                        <a:rPr lang="nl-BE" sz="1200" b="1" u="none" strike="noStrike" kern="1200" smtClean="0">
                          <a:latin typeface="+mn-lt"/>
                          <a:cs typeface="Arial"/>
                        </a:rPr>
                        <a:t>&lt;= 125%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5,85%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5,32%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7,65%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6,74%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3,22%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3,93%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20,13%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2,64%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921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>
                          <a:latin typeface="+mn-lt"/>
                        </a:rPr>
                        <a:t>&gt;115</a:t>
                      </a:r>
                      <a:r>
                        <a:rPr lang="nl-BE" sz="1200" b="1" u="none" strike="noStrike" kern="1200" smtClean="0">
                          <a:latin typeface="+mn-lt"/>
                        </a:rPr>
                        <a:t>% en </a:t>
                      </a:r>
                      <a:r>
                        <a:rPr lang="nl-BE" sz="1200" b="1" u="none" strike="noStrike" kern="1200" smtClean="0">
                          <a:latin typeface="+mn-lt"/>
                          <a:cs typeface="Arial"/>
                        </a:rPr>
                        <a:t>&lt;=120%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6,83%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11,17%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9,84%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15,73%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6,71%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11,73%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4,25%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20,71%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921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>
                          <a:latin typeface="+mn-lt"/>
                        </a:rPr>
                        <a:t>&gt;110</a:t>
                      </a:r>
                      <a:r>
                        <a:rPr lang="nl-BE" sz="1200" b="1" u="none" strike="noStrike" kern="1200" smtClean="0">
                          <a:latin typeface="+mn-lt"/>
                        </a:rPr>
                        <a:t>% en </a:t>
                      </a:r>
                      <a:r>
                        <a:rPr lang="nl-BE" sz="1200" b="1" u="none" strike="noStrike" kern="1200" smtClean="0">
                          <a:latin typeface="+mn-lt"/>
                          <a:cs typeface="Arial"/>
                        </a:rPr>
                        <a:t>&lt;= 115%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12,20%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13,83%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15,85%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11,80%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10,87%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5,68%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9,05%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8,78%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921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>
                          <a:latin typeface="+mn-lt"/>
                        </a:rPr>
                        <a:t>&gt;105</a:t>
                      </a:r>
                      <a:r>
                        <a:rPr lang="nl-BE" sz="1200" b="1" u="none" strike="noStrike" kern="1200" smtClean="0">
                          <a:latin typeface="+mn-lt"/>
                        </a:rPr>
                        <a:t>% en </a:t>
                      </a:r>
                      <a:r>
                        <a:rPr lang="nl-BE" sz="1200" b="1" u="none" strike="noStrike" kern="1200" smtClean="0">
                          <a:latin typeface="+mn-lt"/>
                          <a:cs typeface="Arial"/>
                        </a:rPr>
                        <a:t>&lt;= 110%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17,56%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15,43%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18,58%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19,66%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25,92%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21,83%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20,94%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22,46%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4501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>
                          <a:latin typeface="+mn-lt"/>
                        </a:rPr>
                        <a:t>&gt;100</a:t>
                      </a:r>
                      <a:r>
                        <a:rPr lang="nl-BE" sz="1200" b="1" u="none" strike="noStrike" kern="1200" smtClean="0">
                          <a:latin typeface="+mn-lt"/>
                        </a:rPr>
                        <a:t>% en </a:t>
                      </a:r>
                      <a:r>
                        <a:rPr lang="nl-BE" sz="1200" b="1" u="none" strike="noStrike" kern="1200" smtClean="0">
                          <a:latin typeface="+mn-lt"/>
                          <a:cs typeface="Arial"/>
                        </a:rPr>
                        <a:t>&lt;= 105%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17,56%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19,68%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15,30%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14,04%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15,68%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21,75%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10,93%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6,52%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292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>
                          <a:latin typeface="+mn-lt"/>
                        </a:rPr>
                        <a:t>100%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24,88%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12,77%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11,48%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8,43%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11,82%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5,23%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5,75%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4,48%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Peer groups: samenstelling portefeuille (1)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38</a:t>
            </a:fld>
            <a:endParaRPr lang="nl-BE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611560" y="1484784"/>
          <a:ext cx="7992888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Peer groups: samenstelling portefeuille (2)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39</a:t>
            </a:fld>
            <a:endParaRPr lang="nl-BE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611560" y="1484784"/>
          <a:ext cx="7992888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smtClean="0"/>
              <a:t>De sector van de Instellingen voor Bedrijfspensioenvoorziening - Boekjaar 2011</a:t>
            </a:r>
            <a:r>
              <a:rPr lang="nl-BE" smtClean="0"/>
              <a:t/>
            </a:r>
            <a:br>
              <a:rPr lang="nl-BE" smtClean="0"/>
            </a:b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nl-BE" smtClean="0"/>
              <a:t>Kerncijfers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Samenvattende tabel IBP's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40</a:t>
            </a:fld>
            <a:endParaRPr lang="nl-B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3528" y="1196752"/>
          <a:ext cx="8496946" cy="489003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14445"/>
                <a:gridCol w="600889"/>
                <a:gridCol w="600889"/>
                <a:gridCol w="600889"/>
                <a:gridCol w="600889"/>
                <a:gridCol w="600889"/>
                <a:gridCol w="600889"/>
                <a:gridCol w="572722"/>
                <a:gridCol w="600889"/>
                <a:gridCol w="600889"/>
                <a:gridCol w="600889"/>
                <a:gridCol w="600889"/>
                <a:gridCol w="600889"/>
              </a:tblGrid>
              <a:tr h="440733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Aantal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/>
                        <a:t>Balanstotaal</a:t>
                      </a:r>
                    </a:p>
                    <a:p>
                      <a:pPr algn="ctr" fontAlgn="ctr"/>
                      <a:r>
                        <a:rPr lang="nl-BE" sz="900" b="1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(mld</a:t>
                      </a:r>
                      <a:r>
                        <a:rPr lang="nl-BE" sz="900" b="1" i="0" u="none" strike="noStrike" baseline="0" smtClean="0">
                          <a:solidFill>
                            <a:srgbClr val="000000"/>
                          </a:solidFill>
                          <a:latin typeface="Arial"/>
                        </a:rPr>
                        <a:t> €)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Dekkingsgraad </a:t>
                      </a:r>
                      <a:r>
                        <a:rPr lang="nl-BE" sz="900" b="1" u="none" strike="noStrike" baseline="0" smtClean="0"/>
                        <a:t> </a:t>
                      </a:r>
                      <a:r>
                        <a:rPr lang="nl-BE" sz="900" b="1" u="none" strike="noStrike" smtClean="0"/>
                        <a:t> KTV </a:t>
                      </a:r>
                      <a:r>
                        <a:rPr lang="nl-BE" sz="900" b="1" u="none" strike="noStrike"/>
                        <a:t>+ marge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Dekkingsgraad </a:t>
                      </a:r>
                      <a:r>
                        <a:rPr lang="nl-BE" sz="900" b="1" u="none" strike="noStrike" smtClean="0"/>
                        <a:t>  LTV </a:t>
                      </a:r>
                      <a:r>
                        <a:rPr lang="nl-BE" sz="900" b="1" u="none" strike="noStrike"/>
                        <a:t>+ marge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Technische </a:t>
                      </a:r>
                      <a:r>
                        <a:rPr lang="nl-BE" sz="900" b="1" u="none" strike="noStrike" smtClean="0"/>
                        <a:t>voorzieningen</a:t>
                      </a:r>
                    </a:p>
                    <a:p>
                      <a:pPr algn="ctr" fontAlgn="ctr"/>
                      <a:r>
                        <a:rPr lang="nl-BE" sz="900" b="1" i="0" u="none" strike="noStrike" smtClean="0">
                          <a:solidFill>
                            <a:srgbClr val="000000"/>
                          </a:solidFill>
                          <a:latin typeface="Arial"/>
                        </a:rPr>
                        <a:t>(mld</a:t>
                      </a:r>
                      <a:r>
                        <a:rPr lang="nl-BE" sz="900" b="1" i="0" u="none" strike="noStrike" baseline="0" smtClean="0">
                          <a:solidFill>
                            <a:srgbClr val="000000"/>
                          </a:solidFill>
                          <a:latin typeface="Arial"/>
                        </a:rPr>
                        <a:t> €)</a:t>
                      </a:r>
                      <a:endParaRPr lang="nl-BE" sz="900" b="1" i="0" u="none" strike="noStrike" smtClean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/>
                        <a:t>Aantal deelnemers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Sector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224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219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15,95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16,05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143,05%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136,96%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120,15%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114,92%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12,96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13,60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857.875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887.398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Eerste pijler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2,09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2,00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109,66%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100,79%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1,85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1,89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13.497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14.393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Tweede pijler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217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13,86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14,04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142,66%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137,13%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121,89%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117,18%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11,11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11,71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844.378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873.005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Sectorfondsen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1,72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1,89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119,11%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124,80%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114,68%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118,68%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1,48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1,58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489.262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498.794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Multi-werkgevers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7,99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8,84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133,33%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140,47%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115,44%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123,58%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6,79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7,01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237.001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242.671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Mono-werkgevers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2,75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1,81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184,09%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121,43%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160,53%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104,56%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1,66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1,68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85.592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82.021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Zelfstandigen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1,38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1,39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178,55%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163,63%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112,93%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99,20%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1,17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1,34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31.431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32.194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Vereffening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0,02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122,09%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122,85%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109,19%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106,71%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0,01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1.092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17.325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DB, DC + tarief, CB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194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190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15,46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14,91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144,97%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141,64%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120,89%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116,94%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12,48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12,40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788.037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583.029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DB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7,83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7,57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141,80%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139,99%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118,68%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115,23%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6,42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6,35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198.776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192.834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DC + tarief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1,87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1,27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139,33%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162,43%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108,96%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100,83%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1,65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1,20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251.609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27.148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Cash Balance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0,25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0,30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118,46%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113,27%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116,75%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111,71%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0,21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0,27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236.474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252.991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10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Hybride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62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67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5,50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5,76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153,48%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141,66%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129,28%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123,98%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4,19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4,57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101.178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110.056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DC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30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30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0,48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1,13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100,63%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95,79%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100,62%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93,86%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0,48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1,20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69.838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304.369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België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217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209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15,63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15,58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143,43%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137,81%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120,38%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115,39%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12,68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13,15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849.707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877.000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Grensoverschrijdend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0,31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0,46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126,29%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113,32%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109,91%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101,17%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0,28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0,45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8.168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10.398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6290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% balanstotaal van de sector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Grootste 10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45,91%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47,80%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7,32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7,67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162,39%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160,92%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129,83%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127,55%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5,50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5,85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313.426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320.016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Grootste 50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80,21%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80,88%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12,79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12,98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145,15%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139,81%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121,86%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116,52%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10,25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10,85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680.091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702.840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smtClean="0"/>
              <a:t>Balanstotaal IBP's tov groepsverzekeringen, bedrijfsleiderverzekeringen en derde pijler</a:t>
            </a:r>
            <a:endParaRPr lang="nl-BE" sz="2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41</a:t>
            </a:fld>
            <a:endParaRPr lang="nl-B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1628800"/>
          <a:ext cx="8496947" cy="229318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077633"/>
                <a:gridCol w="602146"/>
                <a:gridCol w="602146"/>
                <a:gridCol w="602146"/>
                <a:gridCol w="602146"/>
                <a:gridCol w="602146"/>
                <a:gridCol w="602146"/>
                <a:gridCol w="602146"/>
                <a:gridCol w="602146"/>
                <a:gridCol w="602146"/>
              </a:tblGrid>
              <a:tr h="254798">
                <a:tc>
                  <a:txBody>
                    <a:bodyPr/>
                    <a:lstStyle/>
                    <a:p>
                      <a:pPr marL="88900" indent="0" algn="r" defTabSz="914400" rtl="0" eaLnBrk="1" fontAlgn="b" latinLnBrk="0" hangingPunct="1"/>
                      <a:r>
                        <a:rPr lang="nl-BE" sz="800" b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miljard €</a:t>
                      </a:r>
                      <a:endParaRPr lang="nl-BE" sz="800" b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2003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2004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2005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2006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2007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2008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2009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2010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0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000" b="1" u="none" strike="noStrike"/>
                        <a:t>Eerste </a:t>
                      </a:r>
                      <a:r>
                        <a:rPr lang="nl-BE" sz="1000" b="1" u="none" strike="noStrike" smtClean="0"/>
                        <a:t>pijler beheerd door IBP's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1,37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1,48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2,09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0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2.00</a:t>
                      </a:r>
                      <a:endParaRPr lang="nl-BE" sz="10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000" b="1" u="none" strike="noStrike"/>
                        <a:t>Tweede pijler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44,31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44,58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49,20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52,12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56,05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54,08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56,39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62,01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0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65,01</a:t>
                      </a:r>
                      <a:endParaRPr lang="nl-BE" sz="10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000" b="1" u="none" strike="noStrike"/>
                        <a:t>IBP (tot 2007 m.i.v. eerste pijler)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10,91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11,68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13,40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14,32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14,85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11,09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11,23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13,86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0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14,04</a:t>
                      </a:r>
                      <a:endParaRPr lang="nl-BE" sz="10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000" b="1" u="none" strike="noStrike"/>
                        <a:t>Groepsverzekering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31,5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33,6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38,1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40,12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42,16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44,95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0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47,64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000" b="1" u="none" strike="noStrike"/>
                        <a:t>Bedrijfsleiderverzekering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1,9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1,9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2,2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2,8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3,1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2,87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3,00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3,20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0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3,33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000" b="1" u="none" strike="noStrike"/>
                        <a:t>Derde pijler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12,05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13,61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15,82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17,68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18,79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16,59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19,79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21,52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0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21,63</a:t>
                      </a:r>
                      <a:endParaRPr lang="nl-BE" sz="10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000" b="1" u="none" strike="noStrike"/>
                        <a:t>Verzekeringen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4,6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4,9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5,5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6,2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7,0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7,6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8,6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9,54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0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10,36</a:t>
                      </a:r>
                      <a:endParaRPr lang="nl-BE" sz="10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000" b="1" u="none" strike="noStrike"/>
                        <a:t>Pensioenspaarfondsen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7,45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8,71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10,32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11,48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11,79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9,00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11,19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11,98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11.27</a:t>
                      </a:r>
                      <a:endParaRPr lang="nl-BE" sz="10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1600" b="1" smtClean="0"/>
              <a:t>IBP</a:t>
            </a:r>
            <a:r>
              <a:rPr lang="nl-BE" sz="1600" smtClean="0"/>
              <a:t>: Instelling voor bedrijfspensioenvoorziening</a:t>
            </a:r>
          </a:p>
          <a:p>
            <a:r>
              <a:rPr lang="nl-BE" sz="1600" b="1" smtClean="0"/>
              <a:t>ICB</a:t>
            </a:r>
            <a:r>
              <a:rPr lang="nl-BE" sz="1600" smtClean="0"/>
              <a:t>: Instelling voor collectieve belegging</a:t>
            </a:r>
          </a:p>
          <a:p>
            <a:r>
              <a:rPr lang="nl-BE" sz="1600" b="1" smtClean="0"/>
              <a:t>KTV</a:t>
            </a:r>
            <a:r>
              <a:rPr lang="nl-BE" sz="1600" smtClean="0"/>
              <a:t> (korte termijn technische voorzieningen): voorzieningen die, op het beschouwde ogenblik, overeenstemmen met de door de aangeslotenen verworven pensioenrechten</a:t>
            </a:r>
          </a:p>
          <a:p>
            <a:r>
              <a:rPr lang="nl-BE" sz="1600" b="1" smtClean="0"/>
              <a:t>LTV</a:t>
            </a:r>
            <a:r>
              <a:rPr lang="nl-BE" sz="1600" smtClean="0"/>
              <a:t> (lange termijn technische voorzieningen): een niveau van voorzieningen waarbij bovenop de verworven pensioenrechten een veiligheidsbuffer wordt ingebouwd</a:t>
            </a:r>
          </a:p>
          <a:p>
            <a:r>
              <a:rPr lang="nl-BE" sz="1600" b="1" smtClean="0"/>
              <a:t>DB</a:t>
            </a:r>
            <a:r>
              <a:rPr lang="nl-BE" sz="1600" smtClean="0"/>
              <a:t>: defined benefits (te bereiken doel)</a:t>
            </a:r>
          </a:p>
          <a:p>
            <a:r>
              <a:rPr lang="nl-BE" sz="1600" b="1" smtClean="0"/>
              <a:t>DC</a:t>
            </a:r>
            <a:r>
              <a:rPr lang="nl-BE" sz="1600" smtClean="0"/>
              <a:t>: defined contributions (vaste bijdragen)</a:t>
            </a:r>
          </a:p>
          <a:p>
            <a:endParaRPr lang="nl-BE" sz="24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Lexicon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42</a:t>
            </a:fld>
            <a:endParaRPr lang="nl-B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nl-BE" smtClean="0"/>
              <a:t>Aantal rapporterende IBP's: 219</a:t>
            </a:r>
          </a:p>
          <a:p>
            <a:pPr>
              <a:spcBef>
                <a:spcPts val="600"/>
              </a:spcBef>
            </a:pPr>
            <a:r>
              <a:rPr lang="nl-BE" smtClean="0"/>
              <a:t>Balanstotaal: 16 mld €</a:t>
            </a:r>
          </a:p>
          <a:p>
            <a:pPr>
              <a:spcBef>
                <a:spcPts val="600"/>
              </a:spcBef>
            </a:pPr>
            <a:r>
              <a:rPr lang="nl-BE" smtClean="0"/>
              <a:t>Technische voorzieningen: 13,6 mld €</a:t>
            </a:r>
          </a:p>
          <a:p>
            <a:pPr>
              <a:spcBef>
                <a:spcPts val="600"/>
              </a:spcBef>
            </a:pPr>
            <a:r>
              <a:rPr lang="nl-BE" smtClean="0"/>
              <a:t>Aantal deelnemers: 890.000</a:t>
            </a:r>
          </a:p>
          <a:p>
            <a:pPr>
              <a:spcBef>
                <a:spcPts val="600"/>
              </a:spcBef>
            </a:pPr>
            <a:r>
              <a:rPr lang="nl-BE" smtClean="0"/>
              <a:t>Dekkingsgraad KTV + marge: 137% </a:t>
            </a:r>
          </a:p>
          <a:p>
            <a:pPr>
              <a:spcBef>
                <a:spcPts val="600"/>
              </a:spcBef>
            </a:pPr>
            <a:r>
              <a:rPr lang="nl-BE" smtClean="0"/>
              <a:t>Dekkingsgraad LTV + marge: 115%</a:t>
            </a:r>
          </a:p>
          <a:p>
            <a:pPr>
              <a:spcBef>
                <a:spcPts val="600"/>
              </a:spcBef>
            </a:pPr>
            <a:r>
              <a:rPr lang="nl-BE" smtClean="0"/>
              <a:t>Verhouding LTV/KTV: 119%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5</a:t>
            </a:fld>
            <a:endParaRPr lang="nl-B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Evolutie balanstotaal</a:t>
            </a:r>
            <a:endParaRPr lang="nl-BE"/>
          </a:p>
        </p:txBody>
      </p:sp>
      <p:graphicFrame>
        <p:nvGraphicFramePr>
          <p:cNvPr id="10" name="Chart 9"/>
          <p:cNvGraphicFramePr/>
          <p:nvPr/>
        </p:nvGraphicFramePr>
        <p:xfrm>
          <a:off x="323528" y="1340768"/>
          <a:ext cx="8352928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Heterogene sector</a:t>
            </a:r>
            <a:endParaRPr lang="nl-BE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95536" y="2348880"/>
          <a:ext cx="7992887" cy="273630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80679"/>
                <a:gridCol w="1319509"/>
                <a:gridCol w="1557122"/>
                <a:gridCol w="1557122"/>
                <a:gridCol w="1678455"/>
              </a:tblGrid>
              <a:tr h="627682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400" b="1" u="none" strike="noStrike"/>
                        <a:t>Balanstotaal </a:t>
                      </a:r>
                      <a:endParaRPr lang="nl-BE" sz="1400" b="1" u="none" strike="noStrike" smtClean="0"/>
                    </a:p>
                    <a:p>
                      <a:pPr algn="ctr" fontAlgn="ctr"/>
                      <a:r>
                        <a:rPr lang="nl-BE" sz="1400" b="1" u="none" strike="noStrike" smtClean="0"/>
                        <a:t>(</a:t>
                      </a:r>
                      <a:r>
                        <a:rPr lang="nl-BE" sz="1400" b="1" u="none" strike="noStrike"/>
                        <a:t>in Euro)</a:t>
                      </a:r>
                      <a:endParaRPr lang="nl-BE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400" b="1" u="none" strike="noStrike"/>
                        <a:t>Aantal instellingen</a:t>
                      </a:r>
                      <a:endParaRPr lang="nl-BE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instellingen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400" b="1" u="none" strike="noStrike"/>
                        <a:t>Absolute Waarde</a:t>
                      </a:r>
                      <a:endParaRPr lang="nl-BE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400" b="1" u="none" strike="noStrike"/>
                        <a:t>% totaal</a:t>
                      </a:r>
                      <a:endParaRPr lang="nl-BE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&gt;500</a:t>
                      </a:r>
                      <a:r>
                        <a:rPr lang="nl-BE" sz="1600" u="none" strike="noStrike"/>
                        <a:t> mln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2,74%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5.808.232.688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36,20%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100</a:t>
                      </a:r>
                      <a:r>
                        <a:rPr lang="nl-BE" sz="1600" u="none" strike="noStrike"/>
                        <a:t> mln</a:t>
                      </a:r>
                      <a:r>
                        <a:rPr lang="nl-BE" sz="1400" u="none" strike="noStrike"/>
                        <a:t> &lt;&gt;500</a:t>
                      </a:r>
                      <a:r>
                        <a:rPr lang="nl-BE" sz="1600" u="none" strike="noStrike"/>
                        <a:t> mln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10,96%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5.650.506.608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35,21%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10</a:t>
                      </a:r>
                      <a:r>
                        <a:rPr lang="nl-BE" sz="1600" u="none" strike="noStrike"/>
                        <a:t> mln</a:t>
                      </a:r>
                      <a:r>
                        <a:rPr lang="nl-BE" sz="1400" u="none" strike="noStrike"/>
                        <a:t> &lt;&gt;100</a:t>
                      </a:r>
                      <a:r>
                        <a:rPr lang="nl-BE" sz="1600" u="none" strike="noStrike"/>
                        <a:t> mln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50,68%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4.299.540.011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26,80%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&lt;10 </a:t>
                      </a:r>
                      <a:r>
                        <a:rPr lang="nl-BE" sz="1600" u="none" strike="noStrike"/>
                        <a:t>mln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35,62%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287.671.136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1,79%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339"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Totaal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100,00%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16.045.950.443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100,00%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98CD9-BA95-4A68-8F64-76B0F869134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536" y="1412776"/>
            <a:ext cx="82153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mtClean="0"/>
              <a:t>Evolutie aantal deelnemers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467544" y="1772816"/>
          <a:ext cx="8352928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september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Sector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Rapportering over het boekjaar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Samenstelling </a:t>
            </a:r>
            <a:r>
              <a:rPr lang="nl-BE" smtClean="0"/>
              <a:t>deelnemers*</a:t>
            </a:r>
            <a:endParaRPr lang="nl-BE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5536" y="1916835"/>
          <a:ext cx="8352929" cy="386244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320480"/>
                <a:gridCol w="1008112"/>
                <a:gridCol w="1008112"/>
                <a:gridCol w="1080120"/>
                <a:gridCol w="936105"/>
              </a:tblGrid>
              <a:tr h="203409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/>
                        <a:t>Omschrijving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2009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945">
                <a:tc>
                  <a:txBody>
                    <a:bodyPr/>
                    <a:lstStyle/>
                    <a:p>
                      <a:pPr marL="268288" indent="-179388" algn="l" fontAlgn="t"/>
                      <a:r>
                        <a:rPr lang="nl-BE" sz="1200" b="1" u="none" strike="noStrike" smtClean="0"/>
                        <a:t>1.	Actieve </a:t>
                      </a:r>
                      <a:r>
                        <a:rPr lang="nl-BE" sz="1200" b="1" u="none" strike="noStrike"/>
                        <a:t>deelnemers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607.966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577.737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560.835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556.430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             </a:t>
                      </a:r>
                      <a:r>
                        <a:rPr lang="nl-BE" sz="1200" u="none" strike="noStrike"/>
                        <a:t>Man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482.567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464.882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451.339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446.966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             </a:t>
                      </a:r>
                      <a:r>
                        <a:rPr lang="nl-BE" sz="1200" u="none" strike="noStrike"/>
                        <a:t>Vrouw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125.399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112.855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109.496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109.464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953">
                <a:tc>
                  <a:txBody>
                    <a:bodyPr/>
                    <a:lstStyle/>
                    <a:p>
                      <a:pPr marL="268288" indent="0"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1.1</a:t>
                      </a:r>
                      <a:r>
                        <a:rPr lang="nl-BE" sz="1200" u="none" strike="noStrike"/>
                        <a:t>.  Arbeiders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372.597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368.953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356.150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351.839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             </a:t>
                      </a:r>
                      <a:r>
                        <a:rPr lang="nl-BE" sz="1200" u="none" strike="noStrike"/>
                        <a:t>Man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349.196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346.098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335.267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331.821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             </a:t>
                      </a:r>
                      <a:r>
                        <a:rPr lang="nl-BE" sz="1200" u="none" strike="noStrike"/>
                        <a:t>Vrouw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23.401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22.855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20.883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20.018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255">
                <a:tc>
                  <a:txBody>
                    <a:bodyPr/>
                    <a:lstStyle/>
                    <a:p>
                      <a:pPr marL="268288" indent="0" algn="l" fontAlgn="t"/>
                      <a:r>
                        <a:rPr lang="nl-BE" sz="1200" u="none" strike="noStrike" smtClean="0"/>
                        <a:t>1.2</a:t>
                      </a:r>
                      <a:r>
                        <a:rPr lang="nl-BE" sz="1200" u="none" strike="noStrike"/>
                        <a:t>.  Bedienden en kaders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235.369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208.784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204.685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204.591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             </a:t>
                      </a:r>
                      <a:r>
                        <a:rPr lang="nl-BE" sz="1200" u="none" strike="noStrike"/>
                        <a:t>Man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133.371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118.784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116.072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115.145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             </a:t>
                      </a:r>
                      <a:r>
                        <a:rPr lang="nl-BE" sz="1200" u="none" strike="noStrike"/>
                        <a:t>Vrouw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101.998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90.000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88.613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89.446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616">
                <a:tc>
                  <a:txBody>
                    <a:bodyPr/>
                    <a:lstStyle/>
                    <a:p>
                      <a:pPr marL="268288" indent="-179388" algn="l" fontAlgn="t">
                        <a:tabLst/>
                      </a:pPr>
                      <a:r>
                        <a:rPr lang="nl-BE" sz="1200" b="1" u="none" strike="noStrike" smtClean="0"/>
                        <a:t>2.	Uitgetreden </a:t>
                      </a:r>
                      <a:r>
                        <a:rPr lang="nl-BE" sz="1200" b="1" u="none" strike="noStrike"/>
                        <a:t>deelnemers met uitgestelde rechten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199.717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233.264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255.746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290.959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             </a:t>
                      </a:r>
                      <a:r>
                        <a:rPr lang="nl-BE" sz="1200" u="none" strike="noStrike"/>
                        <a:t>Man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151.497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180.590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197.769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227.406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             </a:t>
                      </a:r>
                      <a:r>
                        <a:rPr lang="nl-BE" sz="1200" u="none" strike="noStrike"/>
                        <a:t>Vrouw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48.220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52.674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57.977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63.553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8176">
                <a:tc>
                  <a:txBody>
                    <a:bodyPr/>
                    <a:lstStyle/>
                    <a:p>
                      <a:pPr marL="268288" indent="-179388" algn="l" fontAlgn="t"/>
                      <a:r>
                        <a:rPr lang="nl-BE" sz="1200" b="1" u="none" strike="noStrike" smtClean="0"/>
                        <a:t>3.	Rentegenieters </a:t>
                      </a:r>
                      <a:r>
                        <a:rPr lang="nl-BE" sz="1200" b="1" u="none" strike="noStrike"/>
                        <a:t>(pensioen-, overlevings-, wezen-, en invaliditeitsrenten)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52.865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40.190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41.294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40.009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             </a:t>
                      </a:r>
                      <a:r>
                        <a:rPr lang="nl-BE" sz="1200" u="none" strike="noStrike"/>
                        <a:t>Man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31.032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23.230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26.272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25.173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             </a:t>
                      </a:r>
                      <a:r>
                        <a:rPr lang="nl-BE" sz="1200" u="none" strike="noStrike"/>
                        <a:t>Vrouw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21.833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16.960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15.022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14.836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5536" y="5877272"/>
            <a:ext cx="85689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/>
            <a:r>
              <a:rPr lang="nl-BE" sz="1050" smtClean="0"/>
              <a:t>*</a:t>
            </a:r>
            <a:r>
              <a:rPr lang="nl-BE" sz="900" smtClean="0"/>
              <a:t>	Dubbeltellingen van personen die tot meerdere IBP's behoren, al dan niet in een verschillende categorie, zijn niet uitgesloten.</a:t>
            </a:r>
            <a:endParaRPr lang="nl-BE" sz="10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10415_FSMA_sjabloon_v1-1">
  <a:themeElements>
    <a:clrScheme name="FSMA">
      <a:dk1>
        <a:srgbClr val="002244"/>
      </a:dk1>
      <a:lt1>
        <a:sysClr val="window" lastClr="FFFFFF"/>
      </a:lt1>
      <a:dk2>
        <a:srgbClr val="002244"/>
      </a:dk2>
      <a:lt2>
        <a:srgbClr val="FFFFFF"/>
      </a:lt2>
      <a:accent1>
        <a:srgbClr val="002244"/>
      </a:accent1>
      <a:accent2>
        <a:srgbClr val="668899"/>
      </a:accent2>
      <a:accent3>
        <a:srgbClr val="BBCC00"/>
      </a:accent3>
      <a:accent4>
        <a:srgbClr val="BBCCCC"/>
      </a:accent4>
      <a:accent5>
        <a:srgbClr val="333333"/>
      </a:accent5>
      <a:accent6>
        <a:srgbClr val="DDDDDD"/>
      </a:accent6>
      <a:hlink>
        <a:srgbClr val="0000FF"/>
      </a:hlink>
      <a:folHlink>
        <a:srgbClr val="800080"/>
      </a:folHlink>
    </a:clrScheme>
    <a:fontScheme name="FSMA">
      <a:majorFont>
        <a:latin typeface="Gotham Rounded Bold"/>
        <a:ea typeface=""/>
        <a:cs typeface=""/>
      </a:majorFont>
      <a:minorFont>
        <a:latin typeface="Gotham Rounded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4730</TotalTime>
  <Words>2567</Words>
  <Application>Microsoft Office PowerPoint</Application>
  <PresentationFormat>On-screen Show (4:3)</PresentationFormat>
  <Paragraphs>1079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20110415_FSMA_sjabloon_v1-1</vt:lpstr>
      <vt:lpstr>Slide 1</vt:lpstr>
      <vt:lpstr>De sector van de Instellingen voor Bedrijfspensioenvoorziening - Boekjaar 2011 </vt:lpstr>
      <vt:lpstr>Executive summary</vt:lpstr>
      <vt:lpstr>De sector van de Instellingen voor Bedrijfspensioenvoorziening - Boekjaar 2011 </vt:lpstr>
      <vt:lpstr>Sector</vt:lpstr>
      <vt:lpstr>Sector</vt:lpstr>
      <vt:lpstr>Sector</vt:lpstr>
      <vt:lpstr>Sector</vt:lpstr>
      <vt:lpstr>Sector</vt:lpstr>
      <vt:lpstr>Sector</vt:lpstr>
      <vt:lpstr>Sector</vt:lpstr>
      <vt:lpstr>Sector</vt:lpstr>
      <vt:lpstr>Sector</vt:lpstr>
      <vt:lpstr>Top 10 volgens balanstotaal</vt:lpstr>
      <vt:lpstr>Top 50 volgens balanstotaal</vt:lpstr>
      <vt:lpstr>Sector</vt:lpstr>
      <vt:lpstr>Sector</vt:lpstr>
      <vt:lpstr>Sector</vt:lpstr>
      <vt:lpstr>Eerste pijler</vt:lpstr>
      <vt:lpstr>Tweede pijler (totaal)</vt:lpstr>
      <vt:lpstr>Tweede pijler: sectorfondsen</vt:lpstr>
      <vt:lpstr>Tweede pijler: multi-werkgevers</vt:lpstr>
      <vt:lpstr>Tweede pijler: mono-werkgevers</vt:lpstr>
      <vt:lpstr>Tweede pijler: zelfstandigen</vt:lpstr>
      <vt:lpstr>Tweede pijler: vereffening</vt:lpstr>
      <vt:lpstr>Sector</vt:lpstr>
      <vt:lpstr>IBP's met minstens één plan met één of andere vorm van beloofd rendement</vt:lpstr>
      <vt:lpstr>IBP's met beloofd rendement: enkel DB</vt:lpstr>
      <vt:lpstr>IBP's met beloofd rendement: uitsluitend DC + tarief</vt:lpstr>
      <vt:lpstr>IBP's met beloofd rendement: uitsluitend Cash Balance</vt:lpstr>
      <vt:lpstr>IBP's met beloofd rendement: hybride*</vt:lpstr>
      <vt:lpstr>IBP's met uitsluitend DC-plannen</vt:lpstr>
      <vt:lpstr>Sector</vt:lpstr>
      <vt:lpstr>IBP's met ook grensoverschrijdende activiteiten </vt:lpstr>
      <vt:lpstr>Samenhang aantal IBP's - balanstotaal - aantal deelnemers</vt:lpstr>
      <vt:lpstr>Peer groups: dekkingsgraad</vt:lpstr>
      <vt:lpstr>Prudente waardering LTV</vt:lpstr>
      <vt:lpstr>Peer groups: samenstelling portefeuille (1)</vt:lpstr>
      <vt:lpstr>Peer groups: samenstelling portefeuille (2)</vt:lpstr>
      <vt:lpstr>Samenvattende tabel IBP's</vt:lpstr>
      <vt:lpstr>Balanstotaal IBP's tov groepsverzekeringen, bedrijfsleiderverzekeringen en derde pijler</vt:lpstr>
      <vt:lpstr>Lexicon</vt:lpstr>
    </vt:vector>
  </TitlesOfParts>
  <Company>National Bank of Belgium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Vandendriessche Diederik</dc:creator>
  <cp:lastModifiedBy>Vandendriessche Diederik</cp:lastModifiedBy>
  <cp:revision>339</cp:revision>
  <dcterms:created xsi:type="dcterms:W3CDTF">2011-10-05T15:12:53Z</dcterms:created>
  <dcterms:modified xsi:type="dcterms:W3CDTF">2013-01-09T17:24:41Z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1495153493</vt:i4>
  </property>
  <property fmtid="{D5CDD505-2E9C-101B-9397-08002B2CF9AE}" pid="3" name="_NewReviewCycle">
    <vt:lpwstr/>
  </property>
  <property fmtid="{D5CDD505-2E9C-101B-9397-08002B2CF9AE}" pid="4" name="_EmailSubject">
    <vt:lpwstr>Sectoroverzicht IBP's</vt:lpwstr>
  </property>
  <property fmtid="{D5CDD505-2E9C-101B-9397-08002B2CF9AE}" pid="5" name="_AuthorEmail">
    <vt:lpwstr>Diederik.Vandendriessche@fsma.be</vt:lpwstr>
  </property>
  <property fmtid="{D5CDD505-2E9C-101B-9397-08002B2CF9AE}" pid="6" name="_AuthorEmailDisplayName">
    <vt:lpwstr>Vandendriessche, Diederik</vt:lpwstr>
  </property>
</Properties>
</file>