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6" r:id="rId2"/>
    <p:sldId id="343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39" r:id="rId17"/>
    <p:sldId id="34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36" r:id="rId29"/>
    <p:sldId id="335" r:id="rId30"/>
    <p:sldId id="334" r:id="rId31"/>
    <p:sldId id="333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41" r:id="rId43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jonck" initials="TJG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 showGuides="1">
      <p:cViewPr varScale="1">
        <p:scale>
          <a:sx n="96" d="100"/>
          <a:sy n="96" d="100"/>
        </p:scale>
        <p:origin x="-330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2\Peer%20groups%20IBP%2020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>
              <a:defRPr/>
            </a:pPr>
            <a:r>
              <a:rPr lang="en-US" sz="800"/>
              <a:t>(in miljard</a:t>
            </a:r>
            <a:r>
              <a:rPr lang="en-US" sz="800" baseline="0"/>
              <a:t> euro)</a:t>
            </a:r>
            <a:endParaRPr lang="en-US" sz="800"/>
          </a:p>
        </c:rich>
      </c:tx>
      <c:layout/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Grafieken!$V$4:$V$12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Grafieken!$W$4:$W$12</c:f>
              <c:numCache>
                <c:formatCode>#,##0.00_ ;[Red]\-#,##0.00\ </c:formatCode>
                <c:ptCount val="9"/>
                <c:pt idx="0">
                  <c:v>11.676775305</c:v>
                </c:pt>
                <c:pt idx="1">
                  <c:v>13.399766503000038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12.456990802800032</c:v>
                </c:pt>
                <c:pt idx="5">
                  <c:v>14.227887408320001</c:v>
                </c:pt>
                <c:pt idx="6" formatCode="#,##0.00">
                  <c:v>15.946731879370002</c:v>
                </c:pt>
                <c:pt idx="7" formatCode="#,##0.00">
                  <c:v>16.045950442990005</c:v>
                </c:pt>
                <c:pt idx="8">
                  <c:v>18.59</c:v>
                </c:pt>
              </c:numCache>
            </c:numRef>
          </c:val>
        </c:ser>
        <c:gapWidth val="61"/>
        <c:shape val="box"/>
        <c:axId val="100574720"/>
        <c:axId val="100576256"/>
        <c:axId val="0"/>
      </c:bar3DChart>
      <c:catAx>
        <c:axId val="100574720"/>
        <c:scaling>
          <c:orientation val="minMax"/>
        </c:scaling>
        <c:axPos val="b"/>
        <c:numFmt formatCode="General" sourceLinked="1"/>
        <c:tickLblPos val="nextTo"/>
        <c:crossAx val="100576256"/>
        <c:crosses val="autoZero"/>
        <c:auto val="1"/>
        <c:lblAlgn val="ctr"/>
        <c:lblOffset val="100"/>
      </c:catAx>
      <c:valAx>
        <c:axId val="100576256"/>
        <c:scaling>
          <c:orientation val="minMax"/>
          <c:min val="8"/>
        </c:scaling>
        <c:axPos val="l"/>
        <c:numFmt formatCode="#,##0.00_ ;[Red]\-#,##0.00\ " sourceLinked="1"/>
        <c:tickLblPos val="nextTo"/>
        <c:crossAx val="100574720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>
        <c:manualLayout>
          <c:layoutTarget val="inner"/>
          <c:xMode val="edge"/>
          <c:yMode val="edge"/>
          <c:x val="1.7168692170879737E-2"/>
          <c:y val="2.9394882050142578E-2"/>
          <c:w val="0.96566261565824052"/>
          <c:h val="0.71274593227015182"/>
        </c:manualLayout>
      </c:layout>
      <c:bar3DChart>
        <c:barDir val="col"/>
        <c:grouping val="stacked"/>
        <c:ser>
          <c:idx val="0"/>
          <c:order val="0"/>
          <c:tx>
            <c:strRef>
              <c:f>Tabellen!$I$3</c:f>
              <c:strCache>
                <c:ptCount val="1"/>
                <c:pt idx="0">
                  <c:v>Obligaties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(Tabellen!$I$5;Tabellen!$I$7:$I$11)</c:f>
              <c:numCache>
                <c:formatCode>0.00%</c:formatCode>
                <c:ptCount val="6"/>
                <c:pt idx="0">
                  <c:v>0.31344419402892681</c:v>
                </c:pt>
                <c:pt idx="1">
                  <c:v>2.9361073005734286E-2</c:v>
                </c:pt>
                <c:pt idx="2">
                  <c:v>4.5192227171252333E-2</c:v>
                </c:pt>
                <c:pt idx="3">
                  <c:v>0.22687772934965009</c:v>
                </c:pt>
                <c:pt idx="4">
                  <c:v>0.32946697457684543</c:v>
                </c:pt>
                <c:pt idx="5">
                  <c:v>4.5710304038261505E-2</c:v>
                </c:pt>
              </c:numCache>
            </c:numRef>
          </c:val>
        </c:ser>
        <c:ser>
          <c:idx val="1"/>
          <c:order val="1"/>
          <c:tx>
            <c:strRef>
              <c:f>Tabellen!$J$3</c:f>
              <c:strCache>
                <c:ptCount val="1"/>
                <c:pt idx="0">
                  <c:v>Aandelen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(Tabellen!$J$5;Tabellen!$J$7:$J$11)</c:f>
              <c:numCache>
                <c:formatCode>0.00%</c:formatCode>
                <c:ptCount val="6"/>
                <c:pt idx="0">
                  <c:v>8.7665762126669003E-2</c:v>
                </c:pt>
                <c:pt idx="1">
                  <c:v>8.5377967575512248E-2</c:v>
                </c:pt>
                <c:pt idx="2">
                  <c:v>2.9612826499447836E-2</c:v>
                </c:pt>
                <c:pt idx="3">
                  <c:v>0.12116068466631488</c:v>
                </c:pt>
                <c:pt idx="4">
                  <c:v>2.6242103106288552E-3</c:v>
                </c:pt>
                <c:pt idx="5">
                  <c:v>2.890594109238671E-2</c:v>
                </c:pt>
              </c:numCache>
            </c:numRef>
          </c:val>
        </c:ser>
        <c:ser>
          <c:idx val="2"/>
          <c:order val="2"/>
          <c:tx>
            <c:strRef>
              <c:f>Tabellen!$K$3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(Tabellen!$K$5;Tabellen!$K$7:$K$11)</c:f>
              <c:numCache>
                <c:formatCode>0.00%</c:formatCode>
                <c:ptCount val="6"/>
                <c:pt idx="0">
                  <c:v>0.40425614499312179</c:v>
                </c:pt>
                <c:pt idx="1">
                  <c:v>0.82386304434237179</c:v>
                </c:pt>
                <c:pt idx="2">
                  <c:v>0.81147020732999764</c:v>
                </c:pt>
                <c:pt idx="3">
                  <c:v>0.55032159501584621</c:v>
                </c:pt>
                <c:pt idx="4">
                  <c:v>0.54867763822310056</c:v>
                </c:pt>
                <c:pt idx="5">
                  <c:v>0.40899808668758597</c:v>
                </c:pt>
              </c:numCache>
            </c:numRef>
          </c:val>
        </c:ser>
        <c:ser>
          <c:idx val="3"/>
          <c:order val="3"/>
          <c:tx>
            <c:strRef>
              <c:f>Tabellen!$L$3</c:f>
              <c:strCache>
                <c:ptCount val="1"/>
                <c:pt idx="0">
                  <c:v>Leningen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(Tabellen!$L$5;Tabellen!$L$7:$L$11)</c:f>
              <c:numCache>
                <c:formatCode>0.00%</c:formatCode>
                <c:ptCount val="6"/>
                <c:pt idx="0">
                  <c:v>5.1322979474222312E-2</c:v>
                </c:pt>
                <c:pt idx="1">
                  <c:v>1.2605437632827751E-3</c:v>
                </c:pt>
                <c:pt idx="2">
                  <c:v>3.5094069705874746E-5</c:v>
                </c:pt>
                <c:pt idx="3">
                  <c:v>4.1237080323631593E-3</c:v>
                </c:pt>
                <c:pt idx="4">
                  <c:v>1.5447416207754621E-5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Tabellen!$M$3</c:f>
              <c:strCache>
                <c:ptCount val="1"/>
                <c:pt idx="0">
                  <c:v>Vastgoed</c:v>
                </c:pt>
              </c:strCache>
            </c:strRef>
          </c:tx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(Tabellen!$M$5;Tabellen!$M$7:$M$11)</c:f>
              <c:numCache>
                <c:formatCode>0.00%</c:formatCode>
                <c:ptCount val="6"/>
                <c:pt idx="0">
                  <c:v>2.4970488337351836E-2</c:v>
                </c:pt>
                <c:pt idx="1">
                  <c:v>1.1080017235842482E-2</c:v>
                </c:pt>
                <c:pt idx="2">
                  <c:v>2.8128363178255586E-4</c:v>
                </c:pt>
                <c:pt idx="3">
                  <c:v>1.5670090522980006E-3</c:v>
                </c:pt>
                <c:pt idx="4">
                  <c:v>6.3668440601008921E-3</c:v>
                </c:pt>
                <c:pt idx="5">
                  <c:v>8.3078716405646721E-3</c:v>
                </c:pt>
              </c:numCache>
            </c:numRef>
          </c:val>
        </c:ser>
        <c:ser>
          <c:idx val="5"/>
          <c:order val="5"/>
          <c:tx>
            <c:strRef>
              <c:f>Tabellen!$N$3</c:f>
              <c:strCache>
                <c:ptCount val="1"/>
                <c:pt idx="0">
                  <c:v>Liquide middelen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(Tabellen!$N$5;Tabellen!$N$7:$N$11)</c:f>
              <c:numCache>
                <c:formatCode>0.00%</c:formatCode>
                <c:ptCount val="6"/>
                <c:pt idx="0">
                  <c:v>3.7255305247389688E-2</c:v>
                </c:pt>
                <c:pt idx="1">
                  <c:v>3.3974556425503392E-2</c:v>
                </c:pt>
                <c:pt idx="2">
                  <c:v>1.6088987954933714E-2</c:v>
                </c:pt>
                <c:pt idx="3">
                  <c:v>2.386079472391955E-2</c:v>
                </c:pt>
                <c:pt idx="4">
                  <c:v>4.289403368927782E-2</c:v>
                </c:pt>
                <c:pt idx="5">
                  <c:v>7.3829975767183156E-2</c:v>
                </c:pt>
              </c:numCache>
            </c:numRef>
          </c:val>
        </c:ser>
        <c:ser>
          <c:idx val="6"/>
          <c:order val="6"/>
          <c:tx>
            <c:strRef>
              <c:f>Tabellen!$O$3</c:f>
              <c:strCache>
                <c:ptCount val="1"/>
                <c:pt idx="0">
                  <c:v>Andere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1"/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(Tabellen!$O$5;Tabellen!$O$7:$O$11)</c:f>
              <c:numCache>
                <c:formatCode>0.00%</c:formatCode>
                <c:ptCount val="6"/>
                <c:pt idx="0">
                  <c:v>8.1085125792318843E-2</c:v>
                </c:pt>
                <c:pt idx="1">
                  <c:v>1.5082797651753049E-2</c:v>
                </c:pt>
                <c:pt idx="2">
                  <c:v>9.7319373342880752E-2</c:v>
                </c:pt>
                <c:pt idx="3">
                  <c:v>7.2088479159607893E-2</c:v>
                </c:pt>
                <c:pt idx="4">
                  <c:v>6.9954851723844469E-2</c:v>
                </c:pt>
                <c:pt idx="5">
                  <c:v>0.43424782077401808</c:v>
                </c:pt>
              </c:numCache>
            </c:numRef>
          </c:val>
        </c:ser>
        <c:gapWidth val="82"/>
        <c:shape val="box"/>
        <c:axId val="101122816"/>
        <c:axId val="101124352"/>
        <c:axId val="0"/>
      </c:bar3DChart>
      <c:catAx>
        <c:axId val="101122816"/>
        <c:scaling>
          <c:orientation val="minMax"/>
        </c:scaling>
        <c:axPos val="b"/>
        <c:tickLblPos val="nextTo"/>
        <c:crossAx val="101124352"/>
        <c:crosses val="autoZero"/>
        <c:auto val="1"/>
        <c:lblAlgn val="ctr"/>
        <c:lblOffset val="100"/>
      </c:catAx>
      <c:valAx>
        <c:axId val="101124352"/>
        <c:scaling>
          <c:orientation val="minMax"/>
        </c:scaling>
        <c:delete val="1"/>
        <c:axPos val="l"/>
        <c:numFmt formatCode="0.00%" sourceLinked="1"/>
        <c:tickLblPos val="none"/>
        <c:crossAx val="10112281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nl-BE"/>
              </a:p>
            </c:txPr>
            <c:showVal val="1"/>
          </c:dLbls>
          <c:cat>
            <c:numRef>
              <c:f>Grafieken!$V$29:$V$37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Grafieken!$W$29:$W$37</c:f>
              <c:numCache>
                <c:formatCode>#,##0</c:formatCode>
                <c:ptCount val="9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>
                  <c:v>860548</c:v>
                </c:pt>
                <c:pt idx="5">
                  <c:v>851191</c:v>
                </c:pt>
                <c:pt idx="6">
                  <c:v>857982</c:v>
                </c:pt>
                <c:pt idx="7">
                  <c:v>887398.2</c:v>
                </c:pt>
                <c:pt idx="8">
                  <c:v>1394936</c:v>
                </c:pt>
              </c:numCache>
            </c:numRef>
          </c:val>
        </c:ser>
        <c:gapWidth val="61"/>
        <c:shape val="box"/>
        <c:axId val="100762368"/>
        <c:axId val="100763904"/>
        <c:axId val="0"/>
      </c:bar3DChart>
      <c:catAx>
        <c:axId val="100762368"/>
        <c:scaling>
          <c:orientation val="minMax"/>
        </c:scaling>
        <c:axPos val="b"/>
        <c:numFmt formatCode="General" sourceLinked="1"/>
        <c:tickLblPos val="nextTo"/>
        <c:crossAx val="100763904"/>
        <c:crosses val="autoZero"/>
        <c:auto val="1"/>
        <c:lblAlgn val="ctr"/>
        <c:lblOffset val="100"/>
      </c:catAx>
      <c:valAx>
        <c:axId val="100763904"/>
        <c:scaling>
          <c:orientation val="minMax"/>
          <c:min val="0"/>
        </c:scaling>
        <c:axPos val="l"/>
        <c:numFmt formatCode="#,##0" sourceLinked="1"/>
        <c:tickLblPos val="nextTo"/>
        <c:crossAx val="100762368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BBCCCC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Pt>
            <c:idx val="5"/>
            <c:spPr>
              <a:solidFill>
                <a:srgbClr val="8B9A00"/>
              </a:solidFill>
            </c:spPr>
          </c:dPt>
          <c:dPt>
            <c:idx val="6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3.2128699429812654E-2"/>
                  <c:y val="-1.457194899817849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6.9005490618001541E-3"/>
                  <c:y val="-6.7080509573010424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numFmt formatCode="0%" sourceLinked="0"/>
            <c:dLblPos val="outEnd"/>
            <c:showVal val="1"/>
            <c:showLeaderLines val="1"/>
          </c:dLbls>
          <c:cat>
            <c:strRef>
              <c:f>Tabellen!$I$3:$O$3</c:f>
              <c:strCache>
                <c:ptCount val="7"/>
                <c:pt idx="0">
                  <c:v>Obligaties</c:v>
                </c:pt>
                <c:pt idx="1">
                  <c:v>Aandelen</c:v>
                </c:pt>
                <c:pt idx="2">
                  <c:v>ICB</c:v>
                </c:pt>
                <c:pt idx="3">
                  <c:v>Leningen</c:v>
                </c:pt>
                <c:pt idx="4">
                  <c:v>Vastgoed</c:v>
                </c:pt>
                <c:pt idx="5">
                  <c:v>Liquide middelen</c:v>
                </c:pt>
                <c:pt idx="6">
                  <c:v>Andere</c:v>
                </c:pt>
              </c:strCache>
            </c:strRef>
          </c:cat>
          <c:val>
            <c:numRef>
              <c:f>Tabellen!$I$4:$O$4</c:f>
              <c:numCache>
                <c:formatCode>0.00%</c:formatCode>
                <c:ptCount val="7"/>
                <c:pt idx="0">
                  <c:v>0.11533676008236758</c:v>
                </c:pt>
                <c:pt idx="1">
                  <c:v>7.8303220706233745E-2</c:v>
                </c:pt>
                <c:pt idx="2">
                  <c:v>0.71354422454359911</c:v>
                </c:pt>
                <c:pt idx="3">
                  <c:v>7.2098455851649403E-3</c:v>
                </c:pt>
                <c:pt idx="4">
                  <c:v>1.0051432530575194E-2</c:v>
                </c:pt>
                <c:pt idx="5">
                  <c:v>3.2266248245793695E-2</c:v>
                </c:pt>
                <c:pt idx="6">
                  <c:v>4.3288268306266385E-2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622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layout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2.2370224555264016E-2"/>
                  <c:y val="-7.2072072072072073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3"/>
              <c:layout>
                <c:manualLayout>
                  <c:x val="1.5130927481487567E-2"/>
                  <c:y val="-8.873778619701404E-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9.7874390768175577E-3"/>
                  <c:y val="0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mtClean="0"/>
                      <a:t>2 %</a:t>
                    </a:r>
                    <a:endParaRPr lang="en-US"/>
                  </a:p>
                </c:rich>
              </c:tx>
              <c:numFmt formatCode="0%" sourceLinked="0"/>
              <c:spPr>
                <a:noFill/>
              </c:spPr>
              <c:dLblPos val="bestFit"/>
              <c:showVal val="1"/>
            </c:dLbl>
            <c:numFmt formatCode="0%" sourceLinked="0"/>
            <c:dLblPos val="outEnd"/>
            <c:showVal val="1"/>
            <c:showLeaderLines val="1"/>
          </c:dLbls>
          <c:cat>
            <c:strRef>
              <c:f>Grafieken!$W$77:$W$81</c:f>
              <c:strCache>
                <c:ptCount val="5"/>
                <c:pt idx="0">
                  <c:v>Obligaties</c:v>
                </c:pt>
                <c:pt idx="1">
                  <c:v>Aandelen</c:v>
                </c:pt>
                <c:pt idx="2">
                  <c:v>Liquide middelen</c:v>
                </c:pt>
                <c:pt idx="3">
                  <c:v>Vastgoed</c:v>
                </c:pt>
                <c:pt idx="4">
                  <c:v>Andere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0.50330140224846975</c:v>
                </c:pt>
                <c:pt idx="1">
                  <c:v>0.43163494639502276</c:v>
                </c:pt>
                <c:pt idx="2">
                  <c:v>2.4723177402418892E-2</c:v>
                </c:pt>
                <c:pt idx="3">
                  <c:v>2.5078572623863208E-2</c:v>
                </c:pt>
                <c:pt idx="4">
                  <c:v>1.5261901330225633E-2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Grafieken!$Y$99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91C8FF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BBCC00"/>
              </a:solidFill>
            </c:spPr>
          </c:dPt>
          <c:dPt>
            <c:idx val="5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-7.6021246681403217E-3"/>
                  <c:y val="-1.1601169997504733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3"/>
              <c:layout>
                <c:manualLayout>
                  <c:x val="-3.333333333333334E-2"/>
                  <c:y val="9.2592592592593871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3 %</a:t>
                    </a:r>
                    <a:endParaRPr lang="en-US"/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1.2778632833899673E-2"/>
                  <c:y val="1.8518434199478753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5 %</a:t>
                    </a:r>
                    <a:endParaRPr lang="en-US"/>
                  </a:p>
                </c:rich>
              </c:tx>
              <c:dLblPos val="bestFit"/>
              <c:showVal val="1"/>
            </c:dLbl>
            <c:numFmt formatCode="0%" sourceLinked="0"/>
            <c:dLblPos val="outEnd"/>
            <c:showVal val="1"/>
          </c:dLbls>
          <c:cat>
            <c:strRef>
              <c:f>Grafieken!$W$100:$W$105</c:f>
              <c:strCache>
                <c:ptCount val="6"/>
                <c:pt idx="0">
                  <c:v>Obligaties</c:v>
                </c:pt>
                <c:pt idx="1">
                  <c:v>Aandelen</c:v>
                </c:pt>
                <c:pt idx="2">
                  <c:v>Leningen</c:v>
                </c:pt>
                <c:pt idx="3">
                  <c:v>Vastgoed</c:v>
                </c:pt>
                <c:pt idx="4">
                  <c:v>Liquide middelen</c:v>
                </c:pt>
                <c:pt idx="5">
                  <c:v>Andere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0.47446284696246405</c:v>
                </c:pt>
                <c:pt idx="1">
                  <c:v>0.38629113641910673</c:v>
                </c:pt>
                <c:pt idx="2">
                  <c:v>7.210276097964056E-3</c:v>
                </c:pt>
                <c:pt idx="3">
                  <c:v>2.7946274411518146E-2</c:v>
                </c:pt>
                <c:pt idx="4">
                  <c:v>4.9908832484457252E-2</c:v>
                </c:pt>
                <c:pt idx="5">
                  <c:v>5.4180633624490077E-2</c:v>
                </c:pt>
              </c:numCache>
            </c:numRef>
          </c:val>
        </c:ser>
      </c:pie3DChart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0"/>
      <c:rotY val="30"/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Grafieken!$Y$126</c:f>
              <c:strCache>
                <c:ptCount val="1"/>
                <c:pt idx="0">
                  <c:v>% van aantal IBP's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2.403846153846154E-2</c:v>
                </c:pt>
                <c:pt idx="1">
                  <c:v>4.8076923076923114E-2</c:v>
                </c:pt>
                <c:pt idx="2">
                  <c:v>1.4423076923076919E-2</c:v>
                </c:pt>
                <c:pt idx="3">
                  <c:v>0.52403846153846168</c:v>
                </c:pt>
                <c:pt idx="4">
                  <c:v>0.31730769230769407</c:v>
                </c:pt>
                <c:pt idx="5">
                  <c:v>7.2115384615384609E-2</c:v>
                </c:pt>
              </c:numCache>
            </c:numRef>
          </c:val>
        </c:ser>
        <c:ser>
          <c:idx val="3"/>
          <c:order val="1"/>
          <c:tx>
            <c:strRef>
              <c:f>Grafieken!$AA$126</c:f>
              <c:strCache>
                <c:ptCount val="1"/>
                <c:pt idx="0">
                  <c:v>% v. balanstotaal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0.11899132685335774</c:v>
                </c:pt>
                <c:pt idx="1">
                  <c:v>0.13278965483857783</c:v>
                </c:pt>
                <c:pt idx="2">
                  <c:v>8.4661583423003506E-2</c:v>
                </c:pt>
                <c:pt idx="3">
                  <c:v>0.57017175750150728</c:v>
                </c:pt>
                <c:pt idx="4">
                  <c:v>8.9790570531028763E-2</c:v>
                </c:pt>
                <c:pt idx="5">
                  <c:v>3.5951068525274217E-3</c:v>
                </c:pt>
              </c:numCache>
            </c:numRef>
          </c:val>
        </c:ser>
        <c:ser>
          <c:idx val="0"/>
          <c:order val="2"/>
          <c:tx>
            <c:strRef>
              <c:f>Grafieken!$AC$126</c:f>
              <c:strCache>
                <c:ptCount val="1"/>
                <c:pt idx="0">
                  <c:v>% v. aantal deelnemers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1.0687945540153813E-2</c:v>
                </c:pt>
                <c:pt idx="1">
                  <c:v>0.7358997115279865</c:v>
                </c:pt>
                <c:pt idx="2">
                  <c:v>2.2787425372920403E-2</c:v>
                </c:pt>
                <c:pt idx="3">
                  <c:v>0.15689465323140311</c:v>
                </c:pt>
                <c:pt idx="4">
                  <c:v>7.2940263926087004E-2</c:v>
                </c:pt>
                <c:pt idx="5">
                  <c:v>7.9000040145211321E-4</c:v>
                </c:pt>
              </c:numCache>
            </c:numRef>
          </c:val>
        </c:ser>
        <c:shape val="box"/>
        <c:axId val="100906496"/>
        <c:axId val="100908032"/>
        <c:axId val="0"/>
      </c:bar3DChart>
      <c:catAx>
        <c:axId val="100906496"/>
        <c:scaling>
          <c:orientation val="minMax"/>
        </c:scaling>
        <c:axPos val="b"/>
        <c:numFmt formatCode="General" sourceLinked="1"/>
        <c:tickLblPos val="nextTo"/>
        <c:crossAx val="100908032"/>
        <c:crosses val="autoZero"/>
        <c:auto val="1"/>
        <c:lblAlgn val="ctr"/>
        <c:lblOffset val="100"/>
      </c:catAx>
      <c:valAx>
        <c:axId val="100908032"/>
        <c:scaling>
          <c:orientation val="minMax"/>
        </c:scaling>
        <c:axPos val="l"/>
        <c:majorGridlines/>
        <c:numFmt formatCode="0.00%" sourceLinked="1"/>
        <c:tickLblPos val="nextTo"/>
        <c:crossAx val="100906496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style val="15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35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Tabellen!$E$3</c:f>
              <c:strCache>
                <c:ptCount val="1"/>
                <c:pt idx="0">
                  <c:v>Dekkingsgraad KTV + marge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(Tabellen!$E$5;Tabellen!$E$7:$E$11)</c:f>
              <c:numCache>
                <c:formatCode>0.00%</c:formatCode>
                <c:ptCount val="6"/>
                <c:pt idx="1">
                  <c:v>1.3248036549646898</c:v>
                </c:pt>
                <c:pt idx="2">
                  <c:v>1.7101114293638287</c:v>
                </c:pt>
                <c:pt idx="3">
                  <c:v>1.4722333602624498</c:v>
                </c:pt>
                <c:pt idx="4">
                  <c:v>1.2824343973438084</c:v>
                </c:pt>
                <c:pt idx="5">
                  <c:v>1.5258840031644614</c:v>
                </c:pt>
              </c:numCache>
            </c:numRef>
          </c:val>
        </c:ser>
        <c:ser>
          <c:idx val="1"/>
          <c:order val="1"/>
          <c:tx>
            <c:strRef>
              <c:f>Tabellen!$F$3</c:f>
              <c:strCache>
                <c:ptCount val="1"/>
                <c:pt idx="0">
                  <c:v>Dekkingsgraad LTV + marge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(Tabellen!$B$5;Tabellen!$B$7:$B$11)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(Tabellen!$F$5;Tabellen!$F$7:$F$11)</c:f>
              <c:numCache>
                <c:formatCode>0.00%</c:formatCode>
                <c:ptCount val="6"/>
                <c:pt idx="0">
                  <c:v>1.1577376685318221</c:v>
                </c:pt>
                <c:pt idx="1">
                  <c:v>1.2330626885643614</c:v>
                </c:pt>
                <c:pt idx="2">
                  <c:v>1.0360552056364125</c:v>
                </c:pt>
                <c:pt idx="3">
                  <c:v>1.2764735084302221</c:v>
                </c:pt>
                <c:pt idx="4">
                  <c:v>1.1492584523106588</c:v>
                </c:pt>
                <c:pt idx="5">
                  <c:v>1.1595411031056748</c:v>
                </c:pt>
              </c:numCache>
            </c:numRef>
          </c:val>
        </c:ser>
        <c:shape val="box"/>
        <c:axId val="100938880"/>
        <c:axId val="100940416"/>
        <c:axId val="0"/>
      </c:bar3DChart>
      <c:catAx>
        <c:axId val="100938880"/>
        <c:scaling>
          <c:orientation val="minMax"/>
        </c:scaling>
        <c:axPos val="b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00940416"/>
        <c:crosses val="autoZero"/>
        <c:auto val="1"/>
        <c:lblAlgn val="ctr"/>
        <c:lblOffset val="100"/>
      </c:catAx>
      <c:valAx>
        <c:axId val="100940416"/>
        <c:scaling>
          <c:orientation val="minMax"/>
        </c:scaling>
        <c:axPos val="l"/>
        <c:majorGridlines/>
        <c:numFmt formatCode="General" sourceLinked="1"/>
        <c:tickLblPos val="nextTo"/>
        <c:crossAx val="10093888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Tabellen!$I$3</c:f>
              <c:strCache>
                <c:ptCount val="1"/>
                <c:pt idx="0">
                  <c:v>Obligaties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Tabellen!$I$4:$I$6</c:f>
              <c:numCache>
                <c:formatCode>0.00%</c:formatCode>
                <c:ptCount val="3"/>
                <c:pt idx="0">
                  <c:v>0.1153367600823676</c:v>
                </c:pt>
                <c:pt idx="1">
                  <c:v>0.31344419402892681</c:v>
                </c:pt>
                <c:pt idx="2">
                  <c:v>8.9450643178136377E-2</c:v>
                </c:pt>
              </c:numCache>
            </c:numRef>
          </c:val>
        </c:ser>
        <c:ser>
          <c:idx val="1"/>
          <c:order val="1"/>
          <c:tx>
            <c:strRef>
              <c:f>Tabellen!$J$3</c:f>
              <c:strCache>
                <c:ptCount val="1"/>
                <c:pt idx="0">
                  <c:v>Aandelen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Tabellen!$J$4:$J$6</c:f>
              <c:numCache>
                <c:formatCode>0.00%</c:formatCode>
                <c:ptCount val="3"/>
                <c:pt idx="0">
                  <c:v>7.8303220706233925E-2</c:v>
                </c:pt>
                <c:pt idx="1">
                  <c:v>8.7665762126669003E-2</c:v>
                </c:pt>
                <c:pt idx="2">
                  <c:v>7.7079844899975644E-2</c:v>
                </c:pt>
              </c:numCache>
            </c:numRef>
          </c:val>
        </c:ser>
        <c:ser>
          <c:idx val="2"/>
          <c:order val="2"/>
          <c:tx>
            <c:strRef>
              <c:f>Tabellen!$K$3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Tabellen!$K$4:$K$6</c:f>
              <c:numCache>
                <c:formatCode>0.00%</c:formatCode>
                <c:ptCount val="3"/>
                <c:pt idx="0">
                  <c:v>0.713544224543601</c:v>
                </c:pt>
                <c:pt idx="1">
                  <c:v>0.40425614499312179</c:v>
                </c:pt>
                <c:pt idx="2">
                  <c:v>0.75395799006886877</c:v>
                </c:pt>
              </c:numCache>
            </c:numRef>
          </c:val>
        </c:ser>
        <c:ser>
          <c:idx val="3"/>
          <c:order val="3"/>
          <c:tx>
            <c:strRef>
              <c:f>Tabellen!$L$3</c:f>
              <c:strCache>
                <c:ptCount val="1"/>
                <c:pt idx="0">
                  <c:v>Leningen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Tabellen!$L$4:$L$6</c:f>
              <c:numCache>
                <c:formatCode>0.00%</c:formatCode>
                <c:ptCount val="3"/>
                <c:pt idx="0">
                  <c:v>7.2098455851649637E-3</c:v>
                </c:pt>
                <c:pt idx="1">
                  <c:v>5.1322979474222312E-2</c:v>
                </c:pt>
                <c:pt idx="2">
                  <c:v>1.4457118617823023E-3</c:v>
                </c:pt>
              </c:numCache>
            </c:numRef>
          </c:val>
        </c:ser>
        <c:ser>
          <c:idx val="4"/>
          <c:order val="4"/>
          <c:tx>
            <c:strRef>
              <c:f>Tabellen!$M$3</c:f>
              <c:strCache>
                <c:ptCount val="1"/>
                <c:pt idx="0">
                  <c:v>Vastgoed</c:v>
                </c:pt>
              </c:strCache>
            </c:strRef>
          </c:tx>
          <c:spPr>
            <a:solidFill>
              <a:srgbClr val="DDDDDD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Tabellen!$M$4:$M$6</c:f>
              <c:numCache>
                <c:formatCode>0.00%</c:formatCode>
                <c:ptCount val="3"/>
                <c:pt idx="0">
                  <c:v>1.0051432530575196E-2</c:v>
                </c:pt>
                <c:pt idx="1">
                  <c:v>2.4970488337351836E-2</c:v>
                </c:pt>
                <c:pt idx="2">
                  <c:v>8.1020032990646498E-3</c:v>
                </c:pt>
              </c:numCache>
            </c:numRef>
          </c:val>
        </c:ser>
        <c:ser>
          <c:idx val="5"/>
          <c:order val="5"/>
          <c:tx>
            <c:strRef>
              <c:f>Tabellen!$N$3</c:f>
              <c:strCache>
                <c:ptCount val="1"/>
                <c:pt idx="0">
                  <c:v>Liquide middelen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Tabellen!$N$4:$N$6</c:f>
              <c:numCache>
                <c:formatCode>0.00%</c:formatCode>
                <c:ptCount val="3"/>
                <c:pt idx="0">
                  <c:v>3.2266248245793681E-2</c:v>
                </c:pt>
                <c:pt idx="1">
                  <c:v>3.7255305247389688E-2</c:v>
                </c:pt>
                <c:pt idx="2">
                  <c:v>3.1614342811391812E-2</c:v>
                </c:pt>
              </c:numCache>
            </c:numRef>
          </c:val>
        </c:ser>
        <c:ser>
          <c:idx val="6"/>
          <c:order val="6"/>
          <c:tx>
            <c:strRef>
              <c:f>Tabellen!$O$3</c:f>
              <c:strCache>
                <c:ptCount val="1"/>
                <c:pt idx="0">
                  <c:v>Andere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Tabellen!$O$4:$O$6</c:f>
              <c:numCache>
                <c:formatCode>0.00%</c:formatCode>
                <c:ptCount val="3"/>
                <c:pt idx="0">
                  <c:v>4.3288268306266385E-2</c:v>
                </c:pt>
                <c:pt idx="1">
                  <c:v>8.1085125792318843E-2</c:v>
                </c:pt>
                <c:pt idx="2">
                  <c:v>3.8349463880782475E-2</c:v>
                </c:pt>
              </c:numCache>
            </c:numRef>
          </c:val>
        </c:ser>
        <c:shape val="box"/>
        <c:axId val="100985088"/>
        <c:axId val="101068800"/>
        <c:axId val="0"/>
      </c:bar3DChart>
      <c:catAx>
        <c:axId val="100985088"/>
        <c:scaling>
          <c:orientation val="minMax"/>
        </c:scaling>
        <c:axPos val="b"/>
        <c:tickLblPos val="nextTo"/>
        <c:crossAx val="101068800"/>
        <c:crosses val="autoZero"/>
        <c:auto val="1"/>
        <c:lblAlgn val="ctr"/>
        <c:lblOffset val="100"/>
      </c:catAx>
      <c:valAx>
        <c:axId val="101068800"/>
        <c:scaling>
          <c:orientation val="minMax"/>
        </c:scaling>
        <c:delete val="1"/>
        <c:axPos val="l"/>
        <c:numFmt formatCode="0.00%" sourceLinked="1"/>
        <c:tickLblPos val="none"/>
        <c:crossAx val="10098508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13/01/2014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13/01/2014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Rapportering over het boekjaar 2012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De sector van de Instellingen voor Bedrijfspensioenvoorziening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Rapportering over het boekjaar 2012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>
                          <a:latin typeface="Arial" pitchFamily="34" charset="0"/>
                          <a:cs typeface="Arial" pitchFamily="34" charset="0"/>
                        </a:rPr>
                        <a:t>Aantal </a:t>
                      </a: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deelnemers per IBP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>
                          <a:latin typeface="Arial" pitchFamily="34" charset="0"/>
                          <a:cs typeface="Arial" pitchFamily="34" charset="0"/>
                        </a:rPr>
                        <a:t>Aantal instellingen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 % </a:t>
                      </a:r>
                      <a:r>
                        <a:rPr lang="nl-BE" sz="1200" b="1" u="none" strike="noStrike" kern="1200">
                          <a:latin typeface="Arial" pitchFamily="34" charset="0"/>
                          <a:cs typeface="Arial" pitchFamily="34" charset="0"/>
                        </a:rPr>
                        <a:t>instellingen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>
                          <a:latin typeface="Arial" pitchFamily="34" charset="0"/>
                          <a:cs typeface="Arial" pitchFamily="34" charset="0"/>
                        </a:rPr>
                        <a:t>aantal </a:t>
                      </a: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deelnemers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 % deelnemers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Groter dan 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1.200.899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Tussen 1.000 en 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156.518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Tussen 500 en 1.000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22.275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Tussen 100 en 500 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14.280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Tussen 0 en 100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Totaal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1.394.936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86 % </a:t>
            </a:r>
            <a:r>
              <a:rPr lang="nl-BE" smtClean="0"/>
              <a:t>van de </a:t>
            </a:r>
            <a:r>
              <a:rPr lang="nl-BE" smtClean="0"/>
              <a:t>deelnemers </a:t>
            </a:r>
            <a:r>
              <a:rPr lang="nl-BE" smtClean="0"/>
              <a:t>zit in </a:t>
            </a:r>
            <a:r>
              <a:rPr lang="nl-BE" smtClean="0"/>
              <a:t>10 % </a:t>
            </a:r>
            <a:r>
              <a:rPr lang="nl-BE" smtClean="0"/>
              <a:t>van de IBP's en </a:t>
            </a:r>
            <a:r>
              <a:rPr lang="nl-BE" smtClean="0"/>
              <a:t>42 % </a:t>
            </a:r>
            <a:r>
              <a:rPr lang="nl-BE" smtClean="0"/>
              <a:t>van de IBP's is goed voor slechts </a:t>
            </a:r>
            <a:r>
              <a:rPr lang="nl-BE" smtClean="0"/>
              <a:t>1 % </a:t>
            </a:r>
            <a:r>
              <a:rPr lang="nl-BE" smtClean="0"/>
              <a:t>van de </a:t>
            </a:r>
            <a:r>
              <a:rPr lang="nl-BE" smtClean="0"/>
              <a:t>deelnemers</a:t>
            </a:r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portefeuille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395536" y="1700808"/>
          <a:ext cx="820891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ICB's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395536" y="1700808"/>
          <a:ext cx="828092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portefeuille (ICB's uitgesplitst)</a:t>
            </a: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395536" y="1556792"/>
          <a:ext cx="83529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</a:t>
            </a:r>
            <a:r>
              <a:rPr lang="nl-BE" smtClean="0"/>
              <a:t>8,7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 lvl="1"/>
            <a:r>
              <a:rPr lang="nl-BE" smtClean="0"/>
              <a:t>47 % </a:t>
            </a:r>
            <a:r>
              <a:rPr lang="nl-BE" smtClean="0"/>
              <a:t>van balanstotaal sector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6,1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 lvl="1"/>
            <a:r>
              <a:rPr lang="nl-BE" smtClean="0"/>
              <a:t>41 % </a:t>
            </a:r>
            <a:r>
              <a:rPr lang="nl-BE" smtClean="0"/>
              <a:t>van technische voorzieningen sector</a:t>
            </a:r>
          </a:p>
          <a:p>
            <a:r>
              <a:rPr lang="nl-BE" smtClean="0"/>
              <a:t>Aantal deelnemers : 331.000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24 %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</a:t>
            </a:r>
            <a:r>
              <a:rPr lang="nl-BE" smtClean="0"/>
              <a:t>: </a:t>
            </a:r>
            <a:r>
              <a:rPr lang="nl-BE" smtClean="0"/>
              <a:t>174 %</a:t>
            </a:r>
            <a:endParaRPr lang="nl-BE" smtClean="0"/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138 %</a:t>
            </a:r>
            <a:endParaRPr lang="nl-BE" smtClean="0"/>
          </a:p>
          <a:p>
            <a:r>
              <a:rPr lang="nl-BE" smtClean="0"/>
              <a:t>Verhouding LTV/KTV</a:t>
            </a:r>
            <a:r>
              <a:rPr lang="nl-BE" smtClean="0"/>
              <a:t>: </a:t>
            </a:r>
            <a:r>
              <a:rPr lang="nl-BE" smtClean="0"/>
              <a:t>126 %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volgens balanstotaal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</a:t>
            </a:r>
            <a:r>
              <a:rPr lang="nl-BE" smtClean="0"/>
              <a:t>15,2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 lvl="1"/>
            <a:r>
              <a:rPr lang="nl-BE" smtClean="0"/>
              <a:t>82 % </a:t>
            </a:r>
            <a:r>
              <a:rPr lang="nl-BE" smtClean="0"/>
              <a:t>van balanstotaal sector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11,9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 lvl="1"/>
            <a:r>
              <a:rPr lang="nl-BE" smtClean="0"/>
              <a:t>80 % </a:t>
            </a:r>
            <a:r>
              <a:rPr lang="nl-BE" smtClean="0"/>
              <a:t>van technische voorzieningen sector</a:t>
            </a:r>
          </a:p>
          <a:p>
            <a:r>
              <a:rPr lang="nl-BE" smtClean="0"/>
              <a:t>Aantal deelnemers : 732.000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52 %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</a:t>
            </a:r>
            <a:r>
              <a:rPr lang="nl-BE" smtClean="0"/>
              <a:t>: </a:t>
            </a:r>
            <a:r>
              <a:rPr lang="nl-BE" smtClean="0"/>
              <a:t>150 %</a:t>
            </a:r>
            <a:endParaRPr lang="nl-BE" smtClean="0"/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124 %</a:t>
            </a:r>
            <a:endParaRPr lang="nl-BE" smtClean="0"/>
          </a:p>
          <a:p>
            <a:r>
              <a:rPr lang="nl-BE" smtClean="0"/>
              <a:t>Verhouding LTV/KTV</a:t>
            </a:r>
            <a:r>
              <a:rPr lang="nl-BE" smtClean="0"/>
              <a:t>: </a:t>
            </a:r>
            <a:r>
              <a:rPr lang="nl-BE" smtClean="0"/>
              <a:t>121 %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volgens balanstotaal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van de aard van de pensioentoezeggingen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nl-BE" sz="1200" smtClean="0"/>
              <a:t>*	Technische </a:t>
            </a:r>
            <a:r>
              <a:rPr lang="nl-BE" sz="1200" smtClean="0"/>
              <a:t>voorzieningen "pensioen en overlijden na pensionering"</a:t>
            </a:r>
          </a:p>
          <a:p>
            <a:pPr marL="268288" indent="-268288"/>
            <a:r>
              <a:rPr lang="nl-BE" sz="1200" smtClean="0"/>
              <a:t>**	Een </a:t>
            </a:r>
            <a:r>
              <a:rPr lang="nl-BE" sz="1200" smtClean="0"/>
              <a:t>aantal deelnemers behoren tot meerdere regelingen (eventueel van een verschillend type)</a:t>
            </a:r>
            <a:endParaRPr lang="nl-BE" sz="12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5576" y="2132856"/>
          <a:ext cx="7992883" cy="26642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66173"/>
                <a:gridCol w="702671"/>
                <a:gridCol w="702671"/>
                <a:gridCol w="702671"/>
                <a:gridCol w="702671"/>
                <a:gridCol w="702671"/>
                <a:gridCol w="702671"/>
                <a:gridCol w="702671"/>
                <a:gridCol w="702671"/>
                <a:gridCol w="702671"/>
                <a:gridCol w="702671"/>
              </a:tblGrid>
              <a:tr h="380614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 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/>
                        <a:t>Technische </a:t>
                      </a:r>
                      <a:r>
                        <a:rPr lang="nl-BE" sz="1200" b="1" u="none" strike="noStrike" kern="1200" smtClean="0"/>
                        <a:t>voorzieningen*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/>
                        <a:t>Aantal </a:t>
                      </a:r>
                      <a:r>
                        <a:rPr lang="nl-BE" sz="1200" b="1" u="none" strike="noStrike" kern="1200" smtClean="0"/>
                        <a:t>deelnemers**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DB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75 %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35 %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DC </a:t>
                      </a:r>
                      <a:r>
                        <a:rPr lang="nl-BE" sz="1200" u="none" strike="noStrike" kern="1200"/>
                        <a:t>met tarief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Cash Balance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26 %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28 %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DC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37 %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62 %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Totaal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Aantal deelnemers volgens aard en type van regeling</a:t>
            </a:r>
            <a:endParaRPr lang="nl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DC+tarief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Ondernemingsregeling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75.626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59.042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4.599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140.117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Multi-werkgeversregeling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167.132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52.245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2.631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12.116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234.124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Sectorregeling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21.698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744.215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260.328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1.026.241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Indivduele pensioentoezegging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Zelfstandigen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28.089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3.703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31.792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264.470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883.591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7.184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277.047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1.432.292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Een aantal deelnemers behoren tot meerdere regelingen (eventueel van een verschillend type)</a:t>
            </a:r>
            <a:endParaRPr lang="nl-BE" sz="12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inrichter</a:t>
            </a:r>
          </a:p>
          <a:p>
            <a:pPr lvl="1"/>
            <a:r>
              <a:rPr lang="nl-BE" smtClean="0"/>
              <a:t>Eerste pijler</a:t>
            </a:r>
          </a:p>
          <a:p>
            <a:pPr lvl="1"/>
            <a:r>
              <a:rPr lang="nl-BE" smtClean="0"/>
              <a:t>Tweede pijler</a:t>
            </a:r>
          </a:p>
          <a:p>
            <a:pPr lvl="2"/>
            <a:r>
              <a:rPr lang="nl-BE" smtClean="0"/>
              <a:t>Sectorfondsen</a:t>
            </a:r>
          </a:p>
          <a:p>
            <a:pPr lvl="2"/>
            <a:r>
              <a:rPr lang="nl-BE" smtClean="0"/>
              <a:t>Multi-werkgeverfondsen</a:t>
            </a:r>
          </a:p>
          <a:p>
            <a:pPr lvl="2"/>
            <a:r>
              <a:rPr lang="nl-BE" smtClean="0"/>
              <a:t>Mono-werkgeverfondsen</a:t>
            </a:r>
          </a:p>
          <a:p>
            <a:pPr lvl="2"/>
            <a:r>
              <a:rPr lang="nl-BE" smtClean="0"/>
              <a:t>Zelfstandigen</a:t>
            </a:r>
          </a:p>
          <a:p>
            <a:pPr lvl="2"/>
            <a:r>
              <a:rPr lang="nl-BE" smtClean="0"/>
              <a:t>Vereffening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5</a:t>
            </a:r>
          </a:p>
          <a:p>
            <a:r>
              <a:rPr lang="nl-BE" smtClean="0"/>
              <a:t>Balanstotaal : </a:t>
            </a:r>
            <a:r>
              <a:rPr lang="nl-BE" smtClean="0"/>
              <a:t>2,2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1,8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15.000</a:t>
            </a:r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116 %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Eerste pijler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2012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203 </a:t>
            </a:r>
          </a:p>
          <a:p>
            <a:r>
              <a:rPr lang="nl-BE" smtClean="0"/>
              <a:t>Balanstotaal : 16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13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1,4 </a:t>
            </a:r>
            <a:r>
              <a:rPr lang="nl-BE" smtClean="0"/>
              <a:t>mio </a:t>
            </a:r>
            <a:endParaRPr lang="nl-BE" smtClean="0"/>
          </a:p>
          <a:p>
            <a:r>
              <a:rPr lang="nl-BE" smtClean="0"/>
              <a:t>Dekkingsgraad KTV + marge : </a:t>
            </a:r>
            <a:r>
              <a:rPr lang="nl-BE" smtClean="0"/>
              <a:t>145 %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123 %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118 %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 (totaal)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10 </a:t>
            </a:r>
          </a:p>
          <a:p>
            <a:r>
              <a:rPr lang="nl-BE" smtClean="0"/>
              <a:t>Balanstotaal : 2,5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2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 </a:t>
            </a:r>
            <a:r>
              <a:rPr lang="nl-BE" smtClean="0"/>
              <a:t>mio </a:t>
            </a:r>
            <a:endParaRPr lang="nl-BE" smtClean="0"/>
          </a:p>
          <a:p>
            <a:r>
              <a:rPr lang="nl-BE" smtClean="0"/>
              <a:t>Dekkingsgraad KTV + marge : </a:t>
            </a:r>
            <a:r>
              <a:rPr lang="nl-BE" smtClean="0"/>
              <a:t>132 %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123 %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107 %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sectorfondsen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</a:t>
            </a:r>
            <a:r>
              <a:rPr lang="nl-BE" smtClean="0"/>
              <a:t>: </a:t>
            </a:r>
            <a:r>
              <a:rPr lang="nl-BE" smtClean="0"/>
              <a:t>102 </a:t>
            </a:r>
            <a:endParaRPr lang="nl-BE" smtClean="0"/>
          </a:p>
          <a:p>
            <a:r>
              <a:rPr lang="nl-BE" smtClean="0"/>
              <a:t>Balanstotaal </a:t>
            </a:r>
            <a:r>
              <a:rPr lang="nl-BE" smtClean="0"/>
              <a:t>: </a:t>
            </a:r>
            <a:r>
              <a:rPr lang="nl-BE" smtClean="0"/>
              <a:t>9 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</a:t>
            </a:r>
            <a:r>
              <a:rPr lang="nl-BE" smtClean="0"/>
              <a:t>: </a:t>
            </a:r>
            <a:r>
              <a:rPr lang="nl-BE" smtClean="0"/>
              <a:t>7 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</a:t>
            </a:r>
            <a:r>
              <a:rPr lang="nl-BE" smtClean="0"/>
              <a:t>: </a:t>
            </a:r>
            <a:r>
              <a:rPr lang="nl-BE" smtClean="0"/>
              <a:t>242.000 </a:t>
            </a:r>
            <a:endParaRPr lang="nl-BE" smtClean="0"/>
          </a:p>
          <a:p>
            <a:r>
              <a:rPr lang="nl-BE" smtClean="0"/>
              <a:t>Dekkingsgraad KTV + marge </a:t>
            </a:r>
            <a:r>
              <a:rPr lang="nl-BE" smtClean="0"/>
              <a:t>: </a:t>
            </a:r>
            <a:r>
              <a:rPr lang="nl-BE" smtClean="0"/>
              <a:t>147 %</a:t>
            </a:r>
            <a:endParaRPr lang="nl-BE" smtClean="0"/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128 %</a:t>
            </a:r>
            <a:endParaRPr lang="nl-BE" smtClean="0"/>
          </a:p>
          <a:p>
            <a:r>
              <a:rPr lang="nl-BE" smtClean="0"/>
              <a:t>Verhouding LTV/KTV</a:t>
            </a:r>
            <a:r>
              <a:rPr lang="nl-BE" smtClean="0"/>
              <a:t>: </a:t>
            </a:r>
            <a:r>
              <a:rPr lang="nl-BE" smtClean="0"/>
              <a:t>116 %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multi-werkgevers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66 </a:t>
            </a:r>
          </a:p>
          <a:p>
            <a:r>
              <a:rPr lang="nl-BE" smtClean="0"/>
              <a:t>Balanstotaal : </a:t>
            </a:r>
            <a:r>
              <a:rPr lang="nl-BE" smtClean="0"/>
              <a:t>1,7 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1,4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100.000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128 %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115 %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112 %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mono-werkgevers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 </a:t>
            </a:r>
          </a:p>
          <a:p>
            <a:r>
              <a:rPr lang="nl-BE" smtClean="0"/>
              <a:t>Balanstotaal : 1,6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1,4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30.000 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171 %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104 %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169 %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zelfstandigen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</a:t>
            </a:r>
            <a:r>
              <a:rPr lang="nl-BE" smtClean="0"/>
              <a:t>15 </a:t>
            </a:r>
            <a:endParaRPr lang="nl-BE" smtClean="0"/>
          </a:p>
          <a:p>
            <a:r>
              <a:rPr lang="nl-BE" smtClean="0"/>
              <a:t>Balanstotaal : 67 </a:t>
            </a:r>
            <a:r>
              <a:rPr lang="nl-BE" smtClean="0"/>
              <a:t>mio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40 </a:t>
            </a:r>
            <a:r>
              <a:rPr lang="nl-BE" smtClean="0"/>
              <a:t>mio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1.000 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153 %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116 %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132 %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vereffening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aard van de pensioentoezegging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minstens één plan met één of andere vorm van beloofd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DC + tarief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Hybride</a:t>
            </a:r>
          </a:p>
          <a:p>
            <a:pPr lvl="1"/>
            <a:r>
              <a:rPr lang="nl-BE" smtClean="0"/>
              <a:t>IBP's met uitsluitend DC-plannen zonder tarief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175 </a:t>
            </a:r>
          </a:p>
          <a:p>
            <a:r>
              <a:rPr lang="nl-BE" smtClean="0"/>
              <a:t>Balanstotaal : 17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13,3 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580.000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152 %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124 %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122 %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smtClean="0"/>
              <a:t>IBP's met minstens één plan met één of andere vorm van beloofd rendement</a:t>
            </a:r>
            <a:endParaRPr lang="nl-BE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</a:t>
            </a:r>
            <a:r>
              <a:rPr lang="nl-BE" smtClean="0"/>
              <a:t>: </a:t>
            </a:r>
            <a:r>
              <a:rPr lang="nl-BE" smtClean="0"/>
              <a:t>103 </a:t>
            </a:r>
            <a:endParaRPr lang="nl-BE" smtClean="0"/>
          </a:p>
          <a:p>
            <a:r>
              <a:rPr lang="nl-BE" smtClean="0"/>
              <a:t>Balanstotaal : </a:t>
            </a:r>
            <a:r>
              <a:rPr lang="nl-BE" smtClean="0"/>
              <a:t>8,8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6,7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172.000 </a:t>
            </a:r>
          </a:p>
          <a:p>
            <a:r>
              <a:rPr lang="nl-BE" smtClean="0"/>
              <a:t>Dekkingsgraad KTV + marge </a:t>
            </a:r>
            <a:r>
              <a:rPr lang="nl-BE" smtClean="0"/>
              <a:t>: </a:t>
            </a:r>
            <a:r>
              <a:rPr lang="nl-BE" smtClean="0"/>
              <a:t>152 %</a:t>
            </a:r>
            <a:endParaRPr lang="nl-BE" smtClean="0"/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126 %</a:t>
            </a:r>
            <a:endParaRPr lang="nl-BE" smtClean="0"/>
          </a:p>
          <a:p>
            <a:r>
              <a:rPr lang="nl-BE" smtClean="0"/>
              <a:t>Verhouding LTV/KTV</a:t>
            </a:r>
            <a:r>
              <a:rPr lang="nl-BE" smtClean="0"/>
              <a:t>: </a:t>
            </a:r>
            <a:r>
              <a:rPr lang="nl-BE" smtClean="0"/>
              <a:t>121 %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enkel DB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4 </a:t>
            </a:r>
          </a:p>
          <a:p>
            <a:r>
              <a:rPr lang="nl-BE" smtClean="0"/>
              <a:t>Balanstotaal : 1,5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1,4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31.000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172 %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104 %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171 %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DC + tarief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000" smtClean="0"/>
              <a:t>De sector van de IBP's blijft een zeer heterogene sector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Balanstotaal (18,59 </a:t>
            </a:r>
            <a:r>
              <a:rPr lang="nl-BE" sz="2000" smtClean="0"/>
              <a:t>mia </a:t>
            </a:r>
            <a:r>
              <a:rPr lang="nl-BE" sz="2000" smtClean="0"/>
              <a:t>€) is gevoelig gestegen</a:t>
            </a:r>
            <a:r>
              <a:rPr lang="nl-BE" sz="2000" smtClean="0">
                <a:solidFill>
                  <a:srgbClr val="00B0F0"/>
                </a:solidFill>
              </a:rPr>
              <a:t> </a:t>
            </a:r>
            <a:r>
              <a:rPr lang="nl-BE" sz="2000" smtClean="0"/>
              <a:t>(+ </a:t>
            </a:r>
            <a:r>
              <a:rPr lang="nl-BE" sz="2000" smtClean="0"/>
              <a:t>15,8 %)</a:t>
            </a:r>
            <a:r>
              <a:rPr lang="nl-BE" sz="2000" smtClean="0">
                <a:solidFill>
                  <a:srgbClr val="00B0F0"/>
                </a:solidFill>
              </a:rPr>
              <a:t>,</a:t>
            </a:r>
            <a:r>
              <a:rPr lang="nl-BE" sz="2000" smtClean="0"/>
              <a:t> </a:t>
            </a:r>
            <a:r>
              <a:rPr lang="nl-BE" sz="2000" smtClean="0"/>
              <a:t>voornamelijk door de sterke financiële resultaten 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Aantal deelnemers stijgt fors tot </a:t>
            </a:r>
            <a:r>
              <a:rPr lang="nl-BE" sz="2000" smtClean="0"/>
              <a:t>1,4 mio </a:t>
            </a:r>
            <a:r>
              <a:rPr lang="nl-BE" sz="2000" smtClean="0"/>
              <a:t>(+ </a:t>
            </a:r>
            <a:r>
              <a:rPr lang="nl-BE" sz="2000" smtClean="0"/>
              <a:t>57 %)</a:t>
            </a:r>
            <a:r>
              <a:rPr lang="nl-BE" sz="2000" smtClean="0">
                <a:solidFill>
                  <a:srgbClr val="00B0F0"/>
                </a:solidFill>
              </a:rPr>
              <a:t> </a:t>
            </a:r>
            <a:r>
              <a:rPr lang="nl-BE" sz="2000" smtClean="0"/>
              <a:t>door de komst van twee nieuwe sectorfondsen met een groot aantal deelnemers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IBP's beleggen nog altijd voornamelijk in ICB's (aandelen-ICB's en obligaties-ICB's)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000" smtClean="0"/>
              <a:t>Overgrote meerderheid van de regelingen bieden één of andere vorm van beloofd rendement. Qua aantal betrokken deelnemers is er wel een groter aandeel DC-plannen door nieuwe IBP's</a:t>
            </a:r>
            <a:endParaRPr lang="nl-BE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 </a:t>
            </a:r>
          </a:p>
          <a:p>
            <a:r>
              <a:rPr lang="nl-BE" smtClean="0"/>
              <a:t>Balanstotaal : 368 </a:t>
            </a:r>
            <a:r>
              <a:rPr lang="nl-BE" smtClean="0"/>
              <a:t>mio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310 </a:t>
            </a:r>
            <a:r>
              <a:rPr lang="nl-BE" smtClean="0"/>
              <a:t>mio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263.000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120 %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118 %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101 %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Cash Balance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65 </a:t>
            </a:r>
          </a:p>
          <a:p>
            <a:r>
              <a:rPr lang="nl-BE" smtClean="0"/>
              <a:t>Balanstotaal : </a:t>
            </a:r>
            <a:r>
              <a:rPr lang="nl-BE" smtClean="0"/>
              <a:t>6,4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</a:t>
            </a:r>
            <a:r>
              <a:rPr lang="nl-BE" smtClean="0"/>
              <a:t>4,9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116.000</a:t>
            </a:r>
          </a:p>
          <a:p>
            <a:r>
              <a:rPr lang="nl-BE" smtClean="0"/>
              <a:t>Dekkingsgraad KTV + marge </a:t>
            </a:r>
            <a:r>
              <a:rPr lang="nl-BE" smtClean="0"/>
              <a:t>: </a:t>
            </a:r>
            <a:r>
              <a:rPr lang="nl-BE" smtClean="0"/>
              <a:t>149 %</a:t>
            </a:r>
            <a:endParaRPr lang="nl-BE" smtClean="0"/>
          </a:p>
          <a:p>
            <a:r>
              <a:rPr lang="nl-BE" smtClean="0"/>
              <a:t>Dekkingsgraad LTV + marge </a:t>
            </a:r>
            <a:r>
              <a:rPr lang="nl-BE" smtClean="0"/>
              <a:t>: </a:t>
            </a:r>
            <a:r>
              <a:rPr lang="nl-BE" smtClean="0"/>
              <a:t>128 %</a:t>
            </a:r>
            <a:endParaRPr lang="nl-BE" smtClean="0"/>
          </a:p>
          <a:p>
            <a:r>
              <a:rPr lang="nl-BE" smtClean="0"/>
              <a:t>Verhouding LTV/KTV</a:t>
            </a:r>
            <a:r>
              <a:rPr lang="nl-BE" smtClean="0"/>
              <a:t>: </a:t>
            </a:r>
            <a:r>
              <a:rPr lang="nl-BE" smtClean="0"/>
              <a:t>116 %</a:t>
            </a:r>
            <a:endParaRPr lang="nl-BE" smtClean="0"/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Eventueel met ook één of meer DC-plannen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hybride*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33 </a:t>
            </a:r>
          </a:p>
          <a:p>
            <a:r>
              <a:rPr lang="nl-BE" smtClean="0"/>
              <a:t>Balanstotaal : 1,5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1,5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812.000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101 %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100 %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uitsluitend DC-plannen zonder </a:t>
            </a:r>
            <a:r>
              <a:rPr lang="nl-BE" smtClean="0"/>
              <a:t>tarief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grensoverschrijdende activiteit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enkel activiteiten in België</a:t>
            </a:r>
          </a:p>
          <a:p>
            <a:pPr lvl="1"/>
            <a:r>
              <a:rPr lang="nl-BE" smtClean="0"/>
              <a:t>IBP's met ook grensoverschrijdende activiteiten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10 </a:t>
            </a:r>
          </a:p>
          <a:p>
            <a:r>
              <a:rPr lang="nl-BE" smtClean="0"/>
              <a:t>Balanstotaal : </a:t>
            </a:r>
            <a:r>
              <a:rPr lang="nl-BE" smtClean="0"/>
              <a:t>669 mio </a:t>
            </a:r>
            <a:r>
              <a:rPr lang="nl-BE" smtClean="0"/>
              <a:t>€</a:t>
            </a:r>
          </a:p>
          <a:p>
            <a:r>
              <a:rPr lang="nl-BE" smtClean="0"/>
              <a:t>Technische voorzieningen : 637 </a:t>
            </a:r>
            <a:r>
              <a:rPr lang="nl-BE" smtClean="0"/>
              <a:t>mio </a:t>
            </a:r>
            <a:r>
              <a:rPr lang="nl-BE" smtClean="0"/>
              <a:t>€</a:t>
            </a:r>
          </a:p>
          <a:p>
            <a:r>
              <a:rPr lang="nl-BE" smtClean="0"/>
              <a:t>Aantal deelnemers : 13.000 </a:t>
            </a:r>
          </a:p>
          <a:p>
            <a:r>
              <a:rPr lang="nl-BE" smtClean="0"/>
              <a:t>Dekkingsgraad KTV + marge : </a:t>
            </a:r>
            <a:r>
              <a:rPr lang="nl-BE" smtClean="0"/>
              <a:t>116 %</a:t>
            </a:r>
            <a:endParaRPr lang="nl-BE" smtClean="0"/>
          </a:p>
          <a:p>
            <a:r>
              <a:rPr lang="nl-BE" smtClean="0"/>
              <a:t>Dekkingsgraad LTV + marge : </a:t>
            </a:r>
            <a:r>
              <a:rPr lang="nl-BE" smtClean="0"/>
              <a:t>103 %</a:t>
            </a:r>
            <a:endParaRPr lang="nl-BE" smtClean="0"/>
          </a:p>
          <a:p>
            <a:r>
              <a:rPr lang="nl-BE" smtClean="0"/>
              <a:t>Verhouding LTV/KTV: </a:t>
            </a:r>
            <a:r>
              <a:rPr lang="nl-BE" smtClean="0"/>
              <a:t>113 %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ook grensoverschrijdende activiteiten 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Samenhang aantal IBP's - balanstotaal - aantal deelnemers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827584" y="1484784"/>
          <a:ext cx="756084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dekkingsgraad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251520" y="1124744"/>
          <a:ext cx="864096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Prudente waardering LTV</a:t>
            </a:r>
            <a:endParaRPr lang="nl-B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844824"/>
          <a:ext cx="8640961" cy="33123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26520"/>
                <a:gridCol w="706647"/>
                <a:gridCol w="698901"/>
                <a:gridCol w="762438"/>
                <a:gridCol w="762438"/>
                <a:gridCol w="762438"/>
                <a:gridCol w="762438"/>
                <a:gridCol w="762438"/>
                <a:gridCol w="825973"/>
                <a:gridCol w="635365"/>
                <a:gridCol w="635365"/>
              </a:tblGrid>
              <a:tr h="36450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Verhouding LTV/KTV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Percentage van IBP's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Percentage van balanstotaal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2008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2009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2010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2008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2009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/>
                        <a:t>2010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125 %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120 %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125 %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115 %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120 %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110 %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115 %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105 %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110 %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5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100 % 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en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105 %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20 %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7 %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9 %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latin typeface="+mn-lt"/>
                        </a:rPr>
                        <a:t>100 %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25 %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13 %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8 %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12 %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5 %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6 %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4 %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1 %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samenstelling portefeuille (1)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683568" y="1412776"/>
          <a:ext cx="7776864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samenstelling portefeuille (2)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467544" y="1268760"/>
          <a:ext cx="813690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2012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Kerncijfers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Samenvattende tabel IBP's</a:t>
            </a:r>
            <a:endParaRPr lang="nl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00889"/>
                <a:gridCol w="60088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Aantal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Balanstotaal</a:t>
                      </a:r>
                    </a:p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(mia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Dekkingsgraad KTV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Dekkingsgraad LTV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Technische </a:t>
                      </a:r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voorzieningen</a:t>
                      </a:r>
                    </a:p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(mia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Aantal deelnemers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Sector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16,05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18,59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13,60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14,82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887.398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1.394.936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Eerste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2,00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2,21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1,89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1,82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14.393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14.909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Tweede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14,04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16,37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11,71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13,00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873.005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1.380.027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Sectorfondsen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2,04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2,47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1,75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1,98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510.105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1.026.533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Multi-werkgevers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9,07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10,60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7,22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8,13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249.188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218.858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Mono-werkgevers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64.193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101.747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Zelfstandigen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99 %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1,34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32.194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31.787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Vereffening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0,11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0,07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0,10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0,04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17.325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1.102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DB, DC + tarief, CB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14,91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17,05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12,40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13,33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583.029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582.727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7,57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8,80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6,35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6,72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192.834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171.953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DC + tarief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1,41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27.148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31.419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0,30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0,37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0,27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0,31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252.991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263.307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Hybride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5,76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6,35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149 %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4,57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4,89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110.056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116.048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DC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1,13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1,54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1,50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304.369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812.209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België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15,58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17,92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13,15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14,19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877.000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1.382.253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Grensoverschrijdend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0,46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0,67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0,45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0,64</a:t>
                      </a:r>
                    </a:p>
                  </a:txBody>
                  <a:tcPr marL="0" marR="144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10.398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12.683</a:t>
                      </a:r>
                    </a:p>
                  </a:txBody>
                  <a:tcPr marL="0" marR="72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% </a:t>
                      </a:r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balanstotaal van de sector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Grootste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7,67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8,67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138 %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5,85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6,12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320.016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330.663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Grootste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81 %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82 %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12,98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900" b="0" i="0" u="none" strike="noStrike" kern="120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15,15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150 %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117 %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124 %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10,85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11,93</a:t>
                      </a:r>
                    </a:p>
                  </a:txBody>
                  <a:tcPr marL="0" marR="144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702.840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731.530</a:t>
                      </a:r>
                    </a:p>
                  </a:txBody>
                  <a:tcPr marL="0" marR="7200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Balanstotaal IBP's tov groepsverzekeringen, bedrijfsleiderverzekeringen en derde pijler</a:t>
            </a:r>
            <a:endParaRPr lang="nl-BE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1628800"/>
          <a:ext cx="7416823" cy="34563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49163"/>
                <a:gridCol w="733532"/>
                <a:gridCol w="733532"/>
                <a:gridCol w="733532"/>
                <a:gridCol w="733532"/>
                <a:gridCol w="733532"/>
              </a:tblGrid>
              <a:tr h="384043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 miljard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2009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2011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Eerste </a:t>
                      </a:r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pijler beheerd door IBP's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Tweede pijler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IBP</a:t>
                      </a:r>
                      <a:endParaRPr lang="nl-BE" sz="1200" b="1" i="0" u="none" strike="sngStrike" baseline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13,9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Groepsverzekering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40,1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Bedrijfsleiderverzekering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Derde pijler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19,8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23,7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Verzekeringen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8,6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9,5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10,4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Pensioenspaarfondsen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11,3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12,7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IBP</a:t>
            </a:r>
            <a:r>
              <a:rPr lang="nl-BE" sz="1600" smtClean="0"/>
              <a:t>: Instelling voor bedrijfspensioenvoorziening</a:t>
            </a:r>
          </a:p>
          <a:p>
            <a:r>
              <a:rPr lang="nl-BE" sz="1600" b="1" smtClean="0"/>
              <a:t>ICB</a:t>
            </a:r>
            <a:r>
              <a:rPr lang="nl-BE" sz="1600" smtClean="0"/>
              <a:t>: Instelling voor collectieve belegging</a:t>
            </a:r>
          </a:p>
          <a:p>
            <a:r>
              <a:rPr lang="nl-BE" sz="1600" b="1" smtClean="0"/>
              <a:t>KTV</a:t>
            </a:r>
            <a:r>
              <a:rPr lang="nl-BE" sz="1600" smtClean="0"/>
              <a:t> (korte termijn technische voorzieningen): voorzieningen die, op het beschouwde ogenblik, overeenstemmen met de door de aangeslotenen verworven pensioenrechten</a:t>
            </a:r>
          </a:p>
          <a:p>
            <a:r>
              <a:rPr lang="nl-BE" sz="1600" b="1" smtClean="0"/>
              <a:t>LTV</a:t>
            </a:r>
            <a:r>
              <a:rPr lang="nl-BE" sz="1600" smtClean="0"/>
              <a:t> (lange termijn technische voorzieningen): een niveau van voorzieningen waarbij bovenop de verworven pensioenrechten een veiligheidsbuffer wordt ingebouwd</a:t>
            </a:r>
          </a:p>
          <a:p>
            <a:r>
              <a:rPr lang="nl-BE" sz="1600" b="1" smtClean="0"/>
              <a:t>DB</a:t>
            </a:r>
            <a:r>
              <a:rPr lang="nl-BE" sz="1600" smtClean="0"/>
              <a:t>: defined benefits (te bereiken doel)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: defined contributions (vaste bijdragen)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Lexicon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Aantal rapporterende IBP's: 208</a:t>
            </a:r>
          </a:p>
          <a:p>
            <a:pPr>
              <a:spcBef>
                <a:spcPts val="600"/>
              </a:spcBef>
            </a:pPr>
            <a:r>
              <a:rPr lang="nl-BE" smtClean="0"/>
              <a:t>Balanstotaal: 18,6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>
              <a:spcBef>
                <a:spcPts val="600"/>
              </a:spcBef>
            </a:pPr>
            <a:r>
              <a:rPr lang="nl-BE" smtClean="0"/>
              <a:t>Technische voorzieningen: 14,8 </a:t>
            </a:r>
            <a:r>
              <a:rPr lang="nl-BE" smtClean="0"/>
              <a:t>mia </a:t>
            </a:r>
            <a:r>
              <a:rPr lang="nl-BE" smtClean="0"/>
              <a:t>€</a:t>
            </a:r>
          </a:p>
          <a:p>
            <a:pPr>
              <a:spcBef>
                <a:spcPts val="600"/>
              </a:spcBef>
            </a:pPr>
            <a:r>
              <a:rPr lang="nl-BE" smtClean="0"/>
              <a:t>Aantal deelnemers: 1,4 </a:t>
            </a:r>
            <a:r>
              <a:rPr lang="nl-BE" smtClean="0"/>
              <a:t>mio </a:t>
            </a:r>
            <a:r>
              <a:rPr lang="nl-BE" sz="1800" smtClean="0"/>
              <a:t>(inclusief dubbeltellingen)</a:t>
            </a:r>
            <a:endParaRPr lang="nl-BE" smtClean="0"/>
          </a:p>
          <a:p>
            <a:pPr>
              <a:spcBef>
                <a:spcPts val="600"/>
              </a:spcBef>
            </a:pPr>
            <a:r>
              <a:rPr lang="nl-BE" smtClean="0"/>
              <a:t>Dekkingsgraad KTV + marge: </a:t>
            </a:r>
            <a:r>
              <a:rPr lang="nl-BE" smtClean="0"/>
              <a:t>146 % </a:t>
            </a:r>
            <a:endParaRPr lang="nl-BE" smtClean="0"/>
          </a:p>
          <a:p>
            <a:pPr>
              <a:spcBef>
                <a:spcPts val="600"/>
              </a:spcBef>
            </a:pPr>
            <a:r>
              <a:rPr lang="nl-BE" smtClean="0"/>
              <a:t>Dekkingsgraad LTV + marge: </a:t>
            </a:r>
            <a:r>
              <a:rPr lang="nl-BE" smtClean="0"/>
              <a:t>122 %</a:t>
            </a:r>
            <a:endParaRPr lang="nl-BE" smtClean="0"/>
          </a:p>
          <a:p>
            <a:pPr>
              <a:spcBef>
                <a:spcPts val="600"/>
              </a:spcBef>
            </a:pPr>
            <a:r>
              <a:rPr lang="nl-BE" smtClean="0"/>
              <a:t>Verhouding LTV/KTV: </a:t>
            </a:r>
            <a:r>
              <a:rPr lang="nl-BE" smtClean="0"/>
              <a:t>120 %</a:t>
            </a:r>
            <a:endParaRPr lang="nl-BE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balanstotaal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395536" y="1412776"/>
          <a:ext cx="8496944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Balanstotaal </a:t>
                      </a:r>
                      <a:endParaRPr lang="nl-BE" sz="1200" b="1" u="none" strike="noStrike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in Euro)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Aantal instellingen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% </a:t>
                      </a: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instellingen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Absolute Waarde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Arial" pitchFamily="34" charset="0"/>
                          <a:cs typeface="Arial" pitchFamily="34" charset="0"/>
                        </a:rPr>
                        <a:t> % </a:t>
                      </a:r>
                      <a:r>
                        <a:rPr lang="nl-BE" sz="1200" b="1" u="none" strike="noStrike">
                          <a:latin typeface="Arial" pitchFamily="34" charset="0"/>
                          <a:cs typeface="Arial" pitchFamily="34" charset="0"/>
                        </a:rPr>
                        <a:t>totaal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&gt;500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8.217.031.502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&lt;&gt;500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5.771.044.262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&lt;&gt;100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53 %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4.368.002.093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&lt;10 </a:t>
                      </a:r>
                      <a:r>
                        <a:rPr lang="nl-BE" sz="1200" u="none" strike="noStrike" smtClean="0">
                          <a:latin typeface="Arial" pitchFamily="34" charset="0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230.508.278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Arial" pitchFamily="34" charset="0"/>
                          <a:cs typeface="Arial" pitchFamily="34" charset="0"/>
                        </a:rPr>
                        <a:t>Totaal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18.586.586.135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Evolutie aantal deelnemers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484784"/>
          <a:ext cx="828092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31 december 2013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deelnemers*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628800"/>
          <a:ext cx="8568949" cy="406585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6424"/>
                <a:gridCol w="950505"/>
                <a:gridCol w="950505"/>
                <a:gridCol w="950505"/>
                <a:gridCol w="950505"/>
                <a:gridCol w="950505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u="none" strike="noStrike">
                          <a:latin typeface="Arial" pitchFamily="34" charset="0"/>
                          <a:cs typeface="Arial" pitchFamily="34" charset="0"/>
                        </a:rPr>
                        <a:t>Omschrijving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1.	Actieve </a:t>
                      </a:r>
                      <a:r>
                        <a:rPr lang="nl-BE" sz="1000" b="1" u="none" strike="noStrike">
                          <a:latin typeface="Arial" pitchFamily="34" charset="0"/>
                          <a:cs typeface="Arial" pitchFamily="34" charset="0"/>
                        </a:rPr>
                        <a:t>deelnemers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607.966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577.737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560.835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556.430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973.899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482.567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464.882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451.339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446.966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571.685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Vrouw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125.399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112.855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109.496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109.464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402.214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536575" indent="-268288" algn="l" fontAlgn="t"/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1.1.	Arbeiders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372.597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368.953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356.150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351.839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400.996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349.196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346.098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335.267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331.821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378.759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Vrouw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23.401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22.855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20.883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20.018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22.237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536575" indent="-268288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1.2.	Bedienden </a:t>
                      </a:r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en kaders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235.369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208.784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204.685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204.591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572.903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133.371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118.784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116.072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115.145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192.926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Vrouw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101.998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90.000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88.613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89.446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379.977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2.	Uitgetreden </a:t>
                      </a:r>
                      <a:r>
                        <a:rPr lang="nl-BE" sz="1000" b="1" u="none" strike="noStrike">
                          <a:latin typeface="Arial" pitchFamily="34" charset="0"/>
                          <a:cs typeface="Arial" pitchFamily="34" charset="0"/>
                        </a:rPr>
                        <a:t>deelnemers met uitgestelde rechten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199.717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233.264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255.746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290.959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383.687</a:t>
                      </a:r>
                      <a:endParaRPr lang="nl-BE" sz="1000" b="1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151.497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180.590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197.769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227.406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265.162</a:t>
                      </a:r>
                      <a:endParaRPr lang="nl-BE" sz="1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Vrouw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48.220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52.674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57.977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63.553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118.525</a:t>
                      </a:r>
                      <a:endParaRPr lang="nl-BE" sz="1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3.	Rentegenieters </a:t>
                      </a:r>
                      <a:r>
                        <a:rPr lang="nl-BE" sz="1000" b="1" u="none" strike="noStrike">
                          <a:latin typeface="Arial" pitchFamily="34" charset="0"/>
                          <a:cs typeface="Arial" pitchFamily="34" charset="0"/>
                        </a:rPr>
                        <a:t>(pensioen-, overlevings-, wezen-, en invaliditeitsrenten)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52.865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40.190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41.294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37.350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Man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31.032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23.230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26.272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25.173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22.548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536575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Vrouw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21.833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16.960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15.022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14.836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14.802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268288" indent="-179388" algn="l" defTabSz="914400" rtl="0" eaLnBrk="1" fontAlgn="t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Totaal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860.548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851.191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857.875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887.398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1.394.936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44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2012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5877272"/>
            <a:ext cx="856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nl-BE" sz="1050" smtClean="0"/>
              <a:t>*</a:t>
            </a:r>
            <a:r>
              <a:rPr lang="nl-BE" sz="900" smtClean="0"/>
              <a:t>	Dubbeltellingen inbegrepen</a:t>
            </a:r>
            <a:endParaRPr lang="nl-B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</TotalTime>
  <Words>2627</Words>
  <Application>Microsoft Office PowerPoint</Application>
  <PresentationFormat>On-screen Show (4:3)</PresentationFormat>
  <Paragraphs>1100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20110415_FSMA_sjabloon_v1-1</vt:lpstr>
      <vt:lpstr>Slide 1</vt:lpstr>
      <vt:lpstr>De sector van de Instellingen voor Bedrijfspensioenvoorziening - Boekjaar 2012 </vt:lpstr>
      <vt:lpstr>Executive summary</vt:lpstr>
      <vt:lpstr>De sector van de Instellingen voor Bedrijfspensioenvoorziening - Boekjaar 2012 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Top 10 volgens balanstotaal</vt:lpstr>
      <vt:lpstr>Top 50 volgens balanstotaal</vt:lpstr>
      <vt:lpstr>Sector</vt:lpstr>
      <vt:lpstr>Sector</vt:lpstr>
      <vt:lpstr>Sector</vt:lpstr>
      <vt:lpstr>Eerste pijler</vt:lpstr>
      <vt:lpstr>Tweede pijler (totaal)</vt:lpstr>
      <vt:lpstr>Tweede pijler: sectorfondsen</vt:lpstr>
      <vt:lpstr>Tweede pijler: multi-werkgevers</vt:lpstr>
      <vt:lpstr>Tweede pijler: mono-werkgevers</vt:lpstr>
      <vt:lpstr>Tweede pijler: zelfstandigen</vt:lpstr>
      <vt:lpstr>Tweede pijler: vereffening</vt:lpstr>
      <vt:lpstr>Sector</vt:lpstr>
      <vt:lpstr>IBP's met minstens één plan met één of andere vorm van beloofd rendement</vt:lpstr>
      <vt:lpstr>IBP's met beloofd rendement: enkel DB</vt:lpstr>
      <vt:lpstr>IBP's met beloofd rendement: uitsluitend DC + tarief</vt:lpstr>
      <vt:lpstr>IBP's met beloofd rendement: uitsluitend Cash Balance</vt:lpstr>
      <vt:lpstr>IBP's met beloofd rendement: hybride*</vt:lpstr>
      <vt:lpstr>IBP's met uitsluitend DC-plannen zonder tarief</vt:lpstr>
      <vt:lpstr>Sector</vt:lpstr>
      <vt:lpstr>IBP's met ook grensoverschrijdende activiteiten </vt:lpstr>
      <vt:lpstr>Samenhang aantal IBP's - balanstotaal - aantal deelnemers</vt:lpstr>
      <vt:lpstr>Peer groups: dekkingsgraad</vt:lpstr>
      <vt:lpstr>Prudente waardering LTV</vt:lpstr>
      <vt:lpstr>Peer groups: samenstelling portefeuille (1)</vt:lpstr>
      <vt:lpstr>Peer groups: samenstelling portefeuille (2)</vt:lpstr>
      <vt:lpstr>Samenvattende tabel IBP's</vt:lpstr>
      <vt:lpstr>Balanstotaal IBP's tov groepsverzekeringen, bedrijfsleiderverzekeringen en derde pijler</vt:lpstr>
      <vt:lpstr>Lexicon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Vandendriessche Diederik</cp:lastModifiedBy>
  <cp:revision>468</cp:revision>
  <dcterms:created xsi:type="dcterms:W3CDTF">2011-10-05T15:12:53Z</dcterms:created>
  <dcterms:modified xsi:type="dcterms:W3CDTF">2014-01-13T15:53:39Z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1073596622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-1205887172</vt:i4>
  </property>
</Properties>
</file>