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76" r:id="rId2"/>
    <p:sldId id="348" r:id="rId3"/>
    <p:sldId id="349" r:id="rId4"/>
    <p:sldId id="279" r:id="rId5"/>
    <p:sldId id="350" r:id="rId6"/>
    <p:sldId id="351" r:id="rId7"/>
    <p:sldId id="352" r:id="rId8"/>
    <p:sldId id="353" r:id="rId9"/>
    <p:sldId id="354" r:id="rId10"/>
    <p:sldId id="355" r:id="rId11"/>
    <p:sldId id="356" r:id="rId12"/>
    <p:sldId id="357" r:id="rId13"/>
    <p:sldId id="358" r:id="rId14"/>
    <p:sldId id="288" r:id="rId15"/>
    <p:sldId id="289" r:id="rId16"/>
    <p:sldId id="339" r:id="rId17"/>
    <p:sldId id="342" r:id="rId18"/>
    <p:sldId id="291" r:id="rId19"/>
    <p:sldId id="292" r:id="rId20"/>
    <p:sldId id="293" r:id="rId21"/>
    <p:sldId id="294" r:id="rId22"/>
    <p:sldId id="295" r:id="rId23"/>
    <p:sldId id="296" r:id="rId24"/>
    <p:sldId id="297" r:id="rId25"/>
    <p:sldId id="298" r:id="rId26"/>
    <p:sldId id="299" r:id="rId27"/>
    <p:sldId id="300" r:id="rId28"/>
    <p:sldId id="336" r:id="rId29"/>
    <p:sldId id="335" r:id="rId30"/>
    <p:sldId id="334" r:id="rId31"/>
    <p:sldId id="333" r:id="rId32"/>
    <p:sldId id="301" r:id="rId33"/>
    <p:sldId id="302" r:id="rId34"/>
    <p:sldId id="303" r:id="rId35"/>
    <p:sldId id="304" r:id="rId36"/>
    <p:sldId id="305" r:id="rId37"/>
    <p:sldId id="306" r:id="rId38"/>
    <p:sldId id="307" r:id="rId39"/>
    <p:sldId id="308" r:id="rId40"/>
    <p:sldId id="309" r:id="rId41"/>
    <p:sldId id="359" r:id="rId42"/>
    <p:sldId id="341" r:id="rId43"/>
  </p:sldIdLst>
  <p:sldSz cx="9144000" cy="6858000" type="screen4x3"/>
  <p:notesSz cx="6797675" cy="9926638"/>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69">
          <p15:clr>
            <a:srgbClr val="A4A3A4"/>
          </p15:clr>
        </p15:guide>
        <p15:guide id="3" orient="horz" pos="3918">
          <p15:clr>
            <a:srgbClr val="A4A3A4"/>
          </p15:clr>
        </p15:guide>
        <p15:guide id="4" orient="horz" pos="677">
          <p15:clr>
            <a:srgbClr val="A4A3A4"/>
          </p15:clr>
        </p15:guide>
        <p15:guide id="5" orient="horz" pos="289">
          <p15:clr>
            <a:srgbClr val="A4A3A4"/>
          </p15:clr>
        </p15:guide>
        <p15:guide id="6" pos="2880">
          <p15:clr>
            <a:srgbClr val="A4A3A4"/>
          </p15:clr>
        </p15:guide>
        <p15:guide id="7" pos="5488">
          <p15:clr>
            <a:srgbClr val="A4A3A4"/>
          </p15:clr>
        </p15:guide>
        <p15:guide id="8" pos="272">
          <p15:clr>
            <a:srgbClr val="A4A3A4"/>
          </p15:clr>
        </p15:guide>
        <p15:guide id="9" pos="725">
          <p15:clr>
            <a:srgbClr val="A4A3A4"/>
          </p15:clr>
        </p15:guide>
        <p15:guide id="10" pos="4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jonck" initials="TJG" lastIdx="14" clrIdx="0"/>
  <p:cmAuthor id="1" name="Devos, Ann"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244"/>
    <a:srgbClr val="C5DA00"/>
    <a:srgbClr val="C9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4" autoAdjust="0"/>
  </p:normalViewPr>
  <p:slideViewPr>
    <p:cSldViewPr showGuides="1">
      <p:cViewPr varScale="1">
        <p:scale>
          <a:sx n="106" d="100"/>
          <a:sy n="106" d="100"/>
        </p:scale>
        <p:origin x="1686" y="114"/>
      </p:cViewPr>
      <p:guideLst>
        <p:guide orient="horz" pos="2160"/>
        <p:guide orient="horz" pos="969"/>
        <p:guide orient="horz" pos="3918"/>
        <p:guide orient="horz" pos="677"/>
        <p:guide orient="horz" pos="289"/>
        <p:guide pos="2880"/>
        <p:guide pos="5488"/>
        <p:guide pos="272"/>
        <p:guide pos="725"/>
        <p:guide pos="499"/>
      </p:guideLst>
    </p:cSldViewPr>
  </p:slideViewPr>
  <p:outlineViewPr>
    <p:cViewPr>
      <p:scale>
        <a:sx n="33" d="100"/>
        <a:sy n="33" d="100"/>
      </p:scale>
      <p:origin x="0" y="5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3\Peer%20groups%20IBP%202013.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3\Peer%20groups%20IBP%20201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3\Peer%20groups%20IBP%20201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3\Peer%20groups%20IBP%202013.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0\Peer%20groups%20IBP%20201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3\Peer%20groups%20IBP%20201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3\Peer%20groups%20IBP%202013.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2\Peer%20groups%20IBP%20201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3\Peer%20groups%20IBP%202013.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3\Peer%20groups%20IBP%2020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800"/>
              <a:t>(in miljard</a:t>
            </a:r>
            <a:r>
              <a:rPr lang="en-US" sz="800" baseline="0"/>
              <a:t> euro)</a:t>
            </a:r>
            <a:endParaRPr lang="en-US" sz="800"/>
          </a:p>
        </c:rich>
      </c:tx>
      <c:layout>
        <c:manualLayout>
          <c:xMode val="edge"/>
          <c:yMode val="edge"/>
          <c:x val="0.43103049987180414"/>
          <c:y val="0.1451767389923182"/>
        </c:manualLayout>
      </c:layout>
      <c:overlay val="0"/>
    </c:title>
    <c:autoTitleDeleted val="0"/>
    <c:view3D>
      <c:rotX val="15"/>
      <c:rotY val="20"/>
      <c:rAngAx val="1"/>
    </c:view3D>
    <c:floor>
      <c:thickness val="0"/>
    </c:floor>
    <c:sideWall>
      <c:thickness val="0"/>
      <c:spPr>
        <a:noFill/>
      </c:spPr>
    </c:sideWall>
    <c:backWall>
      <c:thickness val="0"/>
      <c:spPr>
        <a:noFill/>
        <a:ln w="25400">
          <a:noFill/>
        </a:ln>
      </c:spPr>
    </c:backWall>
    <c:plotArea>
      <c:layout/>
      <c:bar3DChart>
        <c:barDir val="col"/>
        <c:grouping val="stacked"/>
        <c:varyColors val="0"/>
        <c:ser>
          <c:idx val="0"/>
          <c:order val="0"/>
          <c:tx>
            <c:strRef>
              <c:f>Grafieken!$W$3</c:f>
              <c:strCache>
                <c:ptCount val="1"/>
                <c:pt idx="0">
                  <c:v>Balanstotaal</c:v>
                </c:pt>
              </c:strCache>
            </c:strRef>
          </c:tx>
          <c:spPr>
            <a:solidFill>
              <a:srgbClr val="BBCC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Grafieken!$V$4:$V$13</c:f>
              <c:numCache>
                <c:formatCode>General</c:formatCode>
                <c:ptCount val="10"/>
                <c:pt idx="0">
                  <c:v>2004</c:v>
                </c:pt>
                <c:pt idx="1">
                  <c:v>2005</c:v>
                </c:pt>
                <c:pt idx="2">
                  <c:v>2006</c:v>
                </c:pt>
                <c:pt idx="3">
                  <c:v>2007</c:v>
                </c:pt>
                <c:pt idx="4">
                  <c:v>2008</c:v>
                </c:pt>
                <c:pt idx="5">
                  <c:v>2009</c:v>
                </c:pt>
                <c:pt idx="6">
                  <c:v>2010</c:v>
                </c:pt>
                <c:pt idx="7">
                  <c:v>2011</c:v>
                </c:pt>
                <c:pt idx="8">
                  <c:v>2012</c:v>
                </c:pt>
                <c:pt idx="9">
                  <c:v>2013</c:v>
                </c:pt>
              </c:numCache>
            </c:numRef>
          </c:cat>
          <c:val>
            <c:numRef>
              <c:f>Grafieken!$W$4:$W$13</c:f>
              <c:numCache>
                <c:formatCode>#,##0.00_ ;[Red]\-#,##0.00\ </c:formatCode>
                <c:ptCount val="10"/>
                <c:pt idx="0">
                  <c:v>11.676775305</c:v>
                </c:pt>
                <c:pt idx="1">
                  <c:v>13.399766503</c:v>
                </c:pt>
                <c:pt idx="2">
                  <c:v>14.320905329</c:v>
                </c:pt>
                <c:pt idx="3">
                  <c:v>14.860266981000001</c:v>
                </c:pt>
                <c:pt idx="4">
                  <c:v>12.456990802799996</c:v>
                </c:pt>
                <c:pt idx="5">
                  <c:v>14.227887408320001</c:v>
                </c:pt>
                <c:pt idx="6" formatCode="#,##0.00">
                  <c:v>15.946731879369993</c:v>
                </c:pt>
                <c:pt idx="7" formatCode="#,##0.00">
                  <c:v>16.045950442990002</c:v>
                </c:pt>
                <c:pt idx="8">
                  <c:v>18.59</c:v>
                </c:pt>
                <c:pt idx="9" formatCode="#,##0.0">
                  <c:v>20.395391538909998</c:v>
                </c:pt>
              </c:numCache>
            </c:numRef>
          </c:val>
        </c:ser>
        <c:dLbls>
          <c:showLegendKey val="0"/>
          <c:showVal val="0"/>
          <c:showCatName val="0"/>
          <c:showSerName val="0"/>
          <c:showPercent val="0"/>
          <c:showBubbleSize val="0"/>
        </c:dLbls>
        <c:gapWidth val="61"/>
        <c:shape val="box"/>
        <c:axId val="316893936"/>
        <c:axId val="316893544"/>
        <c:axId val="0"/>
      </c:bar3DChart>
      <c:catAx>
        <c:axId val="316893936"/>
        <c:scaling>
          <c:orientation val="minMax"/>
        </c:scaling>
        <c:delete val="0"/>
        <c:axPos val="b"/>
        <c:numFmt formatCode="General" sourceLinked="1"/>
        <c:majorTickMark val="out"/>
        <c:minorTickMark val="none"/>
        <c:tickLblPos val="nextTo"/>
        <c:crossAx val="316893544"/>
        <c:crosses val="autoZero"/>
        <c:auto val="1"/>
        <c:lblAlgn val="ctr"/>
        <c:lblOffset val="100"/>
        <c:noMultiLvlLbl val="0"/>
      </c:catAx>
      <c:valAx>
        <c:axId val="316893544"/>
        <c:scaling>
          <c:orientation val="minMax"/>
          <c:min val="8"/>
        </c:scaling>
        <c:delete val="0"/>
        <c:axPos val="l"/>
        <c:numFmt formatCode="#,##0.00_ ;[Red]\-#,##0.00\ " sourceLinked="1"/>
        <c:majorTickMark val="out"/>
        <c:minorTickMark val="none"/>
        <c:tickLblPos val="nextTo"/>
        <c:crossAx val="316893936"/>
        <c:crosses val="autoZero"/>
        <c:crossBetween val="between"/>
      </c:valAx>
      <c:spPr>
        <a:ln w="25400">
          <a:noFill/>
        </a:ln>
      </c:spPr>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Tabellen!$I$3</c:f>
              <c:strCache>
                <c:ptCount val="1"/>
                <c:pt idx="0">
                  <c:v>Obligaties</c:v>
                </c:pt>
              </c:strCache>
            </c:strRef>
          </c:tx>
          <c:spPr>
            <a:solidFill>
              <a:srgbClr val="002244"/>
            </a:solidFill>
          </c:spPr>
          <c:invertIfNegative val="0"/>
          <c:cat>
            <c:strRef>
              <c:f>(Tabellen!$B$5,Tabellen!$B$7:$B$11)</c:f>
              <c:strCache>
                <c:ptCount val="6"/>
                <c:pt idx="0">
                  <c:v>Eerste pijler</c:v>
                </c:pt>
                <c:pt idx="1">
                  <c:v>Sectorfondsen</c:v>
                </c:pt>
                <c:pt idx="2">
                  <c:v>Zelfstandigen</c:v>
                </c:pt>
                <c:pt idx="3">
                  <c:v>Multi-werkgevers</c:v>
                </c:pt>
                <c:pt idx="4">
                  <c:v>Mono-werkgevers</c:v>
                </c:pt>
                <c:pt idx="5">
                  <c:v>Vereffening</c:v>
                </c:pt>
              </c:strCache>
            </c:strRef>
          </c:cat>
          <c:val>
            <c:numRef>
              <c:f>(Tabellen!$I$5,Tabellen!$I$7:$I$11)</c:f>
              <c:numCache>
                <c:formatCode>0%</c:formatCode>
                <c:ptCount val="6"/>
                <c:pt idx="0">
                  <c:v>0.21069672908351941</c:v>
                </c:pt>
                <c:pt idx="1">
                  <c:v>5.2414748456374664E-2</c:v>
                </c:pt>
                <c:pt idx="2">
                  <c:v>4.4845194744488816E-2</c:v>
                </c:pt>
                <c:pt idx="3">
                  <c:v>0.17561891320747444</c:v>
                </c:pt>
                <c:pt idx="4">
                  <c:v>0.31696114093327149</c:v>
                </c:pt>
                <c:pt idx="5">
                  <c:v>0</c:v>
                </c:pt>
              </c:numCache>
            </c:numRef>
          </c:val>
        </c:ser>
        <c:ser>
          <c:idx val="1"/>
          <c:order val="1"/>
          <c:tx>
            <c:strRef>
              <c:f>Tabellen!$J$3</c:f>
              <c:strCache>
                <c:ptCount val="1"/>
                <c:pt idx="0">
                  <c:v>Aandelen</c:v>
                </c:pt>
              </c:strCache>
            </c:strRef>
          </c:tx>
          <c:spPr>
            <a:solidFill>
              <a:srgbClr val="668899"/>
            </a:solidFill>
          </c:spPr>
          <c:invertIfNegative val="0"/>
          <c:cat>
            <c:strRef>
              <c:f>(Tabellen!$B$5,Tabellen!$B$7:$B$11)</c:f>
              <c:strCache>
                <c:ptCount val="6"/>
                <c:pt idx="0">
                  <c:v>Eerste pijler</c:v>
                </c:pt>
                <c:pt idx="1">
                  <c:v>Sectorfondsen</c:v>
                </c:pt>
                <c:pt idx="2">
                  <c:v>Zelfstandigen</c:v>
                </c:pt>
                <c:pt idx="3">
                  <c:v>Multi-werkgevers</c:v>
                </c:pt>
                <c:pt idx="4">
                  <c:v>Mono-werkgevers</c:v>
                </c:pt>
                <c:pt idx="5">
                  <c:v>Vereffening</c:v>
                </c:pt>
              </c:strCache>
            </c:strRef>
          </c:cat>
          <c:val>
            <c:numRef>
              <c:f>(Tabellen!$J$5,Tabellen!$J$7:$J$11)</c:f>
              <c:numCache>
                <c:formatCode>0%</c:formatCode>
                <c:ptCount val="6"/>
                <c:pt idx="0">
                  <c:v>9.505629936977017E-2</c:v>
                </c:pt>
                <c:pt idx="1">
                  <c:v>8.4082988300601569E-2</c:v>
                </c:pt>
                <c:pt idx="2">
                  <c:v>2.6068503644760252E-2</c:v>
                </c:pt>
                <c:pt idx="3">
                  <c:v>0.15284371316548753</c:v>
                </c:pt>
                <c:pt idx="4">
                  <c:v>2.1604960805691304E-3</c:v>
                </c:pt>
                <c:pt idx="5">
                  <c:v>0</c:v>
                </c:pt>
              </c:numCache>
            </c:numRef>
          </c:val>
        </c:ser>
        <c:ser>
          <c:idx val="2"/>
          <c:order val="2"/>
          <c:tx>
            <c:strRef>
              <c:f>Tabellen!$K$3</c:f>
              <c:strCache>
                <c:ptCount val="1"/>
                <c:pt idx="0">
                  <c:v>ICB</c:v>
                </c:pt>
              </c:strCache>
            </c:strRef>
          </c:tx>
          <c:spPr>
            <a:solidFill>
              <a:srgbClr val="BBCC00"/>
            </a:solidFill>
          </c:spPr>
          <c:invertIfNegative val="0"/>
          <c:cat>
            <c:strRef>
              <c:f>(Tabellen!$B$5,Tabellen!$B$7:$B$11)</c:f>
              <c:strCache>
                <c:ptCount val="6"/>
                <c:pt idx="0">
                  <c:v>Eerste pijler</c:v>
                </c:pt>
                <c:pt idx="1">
                  <c:v>Sectorfondsen</c:v>
                </c:pt>
                <c:pt idx="2">
                  <c:v>Zelfstandigen</c:v>
                </c:pt>
                <c:pt idx="3">
                  <c:v>Multi-werkgevers</c:v>
                </c:pt>
                <c:pt idx="4">
                  <c:v>Mono-werkgevers</c:v>
                </c:pt>
                <c:pt idx="5">
                  <c:v>Vereffening</c:v>
                </c:pt>
              </c:strCache>
            </c:strRef>
          </c:cat>
          <c:val>
            <c:numRef>
              <c:f>(Tabellen!$K$5,Tabellen!$K$7:$K$11)</c:f>
              <c:numCache>
                <c:formatCode>0%</c:formatCode>
                <c:ptCount val="6"/>
                <c:pt idx="0">
                  <c:v>0.4845232770193032</c:v>
                </c:pt>
                <c:pt idx="1">
                  <c:v>0.80061351339191833</c:v>
                </c:pt>
                <c:pt idx="2">
                  <c:v>0.81806074876391788</c:v>
                </c:pt>
                <c:pt idx="3">
                  <c:v>0.5730606729052774</c:v>
                </c:pt>
                <c:pt idx="4">
                  <c:v>0.54553998757626643</c:v>
                </c:pt>
                <c:pt idx="5">
                  <c:v>0</c:v>
                </c:pt>
              </c:numCache>
            </c:numRef>
          </c:val>
        </c:ser>
        <c:ser>
          <c:idx val="3"/>
          <c:order val="3"/>
          <c:tx>
            <c:strRef>
              <c:f>Tabellen!$L$3</c:f>
              <c:strCache>
                <c:ptCount val="1"/>
                <c:pt idx="0">
                  <c:v>Leningen</c:v>
                </c:pt>
              </c:strCache>
            </c:strRef>
          </c:tx>
          <c:spPr>
            <a:solidFill>
              <a:srgbClr val="BAC9D0"/>
            </a:solidFill>
          </c:spPr>
          <c:invertIfNegative val="0"/>
          <c:cat>
            <c:strRef>
              <c:f>(Tabellen!$B$5,Tabellen!$B$7:$B$11)</c:f>
              <c:strCache>
                <c:ptCount val="6"/>
                <c:pt idx="0">
                  <c:v>Eerste pijler</c:v>
                </c:pt>
                <c:pt idx="1">
                  <c:v>Sectorfondsen</c:v>
                </c:pt>
                <c:pt idx="2">
                  <c:v>Zelfstandigen</c:v>
                </c:pt>
                <c:pt idx="3">
                  <c:v>Multi-werkgevers</c:v>
                </c:pt>
                <c:pt idx="4">
                  <c:v>Mono-werkgevers</c:v>
                </c:pt>
                <c:pt idx="5">
                  <c:v>Vereffening</c:v>
                </c:pt>
              </c:strCache>
            </c:strRef>
          </c:cat>
          <c:val>
            <c:numRef>
              <c:f>(Tabellen!$L$5,Tabellen!$L$7:$L$11)</c:f>
              <c:numCache>
                <c:formatCode>0%</c:formatCode>
                <c:ptCount val="6"/>
                <c:pt idx="0">
                  <c:v>5.8216797922607644E-2</c:v>
                </c:pt>
                <c:pt idx="1">
                  <c:v>1.1794860895885273E-3</c:v>
                </c:pt>
                <c:pt idx="2">
                  <c:v>2.1428610298923823E-5</c:v>
                </c:pt>
                <c:pt idx="3">
                  <c:v>4.8631938748353058E-3</c:v>
                </c:pt>
                <c:pt idx="4">
                  <c:v>2.3234114808322488E-5</c:v>
                </c:pt>
                <c:pt idx="5">
                  <c:v>0</c:v>
                </c:pt>
              </c:numCache>
            </c:numRef>
          </c:val>
        </c:ser>
        <c:ser>
          <c:idx val="4"/>
          <c:order val="4"/>
          <c:tx>
            <c:strRef>
              <c:f>Tabellen!$M$3</c:f>
              <c:strCache>
                <c:ptCount val="1"/>
                <c:pt idx="0">
                  <c:v>Vastgoed</c:v>
                </c:pt>
              </c:strCache>
            </c:strRef>
          </c:tx>
          <c:invertIfNegative val="0"/>
          <c:cat>
            <c:strRef>
              <c:f>(Tabellen!$B$5,Tabellen!$B$7:$B$11)</c:f>
              <c:strCache>
                <c:ptCount val="6"/>
                <c:pt idx="0">
                  <c:v>Eerste pijler</c:v>
                </c:pt>
                <c:pt idx="1">
                  <c:v>Sectorfondsen</c:v>
                </c:pt>
                <c:pt idx="2">
                  <c:v>Zelfstandigen</c:v>
                </c:pt>
                <c:pt idx="3">
                  <c:v>Multi-werkgevers</c:v>
                </c:pt>
                <c:pt idx="4">
                  <c:v>Mono-werkgevers</c:v>
                </c:pt>
                <c:pt idx="5">
                  <c:v>Vereffening</c:v>
                </c:pt>
              </c:strCache>
            </c:strRef>
          </c:cat>
          <c:val>
            <c:numRef>
              <c:f>(Tabellen!$M$5,Tabellen!$M$7:$M$11)</c:f>
              <c:numCache>
                <c:formatCode>0%</c:formatCode>
                <c:ptCount val="6"/>
                <c:pt idx="0">
                  <c:v>2.4601983146736242E-2</c:v>
                </c:pt>
                <c:pt idx="1">
                  <c:v>1.1660331190092171E-2</c:v>
                </c:pt>
                <c:pt idx="2">
                  <c:v>2.5268879847024174E-4</c:v>
                </c:pt>
                <c:pt idx="3">
                  <c:v>1.2320091149582775E-3</c:v>
                </c:pt>
                <c:pt idx="4">
                  <c:v>6.8778278194265461E-3</c:v>
                </c:pt>
                <c:pt idx="5">
                  <c:v>0</c:v>
                </c:pt>
              </c:numCache>
            </c:numRef>
          </c:val>
        </c:ser>
        <c:ser>
          <c:idx val="5"/>
          <c:order val="5"/>
          <c:tx>
            <c:strRef>
              <c:f>Tabellen!$N$3</c:f>
              <c:strCache>
                <c:ptCount val="1"/>
                <c:pt idx="0">
                  <c:v>Liquide middelen</c:v>
                </c:pt>
              </c:strCache>
            </c:strRef>
          </c:tx>
          <c:spPr>
            <a:solidFill>
              <a:srgbClr val="8B9A00"/>
            </a:solidFill>
          </c:spPr>
          <c:invertIfNegative val="0"/>
          <c:cat>
            <c:strRef>
              <c:f>(Tabellen!$B$5,Tabellen!$B$7:$B$11)</c:f>
              <c:strCache>
                <c:ptCount val="6"/>
                <c:pt idx="0">
                  <c:v>Eerste pijler</c:v>
                </c:pt>
                <c:pt idx="1">
                  <c:v>Sectorfondsen</c:v>
                </c:pt>
                <c:pt idx="2">
                  <c:v>Zelfstandigen</c:v>
                </c:pt>
                <c:pt idx="3">
                  <c:v>Multi-werkgevers</c:v>
                </c:pt>
                <c:pt idx="4">
                  <c:v>Mono-werkgevers</c:v>
                </c:pt>
                <c:pt idx="5">
                  <c:v>Vereffening</c:v>
                </c:pt>
              </c:strCache>
            </c:strRef>
          </c:cat>
          <c:val>
            <c:numRef>
              <c:f>(Tabellen!$N$5,Tabellen!$N$7:$N$11)</c:f>
              <c:numCache>
                <c:formatCode>0%</c:formatCode>
                <c:ptCount val="6"/>
                <c:pt idx="0">
                  <c:v>3.7227515554968942E-2</c:v>
                </c:pt>
                <c:pt idx="1">
                  <c:v>2.8900462810490166E-2</c:v>
                </c:pt>
                <c:pt idx="2">
                  <c:v>2.4073767899478536E-2</c:v>
                </c:pt>
                <c:pt idx="3">
                  <c:v>2.3595326171544095E-2</c:v>
                </c:pt>
                <c:pt idx="4">
                  <c:v>4.1224465248214298E-2</c:v>
                </c:pt>
                <c:pt idx="5">
                  <c:v>0.99841016519662784</c:v>
                </c:pt>
              </c:numCache>
            </c:numRef>
          </c:val>
        </c:ser>
        <c:ser>
          <c:idx val="6"/>
          <c:order val="6"/>
          <c:tx>
            <c:strRef>
              <c:f>Tabellen!$O$3</c:f>
              <c:strCache>
                <c:ptCount val="1"/>
                <c:pt idx="0">
                  <c:v>Andere</c:v>
                </c:pt>
              </c:strCache>
            </c:strRef>
          </c:tx>
          <c:spPr>
            <a:solidFill>
              <a:srgbClr val="A6A6A6"/>
            </a:solidFill>
          </c:spPr>
          <c:invertIfNegative val="1"/>
          <c:cat>
            <c:strRef>
              <c:f>(Tabellen!$B$5,Tabellen!$B$7:$B$11)</c:f>
              <c:strCache>
                <c:ptCount val="6"/>
                <c:pt idx="0">
                  <c:v>Eerste pijler</c:v>
                </c:pt>
                <c:pt idx="1">
                  <c:v>Sectorfondsen</c:v>
                </c:pt>
                <c:pt idx="2">
                  <c:v>Zelfstandigen</c:v>
                </c:pt>
                <c:pt idx="3">
                  <c:v>Multi-werkgevers</c:v>
                </c:pt>
                <c:pt idx="4">
                  <c:v>Mono-werkgevers</c:v>
                </c:pt>
                <c:pt idx="5">
                  <c:v>Vereffening</c:v>
                </c:pt>
              </c:strCache>
            </c:strRef>
          </c:cat>
          <c:val>
            <c:numRef>
              <c:f>(Tabellen!$O$5,Tabellen!$O$7:$O$11)</c:f>
              <c:numCache>
                <c:formatCode>0%</c:formatCode>
                <c:ptCount val="6"/>
                <c:pt idx="0">
                  <c:v>8.9677397903094314E-2</c:v>
                </c:pt>
                <c:pt idx="1">
                  <c:v>2.1148469760934221E-2</c:v>
                </c:pt>
                <c:pt idx="2">
                  <c:v>8.6677667538585426E-2</c:v>
                </c:pt>
                <c:pt idx="3">
                  <c:v>6.8786171560422979E-2</c:v>
                </c:pt>
                <c:pt idx="4">
                  <c:v>8.7212848227443754E-2</c:v>
                </c:pt>
                <c:pt idx="5">
                  <c:v>1.5898348033721553E-3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dLbls>
          <c:showLegendKey val="0"/>
          <c:showVal val="0"/>
          <c:showCatName val="0"/>
          <c:showSerName val="0"/>
          <c:showPercent val="0"/>
          <c:showBubbleSize val="0"/>
        </c:dLbls>
        <c:gapWidth val="82"/>
        <c:shape val="box"/>
        <c:axId val="209732608"/>
        <c:axId val="209734568"/>
        <c:axId val="0"/>
      </c:bar3DChart>
      <c:catAx>
        <c:axId val="209732608"/>
        <c:scaling>
          <c:orientation val="minMax"/>
        </c:scaling>
        <c:delete val="0"/>
        <c:axPos val="b"/>
        <c:numFmt formatCode="General" sourceLinked="0"/>
        <c:majorTickMark val="out"/>
        <c:minorTickMark val="none"/>
        <c:tickLblPos val="nextTo"/>
        <c:crossAx val="209734568"/>
        <c:crosses val="autoZero"/>
        <c:auto val="1"/>
        <c:lblAlgn val="ctr"/>
        <c:lblOffset val="100"/>
        <c:noMultiLvlLbl val="0"/>
      </c:catAx>
      <c:valAx>
        <c:axId val="209734568"/>
        <c:scaling>
          <c:orientation val="minMax"/>
        </c:scaling>
        <c:delete val="1"/>
        <c:axPos val="l"/>
        <c:numFmt formatCode="0%" sourceLinked="1"/>
        <c:majorTickMark val="out"/>
        <c:minorTickMark val="none"/>
        <c:tickLblPos val="none"/>
        <c:crossAx val="20973260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pPr>
        <a:noFill/>
      </c:spPr>
    </c:sideWall>
    <c:backWall>
      <c:thickness val="0"/>
      <c:spPr>
        <a:noFill/>
        <a:ln w="25400">
          <a:noFill/>
        </a:ln>
      </c:spPr>
    </c:backWall>
    <c:plotArea>
      <c:layout/>
      <c:bar3DChart>
        <c:barDir val="col"/>
        <c:grouping val="stacked"/>
        <c:varyColors val="0"/>
        <c:ser>
          <c:idx val="0"/>
          <c:order val="0"/>
          <c:tx>
            <c:strRef>
              <c:f>Grafieken!$W$28</c:f>
              <c:strCache>
                <c:ptCount val="1"/>
                <c:pt idx="0">
                  <c:v>Aantal deelnemers</c:v>
                </c:pt>
              </c:strCache>
            </c:strRef>
          </c:tx>
          <c:spPr>
            <a:solidFill>
              <a:srgbClr val="BBCC00"/>
            </a:solidFill>
          </c:spPr>
          <c:invertIfNegative val="0"/>
          <c:dLbls>
            <c:spPr>
              <a:noFill/>
              <a:ln>
                <a:noFill/>
              </a:ln>
              <a:effectLst/>
            </c:spPr>
            <c:txPr>
              <a:bodyPr rot="-5400000" vert="horz"/>
              <a:lstStyle/>
              <a:p>
                <a:pPr>
                  <a:defRPr/>
                </a:pPr>
                <a:endParaRPr lang="nl-B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Grafieken!$V$29:$V$38</c:f>
              <c:numCache>
                <c:formatCode>General</c:formatCode>
                <c:ptCount val="10"/>
                <c:pt idx="0">
                  <c:v>2004</c:v>
                </c:pt>
                <c:pt idx="1">
                  <c:v>2005</c:v>
                </c:pt>
                <c:pt idx="2">
                  <c:v>2006</c:v>
                </c:pt>
                <c:pt idx="3">
                  <c:v>2007</c:v>
                </c:pt>
                <c:pt idx="4">
                  <c:v>2008</c:v>
                </c:pt>
                <c:pt idx="5">
                  <c:v>2009</c:v>
                </c:pt>
                <c:pt idx="6">
                  <c:v>2010</c:v>
                </c:pt>
                <c:pt idx="7">
                  <c:v>2011</c:v>
                </c:pt>
                <c:pt idx="8">
                  <c:v>2012</c:v>
                </c:pt>
                <c:pt idx="9">
                  <c:v>2013</c:v>
                </c:pt>
              </c:numCache>
            </c:numRef>
          </c:cat>
          <c:val>
            <c:numRef>
              <c:f>Grafieken!$W$29:$W$38</c:f>
              <c:numCache>
                <c:formatCode>#,##0</c:formatCode>
                <c:ptCount val="10"/>
                <c:pt idx="0">
                  <c:v>367897</c:v>
                </c:pt>
                <c:pt idx="1">
                  <c:v>374355</c:v>
                </c:pt>
                <c:pt idx="2">
                  <c:v>403080.1</c:v>
                </c:pt>
                <c:pt idx="3">
                  <c:v>620300</c:v>
                </c:pt>
                <c:pt idx="4">
                  <c:v>860548</c:v>
                </c:pt>
                <c:pt idx="5">
                  <c:v>851191</c:v>
                </c:pt>
                <c:pt idx="6">
                  <c:v>857982</c:v>
                </c:pt>
                <c:pt idx="7">
                  <c:v>887398.2</c:v>
                </c:pt>
                <c:pt idx="8">
                  <c:v>1394936</c:v>
                </c:pt>
                <c:pt idx="9">
                  <c:v>1477713</c:v>
                </c:pt>
              </c:numCache>
            </c:numRef>
          </c:val>
        </c:ser>
        <c:dLbls>
          <c:showLegendKey val="0"/>
          <c:showVal val="0"/>
          <c:showCatName val="0"/>
          <c:showSerName val="0"/>
          <c:showPercent val="0"/>
          <c:showBubbleSize val="0"/>
        </c:dLbls>
        <c:gapWidth val="61"/>
        <c:shape val="box"/>
        <c:axId val="316892760"/>
        <c:axId val="316892368"/>
        <c:axId val="0"/>
      </c:bar3DChart>
      <c:catAx>
        <c:axId val="316892760"/>
        <c:scaling>
          <c:orientation val="minMax"/>
        </c:scaling>
        <c:delete val="0"/>
        <c:axPos val="b"/>
        <c:numFmt formatCode="General" sourceLinked="1"/>
        <c:majorTickMark val="out"/>
        <c:minorTickMark val="none"/>
        <c:tickLblPos val="nextTo"/>
        <c:crossAx val="316892368"/>
        <c:crosses val="autoZero"/>
        <c:auto val="1"/>
        <c:lblAlgn val="ctr"/>
        <c:lblOffset val="100"/>
        <c:noMultiLvlLbl val="0"/>
      </c:catAx>
      <c:valAx>
        <c:axId val="316892368"/>
        <c:scaling>
          <c:orientation val="minMax"/>
          <c:min val="0"/>
        </c:scaling>
        <c:delete val="0"/>
        <c:axPos val="l"/>
        <c:numFmt formatCode="#,##0" sourceLinked="1"/>
        <c:majorTickMark val="out"/>
        <c:minorTickMark val="none"/>
        <c:tickLblPos val="nextTo"/>
        <c:crossAx val="316892760"/>
        <c:crosses val="autoZero"/>
        <c:crossBetween val="between"/>
      </c:valAx>
      <c:spPr>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40"/>
      <c:rotY val="80"/>
      <c:rAngAx val="0"/>
    </c:view3D>
    <c:floor>
      <c:thickness val="0"/>
    </c:floor>
    <c:sideWall>
      <c:thickness val="0"/>
    </c:sideWall>
    <c:backWall>
      <c:thickness val="0"/>
    </c:backWall>
    <c:plotArea>
      <c:layout/>
      <c:pie3DChart>
        <c:varyColors val="1"/>
        <c:ser>
          <c:idx val="0"/>
          <c:order val="0"/>
          <c:explosion val="25"/>
          <c:dPt>
            <c:idx val="0"/>
            <c:bubble3D val="0"/>
            <c:spPr>
              <a:solidFill>
                <a:srgbClr val="002244"/>
              </a:solidFill>
            </c:spPr>
          </c:dPt>
          <c:dPt>
            <c:idx val="1"/>
            <c:bubble3D val="0"/>
            <c:spPr>
              <a:solidFill>
                <a:srgbClr val="668899"/>
              </a:solidFill>
            </c:spPr>
          </c:dPt>
          <c:dPt>
            <c:idx val="2"/>
            <c:bubble3D val="0"/>
            <c:spPr>
              <a:solidFill>
                <a:srgbClr val="BBCC00"/>
              </a:solidFill>
            </c:spPr>
          </c:dPt>
          <c:dPt>
            <c:idx val="3"/>
            <c:bubble3D val="0"/>
            <c:spPr>
              <a:solidFill>
                <a:srgbClr val="BBCCCC"/>
              </a:solidFill>
            </c:spPr>
          </c:dPt>
          <c:dPt>
            <c:idx val="4"/>
            <c:bubble3D val="0"/>
            <c:spPr>
              <a:solidFill>
                <a:srgbClr val="91C8FF"/>
              </a:solidFill>
            </c:spPr>
          </c:dPt>
          <c:dPt>
            <c:idx val="5"/>
            <c:bubble3D val="0"/>
            <c:spPr>
              <a:solidFill>
                <a:srgbClr val="8B9A00"/>
              </a:solidFill>
            </c:spPr>
          </c:dPt>
          <c:dPt>
            <c:idx val="6"/>
            <c:bubble3D val="0"/>
            <c:spPr>
              <a:solidFill>
                <a:schemeClr val="bg1">
                  <a:lumMod val="65000"/>
                </a:schemeClr>
              </a:solidFill>
            </c:spPr>
          </c:dPt>
          <c:dLbls>
            <c:dLbl>
              <c:idx val="3"/>
              <c:layout>
                <c:manualLayout>
                  <c:x val="-3.2128699429812654E-2"/>
                  <c:y val="-1.4571948998178498E-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6.9005339849760976E-3"/>
                  <c:y val="1.0928961748633921E-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Tabellen!$I$3:$O$3</c:f>
              <c:strCache>
                <c:ptCount val="7"/>
                <c:pt idx="0">
                  <c:v>Obligaties</c:v>
                </c:pt>
                <c:pt idx="1">
                  <c:v>Aandelen</c:v>
                </c:pt>
                <c:pt idx="2">
                  <c:v>ICB</c:v>
                </c:pt>
                <c:pt idx="3">
                  <c:v>Leningen</c:v>
                </c:pt>
                <c:pt idx="4">
                  <c:v>Vastgoed</c:v>
                </c:pt>
                <c:pt idx="5">
                  <c:v>Liquide middelen</c:v>
                </c:pt>
                <c:pt idx="6">
                  <c:v>Andere</c:v>
                </c:pt>
              </c:strCache>
            </c:strRef>
          </c:cat>
          <c:val>
            <c:numRef>
              <c:f>Tabellen!$I$4:$O$4</c:f>
              <c:numCache>
                <c:formatCode>0%</c:formatCode>
                <c:ptCount val="7"/>
                <c:pt idx="0">
                  <c:v>0.11039373897421978</c:v>
                </c:pt>
                <c:pt idx="1">
                  <c:v>8.4253386676533176E-2</c:v>
                </c:pt>
                <c:pt idx="2">
                  <c:v>0.71012099993798994</c:v>
                </c:pt>
                <c:pt idx="3">
                  <c:v>8.0449876616448396E-3</c:v>
                </c:pt>
                <c:pt idx="4">
                  <c:v>1.0141992480639933E-2</c:v>
                </c:pt>
                <c:pt idx="5">
                  <c:v>2.9670743944569571E-2</c:v>
                </c:pt>
                <c:pt idx="6">
                  <c:v>4.7374150324402564E-2</c:v>
                </c:pt>
              </c:numCache>
            </c:numRef>
          </c:val>
        </c:ser>
        <c:dLbls>
          <c:showLegendKey val="0"/>
          <c:showVal val="1"/>
          <c:showCatName val="0"/>
          <c:showSerName val="0"/>
          <c:showPercent val="0"/>
          <c:showBubbleSize val="0"/>
          <c:showLeaderLines val="1"/>
        </c:dLbls>
      </c:pie3DChart>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1.8024205040019763E-2"/>
          <c:y val="3.9975526223581997E-2"/>
          <c:w val="0.963951589919956"/>
          <c:h val="0.83099607522241115"/>
        </c:manualLayout>
      </c:layout>
      <c:pie3DChart>
        <c:varyColors val="1"/>
        <c:dLbls>
          <c:showLegendKey val="0"/>
          <c:showVal val="1"/>
          <c:showCatName val="0"/>
          <c:showSerName val="0"/>
          <c:showPercent val="0"/>
          <c:showBubbleSize val="0"/>
          <c:showLeaderLines val="0"/>
        </c:dLbls>
      </c:pie3DChart>
    </c:plotArea>
    <c:legend>
      <c:legendPos val="b"/>
      <c:layout/>
      <c:overlay val="0"/>
      <c:txPr>
        <a:bodyPr/>
        <a:lstStyle/>
        <a:p>
          <a:pPr>
            <a:defRPr sz="1200"/>
          </a:pPr>
          <a:endParaRPr lang="nl-BE"/>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Grafieken!$Z$76</c:f>
              <c:strCache>
                <c:ptCount val="1"/>
                <c:pt idx="0">
                  <c:v>Percentage</c:v>
                </c:pt>
              </c:strCache>
            </c:strRef>
          </c:tx>
          <c:explosion val="25"/>
          <c:dPt>
            <c:idx val="0"/>
            <c:bubble3D val="0"/>
            <c:spPr>
              <a:solidFill>
                <a:srgbClr val="002244"/>
              </a:solidFill>
            </c:spPr>
          </c:dPt>
          <c:dPt>
            <c:idx val="1"/>
            <c:bubble3D val="0"/>
            <c:spPr>
              <a:solidFill>
                <a:srgbClr val="668899"/>
              </a:solidFill>
            </c:spPr>
          </c:dPt>
          <c:dPt>
            <c:idx val="2"/>
            <c:bubble3D val="0"/>
            <c:spPr>
              <a:solidFill>
                <a:srgbClr val="BBCC00"/>
              </a:solidFill>
            </c:spPr>
          </c:dPt>
          <c:dPt>
            <c:idx val="3"/>
            <c:bubble3D val="0"/>
            <c:spPr>
              <a:solidFill>
                <a:srgbClr val="DDDDDD"/>
              </a:solidFill>
            </c:spPr>
          </c:dPt>
          <c:dPt>
            <c:idx val="4"/>
            <c:bubble3D val="0"/>
            <c:spPr>
              <a:solidFill>
                <a:srgbClr val="91C8FF"/>
              </a:solidFill>
            </c:spPr>
          </c:dPt>
          <c:dLbls>
            <c:dLbl>
              <c:idx val="2"/>
              <c:layout>
                <c:manualLayout>
                  <c:x val="9.9217370909405133E-4"/>
                  <c:y val="-7.2072675902390736E-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2652213727094231E-2"/>
                  <c:y val="-1.6173687982387858E-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0670391280879004E-2"/>
                  <c:y val="-1.3095686157241045E-2"/>
                </c:manualLayout>
              </c:layout>
              <c:numFmt formatCode="0%" sourceLinked="0"/>
              <c:spPr>
                <a:noFill/>
              </c:spPr>
              <c:txPr>
                <a:bodyPr/>
                <a:lstStyle/>
                <a:p>
                  <a:pPr>
                    <a:defRPr/>
                  </a:pPr>
                  <a:endParaRPr lang="nl-BE"/>
                </a:p>
              </c:txPr>
              <c:dLblPos val="bestFi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Grafieken!$W$77:$W$81</c:f>
              <c:strCache>
                <c:ptCount val="5"/>
                <c:pt idx="0">
                  <c:v>Obligaties</c:v>
                </c:pt>
                <c:pt idx="1">
                  <c:v>Aandelen</c:v>
                </c:pt>
                <c:pt idx="2">
                  <c:v>Liquide middelen</c:v>
                </c:pt>
                <c:pt idx="3">
                  <c:v>Vastgoed</c:v>
                </c:pt>
                <c:pt idx="4">
                  <c:v>Andere</c:v>
                </c:pt>
              </c:strCache>
            </c:strRef>
          </c:cat>
          <c:val>
            <c:numRef>
              <c:f>Grafieken!$Z$77:$Z$81</c:f>
              <c:numCache>
                <c:formatCode>0.00%</c:formatCode>
                <c:ptCount val="5"/>
                <c:pt idx="0">
                  <c:v>0.476717110328154</c:v>
                </c:pt>
                <c:pt idx="1">
                  <c:v>0.46821312399308551</c:v>
                </c:pt>
                <c:pt idx="2">
                  <c:v>1.7604862511483025E-2</c:v>
                </c:pt>
                <c:pt idx="3">
                  <c:v>2.759428104056915E-2</c:v>
                </c:pt>
                <c:pt idx="4">
                  <c:v>9.8706221267083078E-3</c:v>
                </c:pt>
              </c:numCache>
            </c:numRef>
          </c:val>
        </c:ser>
        <c:dLbls>
          <c:showLegendKey val="0"/>
          <c:showVal val="1"/>
          <c:showCatName val="0"/>
          <c:showSerName val="0"/>
          <c:showPercent val="0"/>
          <c:showBubbleSize val="0"/>
          <c:showLeaderLines val="0"/>
        </c:dLbls>
      </c:pie3DChart>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00"/>
      <c:rAngAx val="0"/>
    </c:view3D>
    <c:floor>
      <c:thickness val="0"/>
    </c:floor>
    <c:sideWall>
      <c:thickness val="0"/>
    </c:sideWall>
    <c:backWall>
      <c:thickness val="0"/>
    </c:backWall>
    <c:plotArea>
      <c:layout/>
      <c:pie3DChart>
        <c:varyColors val="1"/>
        <c:ser>
          <c:idx val="0"/>
          <c:order val="0"/>
          <c:tx>
            <c:strRef>
              <c:f>Grafieken!$Y$99</c:f>
              <c:strCache>
                <c:ptCount val="1"/>
                <c:pt idx="0">
                  <c:v>Percentage</c:v>
                </c:pt>
              </c:strCache>
            </c:strRef>
          </c:tx>
          <c:explosion val="25"/>
          <c:dPt>
            <c:idx val="0"/>
            <c:bubble3D val="0"/>
            <c:spPr>
              <a:solidFill>
                <a:srgbClr val="002244"/>
              </a:solidFill>
            </c:spPr>
          </c:dPt>
          <c:dPt>
            <c:idx val="1"/>
            <c:bubble3D val="0"/>
            <c:spPr>
              <a:solidFill>
                <a:srgbClr val="668899"/>
              </a:solidFill>
            </c:spPr>
          </c:dPt>
          <c:dPt>
            <c:idx val="2"/>
            <c:bubble3D val="0"/>
            <c:spPr>
              <a:solidFill>
                <a:srgbClr val="91C8FF"/>
              </a:solidFill>
            </c:spPr>
          </c:dPt>
          <c:dPt>
            <c:idx val="3"/>
            <c:bubble3D val="0"/>
            <c:spPr>
              <a:solidFill>
                <a:srgbClr val="DDDDDD"/>
              </a:solidFill>
            </c:spPr>
          </c:dPt>
          <c:dPt>
            <c:idx val="4"/>
            <c:bubble3D val="0"/>
            <c:spPr>
              <a:solidFill>
                <a:srgbClr val="BBCC00"/>
              </a:solidFill>
            </c:spPr>
          </c:dPt>
          <c:dPt>
            <c:idx val="5"/>
            <c:bubble3D val="0"/>
            <c:spPr>
              <a:solidFill>
                <a:schemeClr val="bg1">
                  <a:lumMod val="65000"/>
                </a:schemeClr>
              </a:solidFill>
            </c:spPr>
          </c:dPt>
          <c:dLbls>
            <c:dLbl>
              <c:idx val="2"/>
              <c:layout>
                <c:manualLayout>
                  <c:x val="0"/>
                  <c:y val="-4.6296660834062524E-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333333333333334E-2"/>
                  <c:y val="9.2592592592593784E-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4.1666666666666664E-2"/>
                  <c:y val="1.8518518518518583E-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Grafieken!$W$100:$W$105</c:f>
              <c:strCache>
                <c:ptCount val="6"/>
                <c:pt idx="0">
                  <c:v>Obligaties</c:v>
                </c:pt>
                <c:pt idx="1">
                  <c:v>Aandelen</c:v>
                </c:pt>
                <c:pt idx="2">
                  <c:v>Leningen</c:v>
                </c:pt>
                <c:pt idx="3">
                  <c:v>Vastgoed</c:v>
                </c:pt>
                <c:pt idx="4">
                  <c:v>Liquide middelen</c:v>
                </c:pt>
                <c:pt idx="5">
                  <c:v>Andere</c:v>
                </c:pt>
              </c:strCache>
            </c:strRef>
          </c:cat>
          <c:val>
            <c:numRef>
              <c:f>Grafieken!$Y$100:$Y$105</c:f>
              <c:numCache>
                <c:formatCode>0.00%</c:formatCode>
                <c:ptCount val="6"/>
                <c:pt idx="0">
                  <c:v>0.44891980445519125</c:v>
                </c:pt>
                <c:pt idx="1">
                  <c:v>0.41673994079727772</c:v>
                </c:pt>
                <c:pt idx="2">
                  <c:v>8.045209242626479E-3</c:v>
                </c:pt>
                <c:pt idx="3">
                  <c:v>2.9737329949546233E-2</c:v>
                </c:pt>
                <c:pt idx="4">
                  <c:v>4.2173003170201583E-2</c:v>
                </c:pt>
                <c:pt idx="5">
                  <c:v>5.4384712385156707E-2</c:v>
                </c:pt>
              </c:numCache>
            </c:numRef>
          </c:val>
        </c:ser>
        <c:dLbls>
          <c:showLegendKey val="0"/>
          <c:showVal val="0"/>
          <c:showCatName val="0"/>
          <c:showSerName val="0"/>
          <c:showPercent val="0"/>
          <c:showBubbleSize val="0"/>
          <c:showLeaderLines val="0"/>
        </c:dLbls>
      </c:pie3DChart>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0"/>
      <c:rotY val="30"/>
      <c:rAngAx val="0"/>
    </c:view3D>
    <c:floor>
      <c:thickness val="0"/>
    </c:floor>
    <c:sideWall>
      <c:thickness val="0"/>
    </c:sideWall>
    <c:backWall>
      <c:thickness val="0"/>
    </c:backWall>
    <c:plotArea>
      <c:layout/>
      <c:bar3DChart>
        <c:barDir val="col"/>
        <c:grouping val="clustered"/>
        <c:varyColors val="0"/>
        <c:ser>
          <c:idx val="1"/>
          <c:order val="0"/>
          <c:tx>
            <c:strRef>
              <c:f>Grafieken!$Y$126</c:f>
              <c:strCache>
                <c:ptCount val="1"/>
                <c:pt idx="0">
                  <c:v>% van aantal IBP's</c:v>
                </c:pt>
              </c:strCache>
            </c:strRef>
          </c:tx>
          <c:spPr>
            <a:solidFill>
              <a:srgbClr val="668899"/>
            </a:solidFill>
          </c:spPr>
          <c:invertIfNegative val="0"/>
          <c:cat>
            <c:strRef>
              <c:f>Grafieken!$W$127:$W$132</c:f>
              <c:strCache>
                <c:ptCount val="6"/>
                <c:pt idx="0">
                  <c:v>Eerste pijler</c:v>
                </c:pt>
                <c:pt idx="1">
                  <c:v>Sectorfondsen</c:v>
                </c:pt>
                <c:pt idx="2">
                  <c:v>Zelfstandigen</c:v>
                </c:pt>
                <c:pt idx="3">
                  <c:v>Multi-werkgevers</c:v>
                </c:pt>
                <c:pt idx="4">
                  <c:v>Mono-werkgevers</c:v>
                </c:pt>
                <c:pt idx="5">
                  <c:v>Vereffening</c:v>
                </c:pt>
              </c:strCache>
            </c:strRef>
          </c:cat>
          <c:val>
            <c:numRef>
              <c:f>Grafieken!$Y$127:$Y$132</c:f>
              <c:numCache>
                <c:formatCode>0.00%</c:formatCode>
                <c:ptCount val="6"/>
                <c:pt idx="0">
                  <c:v>2.403846153846154E-2</c:v>
                </c:pt>
                <c:pt idx="1">
                  <c:v>4.8076923076923114E-2</c:v>
                </c:pt>
                <c:pt idx="2">
                  <c:v>1.4423076923076919E-2</c:v>
                </c:pt>
                <c:pt idx="3">
                  <c:v>0.52403846153846168</c:v>
                </c:pt>
                <c:pt idx="4">
                  <c:v>0.31730769230769429</c:v>
                </c:pt>
                <c:pt idx="5">
                  <c:v>7.2115384615384609E-2</c:v>
                </c:pt>
              </c:numCache>
            </c:numRef>
          </c:val>
        </c:ser>
        <c:ser>
          <c:idx val="3"/>
          <c:order val="1"/>
          <c:tx>
            <c:strRef>
              <c:f>Grafieken!$AA$126</c:f>
              <c:strCache>
                <c:ptCount val="1"/>
                <c:pt idx="0">
                  <c:v>% v. balanstotaal</c:v>
                </c:pt>
              </c:strCache>
            </c:strRef>
          </c:tx>
          <c:spPr>
            <a:solidFill>
              <a:srgbClr val="BBCC00"/>
            </a:solidFill>
          </c:spPr>
          <c:invertIfNegative val="0"/>
          <c:cat>
            <c:strRef>
              <c:f>Grafieken!$W$127:$W$132</c:f>
              <c:strCache>
                <c:ptCount val="6"/>
                <c:pt idx="0">
                  <c:v>Eerste pijler</c:v>
                </c:pt>
                <c:pt idx="1">
                  <c:v>Sectorfondsen</c:v>
                </c:pt>
                <c:pt idx="2">
                  <c:v>Zelfstandigen</c:v>
                </c:pt>
                <c:pt idx="3">
                  <c:v>Multi-werkgevers</c:v>
                </c:pt>
                <c:pt idx="4">
                  <c:v>Mono-werkgevers</c:v>
                </c:pt>
                <c:pt idx="5">
                  <c:v>Vereffening</c:v>
                </c:pt>
              </c:strCache>
            </c:strRef>
          </c:cat>
          <c:val>
            <c:numRef>
              <c:f>Grafieken!$AA$127:$AA$132</c:f>
              <c:numCache>
                <c:formatCode>0.00%</c:formatCode>
                <c:ptCount val="6"/>
                <c:pt idx="0">
                  <c:v>0.11899132685335774</c:v>
                </c:pt>
                <c:pt idx="1">
                  <c:v>0.13278965483857783</c:v>
                </c:pt>
                <c:pt idx="2">
                  <c:v>8.4661583423003506E-2</c:v>
                </c:pt>
                <c:pt idx="3">
                  <c:v>0.57017175750150773</c:v>
                </c:pt>
                <c:pt idx="4">
                  <c:v>8.9790570531028763E-2</c:v>
                </c:pt>
                <c:pt idx="5">
                  <c:v>3.5951068525274243E-3</c:v>
                </c:pt>
              </c:numCache>
            </c:numRef>
          </c:val>
        </c:ser>
        <c:ser>
          <c:idx val="0"/>
          <c:order val="2"/>
          <c:tx>
            <c:strRef>
              <c:f>Grafieken!$AC$126</c:f>
              <c:strCache>
                <c:ptCount val="1"/>
                <c:pt idx="0">
                  <c:v>% v. aantal deelnemers</c:v>
                </c:pt>
              </c:strCache>
            </c:strRef>
          </c:tx>
          <c:spPr>
            <a:solidFill>
              <a:srgbClr val="002244"/>
            </a:solidFill>
          </c:spPr>
          <c:invertIfNegative val="0"/>
          <c:cat>
            <c:strRef>
              <c:f>Grafieken!$W$127:$W$132</c:f>
              <c:strCache>
                <c:ptCount val="6"/>
                <c:pt idx="0">
                  <c:v>Eerste pijler</c:v>
                </c:pt>
                <c:pt idx="1">
                  <c:v>Sectorfondsen</c:v>
                </c:pt>
                <c:pt idx="2">
                  <c:v>Zelfstandigen</c:v>
                </c:pt>
                <c:pt idx="3">
                  <c:v>Multi-werkgevers</c:v>
                </c:pt>
                <c:pt idx="4">
                  <c:v>Mono-werkgevers</c:v>
                </c:pt>
                <c:pt idx="5">
                  <c:v>Vereffening</c:v>
                </c:pt>
              </c:strCache>
            </c:strRef>
          </c:cat>
          <c:val>
            <c:numRef>
              <c:f>Grafieken!$AC$127:$AC$132</c:f>
              <c:numCache>
                <c:formatCode>0.00%</c:formatCode>
                <c:ptCount val="6"/>
                <c:pt idx="0">
                  <c:v>1.0687945540153813E-2</c:v>
                </c:pt>
                <c:pt idx="1">
                  <c:v>0.73589971152798683</c:v>
                </c:pt>
                <c:pt idx="2">
                  <c:v>2.2787425372920406E-2</c:v>
                </c:pt>
                <c:pt idx="3">
                  <c:v>0.15689465323140317</c:v>
                </c:pt>
                <c:pt idx="4">
                  <c:v>7.2940263926087004E-2</c:v>
                </c:pt>
                <c:pt idx="5">
                  <c:v>7.9000040145211375E-4</c:v>
                </c:pt>
              </c:numCache>
            </c:numRef>
          </c:val>
        </c:ser>
        <c:dLbls>
          <c:showLegendKey val="0"/>
          <c:showVal val="0"/>
          <c:showCatName val="0"/>
          <c:showSerName val="0"/>
          <c:showPercent val="0"/>
          <c:showBubbleSize val="0"/>
        </c:dLbls>
        <c:gapWidth val="150"/>
        <c:shape val="box"/>
        <c:axId val="316903344"/>
        <c:axId val="316902952"/>
        <c:axId val="0"/>
      </c:bar3DChart>
      <c:catAx>
        <c:axId val="316903344"/>
        <c:scaling>
          <c:orientation val="minMax"/>
        </c:scaling>
        <c:delete val="0"/>
        <c:axPos val="b"/>
        <c:numFmt formatCode="General" sourceLinked="1"/>
        <c:majorTickMark val="out"/>
        <c:minorTickMark val="none"/>
        <c:tickLblPos val="nextTo"/>
        <c:crossAx val="316902952"/>
        <c:crosses val="autoZero"/>
        <c:auto val="1"/>
        <c:lblAlgn val="ctr"/>
        <c:lblOffset val="100"/>
        <c:noMultiLvlLbl val="0"/>
      </c:catAx>
      <c:valAx>
        <c:axId val="316902952"/>
        <c:scaling>
          <c:orientation val="minMax"/>
        </c:scaling>
        <c:delete val="0"/>
        <c:axPos val="l"/>
        <c:majorGridlines/>
        <c:numFmt formatCode="0.00%" sourceLinked="1"/>
        <c:majorTickMark val="out"/>
        <c:minorTickMark val="none"/>
        <c:tickLblPos val="nextTo"/>
        <c:crossAx val="316903344"/>
        <c:crosses val="autoZero"/>
        <c:crossBetween val="between"/>
      </c:valAx>
    </c:plotArea>
    <c:legend>
      <c:legendPos val="t"/>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1"/>
    <c:view3D>
      <c:rotX val="0"/>
      <c:rotY val="3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57679058765056201"/>
        </c:manualLayout>
      </c:layout>
      <c:bar3DChart>
        <c:barDir val="col"/>
        <c:grouping val="clustered"/>
        <c:varyColors val="0"/>
        <c:ser>
          <c:idx val="0"/>
          <c:order val="0"/>
          <c:tx>
            <c:strRef>
              <c:f>Tabellen!$E$3</c:f>
              <c:strCache>
                <c:ptCount val="1"/>
                <c:pt idx="0">
                  <c:v>Dekkingsgraad KTV + marge</c:v>
                </c:pt>
              </c:strCache>
            </c:strRef>
          </c:tx>
          <c:spPr>
            <a:solidFill>
              <a:srgbClr val="002244"/>
            </a:solidFill>
          </c:spPr>
          <c:invertIfNegative val="0"/>
          <c:cat>
            <c:strRef>
              <c:extLst>
                <c:ext xmlns:c15="http://schemas.microsoft.com/office/drawing/2012/chart" uri="{02D57815-91ED-43cb-92C2-25804820EDAC}">
                  <c15:fullRef>
                    <c15:sqref>(Tabellen!$B$5,Tabellen!$B$7:$B$11)</c15:sqref>
                  </c15:fullRef>
                </c:ext>
              </c:extLst>
              <c:f>(Tabellen!$B$5,Tabellen!$B$7:$B$10)</c:f>
              <c:strCache>
                <c:ptCount val="5"/>
                <c:pt idx="0">
                  <c:v>Eerste pijler</c:v>
                </c:pt>
                <c:pt idx="1">
                  <c:v>Sectorfondsen</c:v>
                </c:pt>
                <c:pt idx="2">
                  <c:v>Zelfstandigen</c:v>
                </c:pt>
                <c:pt idx="3">
                  <c:v>Multi-werkgevers</c:v>
                </c:pt>
                <c:pt idx="4">
                  <c:v>Mono-werkgevers</c:v>
                </c:pt>
              </c:strCache>
            </c:strRef>
          </c:cat>
          <c:val>
            <c:numRef>
              <c:extLst>
                <c:ext xmlns:c15="http://schemas.microsoft.com/office/drawing/2012/chart" uri="{02D57815-91ED-43cb-92C2-25804820EDAC}">
                  <c15:fullRef>
                    <c15:sqref>(Tabellen!$E$5,Tabellen!$E$7:$E$11)</c15:sqref>
                  </c15:fullRef>
                </c:ext>
              </c:extLst>
              <c:f>(Tabellen!$E$5,Tabellen!$E$7:$E$10)</c:f>
              <c:numCache>
                <c:formatCode>0.00%</c:formatCode>
                <c:ptCount val="5"/>
                <c:pt idx="1">
                  <c:v>1.4347650179864178</c:v>
                </c:pt>
                <c:pt idx="2">
                  <c:v>1.7612998518187559</c:v>
                </c:pt>
                <c:pt idx="3">
                  <c:v>1.4856565907508399</c:v>
                </c:pt>
                <c:pt idx="4">
                  <c:v>1.2970305733453145</c:v>
                </c:pt>
              </c:numCache>
            </c:numRef>
          </c:val>
        </c:ser>
        <c:ser>
          <c:idx val="1"/>
          <c:order val="1"/>
          <c:tx>
            <c:strRef>
              <c:f>Tabellen!$F$3</c:f>
              <c:strCache>
                <c:ptCount val="1"/>
                <c:pt idx="0">
                  <c:v>Dekkingsgraad LTV + marge</c:v>
                </c:pt>
              </c:strCache>
            </c:strRef>
          </c:tx>
          <c:spPr>
            <a:solidFill>
              <a:srgbClr val="BBCC00"/>
            </a:solidFill>
          </c:spPr>
          <c:invertIfNegative val="0"/>
          <c:cat>
            <c:strRef>
              <c:extLst>
                <c:ext xmlns:c15="http://schemas.microsoft.com/office/drawing/2012/chart" uri="{02D57815-91ED-43cb-92C2-25804820EDAC}">
                  <c15:fullRef>
                    <c15:sqref>(Tabellen!$B$5,Tabellen!$B$7:$B$11)</c15:sqref>
                  </c15:fullRef>
                </c:ext>
              </c:extLst>
              <c:f>(Tabellen!$B$5,Tabellen!$B$7:$B$10)</c:f>
              <c:strCache>
                <c:ptCount val="5"/>
                <c:pt idx="0">
                  <c:v>Eerste pijler</c:v>
                </c:pt>
                <c:pt idx="1">
                  <c:v>Sectorfondsen</c:v>
                </c:pt>
                <c:pt idx="2">
                  <c:v>Zelfstandigen</c:v>
                </c:pt>
                <c:pt idx="3">
                  <c:v>Multi-werkgevers</c:v>
                </c:pt>
                <c:pt idx="4">
                  <c:v>Mono-werkgevers</c:v>
                </c:pt>
              </c:strCache>
            </c:strRef>
          </c:cat>
          <c:val>
            <c:numRef>
              <c:extLst>
                <c:ext xmlns:c15="http://schemas.microsoft.com/office/drawing/2012/chart" uri="{02D57815-91ED-43cb-92C2-25804820EDAC}">
                  <c15:fullRef>
                    <c15:sqref>(Tabellen!$F$5,Tabellen!$F$7:$F$11)</c15:sqref>
                  </c15:fullRef>
                </c:ext>
              </c:extLst>
              <c:f>(Tabellen!$F$5,Tabellen!$F$7:$F$10)</c:f>
              <c:numCache>
                <c:formatCode>0.00%</c:formatCode>
                <c:ptCount val="5"/>
                <c:pt idx="0">
                  <c:v>1.2265202926708947</c:v>
                </c:pt>
                <c:pt idx="1">
                  <c:v>1.3340699705864902</c:v>
                </c:pt>
                <c:pt idx="2">
                  <c:v>1.0762215375400546</c:v>
                </c:pt>
                <c:pt idx="3">
                  <c:v>1.2913254630358297</c:v>
                </c:pt>
                <c:pt idx="4">
                  <c:v>1.1550586894215364</c:v>
                </c:pt>
              </c:numCache>
            </c:numRef>
          </c:val>
        </c:ser>
        <c:dLbls>
          <c:showLegendKey val="0"/>
          <c:showVal val="0"/>
          <c:showCatName val="0"/>
          <c:showSerName val="0"/>
          <c:showPercent val="0"/>
          <c:showBubbleSize val="0"/>
        </c:dLbls>
        <c:gapWidth val="150"/>
        <c:shape val="box"/>
        <c:axId val="344832440"/>
        <c:axId val="344827736"/>
        <c:axId val="0"/>
      </c:bar3DChart>
      <c:catAx>
        <c:axId val="344832440"/>
        <c:scaling>
          <c:orientation val="minMax"/>
        </c:scaling>
        <c:delete val="0"/>
        <c:axPos val="b"/>
        <c:numFmt formatCode="General" sourceLinked="0"/>
        <c:majorTickMark val="out"/>
        <c:minorTickMark val="none"/>
        <c:tickLblPos val="nextTo"/>
        <c:txPr>
          <a:bodyPr rot="2280000" vert="horz"/>
          <a:lstStyle/>
          <a:p>
            <a:pPr>
              <a:defRPr/>
            </a:pPr>
            <a:endParaRPr lang="nl-BE"/>
          </a:p>
        </c:txPr>
        <c:crossAx val="344827736"/>
        <c:crosses val="autoZero"/>
        <c:auto val="1"/>
        <c:lblAlgn val="ctr"/>
        <c:lblOffset val="100"/>
        <c:noMultiLvlLbl val="0"/>
      </c:catAx>
      <c:valAx>
        <c:axId val="344827736"/>
        <c:scaling>
          <c:orientation val="minMax"/>
        </c:scaling>
        <c:delete val="0"/>
        <c:axPos val="l"/>
        <c:majorGridlines/>
        <c:numFmt formatCode="0.00%" sourceLinked="1"/>
        <c:majorTickMark val="out"/>
        <c:minorTickMark val="none"/>
        <c:tickLblPos val="nextTo"/>
        <c:crossAx val="34483244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Tabellen!$I$3</c:f>
              <c:strCache>
                <c:ptCount val="1"/>
                <c:pt idx="0">
                  <c:v>Obligaties</c:v>
                </c:pt>
              </c:strCache>
            </c:strRef>
          </c:tx>
          <c:spPr>
            <a:solidFill>
              <a:srgbClr val="002244"/>
            </a:solidFill>
          </c:spPr>
          <c:invertIfNegative val="0"/>
          <c:cat>
            <c:strRef>
              <c:f>Tabellen!$B$4:$B$6</c:f>
              <c:strCache>
                <c:ptCount val="3"/>
                <c:pt idx="0">
                  <c:v>Sector</c:v>
                </c:pt>
                <c:pt idx="1">
                  <c:v>Eerste pijler</c:v>
                </c:pt>
                <c:pt idx="2">
                  <c:v>Tweede pijler</c:v>
                </c:pt>
              </c:strCache>
            </c:strRef>
          </c:cat>
          <c:val>
            <c:numRef>
              <c:f>Tabellen!$I$4:$I$6</c:f>
              <c:numCache>
                <c:formatCode>0%</c:formatCode>
                <c:ptCount val="3"/>
                <c:pt idx="0">
                  <c:v>0.11039373897421978</c:v>
                </c:pt>
                <c:pt idx="1">
                  <c:v>0.21069672908351941</c:v>
                </c:pt>
                <c:pt idx="2">
                  <c:v>9.7514089266622792E-2</c:v>
                </c:pt>
              </c:numCache>
            </c:numRef>
          </c:val>
        </c:ser>
        <c:ser>
          <c:idx val="1"/>
          <c:order val="1"/>
          <c:tx>
            <c:strRef>
              <c:f>Tabellen!$J$3</c:f>
              <c:strCache>
                <c:ptCount val="1"/>
                <c:pt idx="0">
                  <c:v>Aandelen</c:v>
                </c:pt>
              </c:strCache>
            </c:strRef>
          </c:tx>
          <c:spPr>
            <a:solidFill>
              <a:srgbClr val="668899"/>
            </a:solidFill>
          </c:spPr>
          <c:invertIfNegative val="0"/>
          <c:cat>
            <c:strRef>
              <c:f>Tabellen!$B$4:$B$6</c:f>
              <c:strCache>
                <c:ptCount val="3"/>
                <c:pt idx="0">
                  <c:v>Sector</c:v>
                </c:pt>
                <c:pt idx="1">
                  <c:v>Eerste pijler</c:v>
                </c:pt>
                <c:pt idx="2">
                  <c:v>Tweede pijler</c:v>
                </c:pt>
              </c:strCache>
            </c:strRef>
          </c:cat>
          <c:val>
            <c:numRef>
              <c:f>Tabellen!$J$4:$J$6</c:f>
              <c:numCache>
                <c:formatCode>0%</c:formatCode>
                <c:ptCount val="3"/>
                <c:pt idx="0">
                  <c:v>8.4253386676533176E-2</c:v>
                </c:pt>
                <c:pt idx="1">
                  <c:v>9.505629936977017E-2</c:v>
                </c:pt>
                <c:pt idx="2">
                  <c:v>8.2866212364391262E-2</c:v>
                </c:pt>
              </c:numCache>
            </c:numRef>
          </c:val>
        </c:ser>
        <c:ser>
          <c:idx val="2"/>
          <c:order val="2"/>
          <c:tx>
            <c:strRef>
              <c:f>Tabellen!$K$3</c:f>
              <c:strCache>
                <c:ptCount val="1"/>
                <c:pt idx="0">
                  <c:v>ICB</c:v>
                </c:pt>
              </c:strCache>
            </c:strRef>
          </c:tx>
          <c:spPr>
            <a:solidFill>
              <a:srgbClr val="BBCC00"/>
            </a:solidFill>
          </c:spPr>
          <c:invertIfNegative val="0"/>
          <c:cat>
            <c:strRef>
              <c:f>Tabellen!$B$4:$B$6</c:f>
              <c:strCache>
                <c:ptCount val="3"/>
                <c:pt idx="0">
                  <c:v>Sector</c:v>
                </c:pt>
                <c:pt idx="1">
                  <c:v>Eerste pijler</c:v>
                </c:pt>
                <c:pt idx="2">
                  <c:v>Tweede pijler</c:v>
                </c:pt>
              </c:strCache>
            </c:strRef>
          </c:cat>
          <c:val>
            <c:numRef>
              <c:f>Tabellen!$K$4:$K$6</c:f>
              <c:numCache>
                <c:formatCode>0%</c:formatCode>
                <c:ptCount val="3"/>
                <c:pt idx="0">
                  <c:v>0.71012099993798994</c:v>
                </c:pt>
                <c:pt idx="1">
                  <c:v>0.4845232770193032</c:v>
                </c:pt>
                <c:pt idx="2">
                  <c:v>0.73908942493566909</c:v>
                </c:pt>
              </c:numCache>
            </c:numRef>
          </c:val>
        </c:ser>
        <c:ser>
          <c:idx val="3"/>
          <c:order val="3"/>
          <c:tx>
            <c:strRef>
              <c:f>Tabellen!$L$3</c:f>
              <c:strCache>
                <c:ptCount val="1"/>
                <c:pt idx="0">
                  <c:v>Leningen</c:v>
                </c:pt>
              </c:strCache>
            </c:strRef>
          </c:tx>
          <c:spPr>
            <a:solidFill>
              <a:srgbClr val="BAC9D0"/>
            </a:solidFill>
          </c:spPr>
          <c:invertIfNegative val="0"/>
          <c:cat>
            <c:strRef>
              <c:f>Tabellen!$B$4:$B$6</c:f>
              <c:strCache>
                <c:ptCount val="3"/>
                <c:pt idx="0">
                  <c:v>Sector</c:v>
                </c:pt>
                <c:pt idx="1">
                  <c:v>Eerste pijler</c:v>
                </c:pt>
                <c:pt idx="2">
                  <c:v>Tweede pijler</c:v>
                </c:pt>
              </c:strCache>
            </c:strRef>
          </c:cat>
          <c:val>
            <c:numRef>
              <c:f>Tabellen!$L$4:$L$6</c:f>
              <c:numCache>
                <c:formatCode>0%</c:formatCode>
                <c:ptCount val="3"/>
                <c:pt idx="0">
                  <c:v>8.0449876616448396E-3</c:v>
                </c:pt>
                <c:pt idx="1">
                  <c:v>5.8216797922607644E-2</c:v>
                </c:pt>
                <c:pt idx="2">
                  <c:v>1.6025541843071691E-3</c:v>
                </c:pt>
              </c:numCache>
            </c:numRef>
          </c:val>
        </c:ser>
        <c:ser>
          <c:idx val="4"/>
          <c:order val="4"/>
          <c:tx>
            <c:strRef>
              <c:f>Tabellen!$M$3</c:f>
              <c:strCache>
                <c:ptCount val="1"/>
                <c:pt idx="0">
                  <c:v>Vastgoed</c:v>
                </c:pt>
              </c:strCache>
            </c:strRef>
          </c:tx>
          <c:spPr>
            <a:solidFill>
              <a:srgbClr val="DDDDDD"/>
            </a:solidFill>
          </c:spPr>
          <c:invertIfNegative val="0"/>
          <c:cat>
            <c:strRef>
              <c:f>Tabellen!$B$4:$B$6</c:f>
              <c:strCache>
                <c:ptCount val="3"/>
                <c:pt idx="0">
                  <c:v>Sector</c:v>
                </c:pt>
                <c:pt idx="1">
                  <c:v>Eerste pijler</c:v>
                </c:pt>
                <c:pt idx="2">
                  <c:v>Tweede pijler</c:v>
                </c:pt>
              </c:strCache>
            </c:strRef>
          </c:cat>
          <c:val>
            <c:numRef>
              <c:f>Tabellen!$M$4:$M$6</c:f>
              <c:numCache>
                <c:formatCode>0%</c:formatCode>
                <c:ptCount val="3"/>
                <c:pt idx="0">
                  <c:v>1.0141992480639933E-2</c:v>
                </c:pt>
                <c:pt idx="1">
                  <c:v>2.4601983146736242E-2</c:v>
                </c:pt>
                <c:pt idx="2">
                  <c:v>8.2852221655027852E-3</c:v>
                </c:pt>
              </c:numCache>
            </c:numRef>
          </c:val>
        </c:ser>
        <c:ser>
          <c:idx val="5"/>
          <c:order val="5"/>
          <c:tx>
            <c:strRef>
              <c:f>Tabellen!$N$3</c:f>
              <c:strCache>
                <c:ptCount val="1"/>
                <c:pt idx="0">
                  <c:v>Liquide middelen</c:v>
                </c:pt>
              </c:strCache>
            </c:strRef>
          </c:tx>
          <c:spPr>
            <a:solidFill>
              <a:srgbClr val="8B9A00"/>
            </a:solidFill>
          </c:spPr>
          <c:invertIfNegative val="0"/>
          <c:cat>
            <c:strRef>
              <c:f>Tabellen!$B$4:$B$6</c:f>
              <c:strCache>
                <c:ptCount val="3"/>
                <c:pt idx="0">
                  <c:v>Sector</c:v>
                </c:pt>
                <c:pt idx="1">
                  <c:v>Eerste pijler</c:v>
                </c:pt>
                <c:pt idx="2">
                  <c:v>Tweede pijler</c:v>
                </c:pt>
              </c:strCache>
            </c:strRef>
          </c:cat>
          <c:val>
            <c:numRef>
              <c:f>Tabellen!$N$4:$N$6</c:f>
              <c:numCache>
                <c:formatCode>0%</c:formatCode>
                <c:ptCount val="3"/>
                <c:pt idx="0">
                  <c:v>2.9670743944569571E-2</c:v>
                </c:pt>
                <c:pt idx="1">
                  <c:v>3.7227515554968942E-2</c:v>
                </c:pt>
                <c:pt idx="2">
                  <c:v>2.8700398283326583E-2</c:v>
                </c:pt>
              </c:numCache>
            </c:numRef>
          </c:val>
        </c:ser>
        <c:ser>
          <c:idx val="6"/>
          <c:order val="6"/>
          <c:tx>
            <c:strRef>
              <c:f>Tabellen!$O$3</c:f>
              <c:strCache>
                <c:ptCount val="1"/>
                <c:pt idx="0">
                  <c:v>Andere</c:v>
                </c:pt>
              </c:strCache>
            </c:strRef>
          </c:tx>
          <c:spPr>
            <a:solidFill>
              <a:schemeClr val="bg1">
                <a:lumMod val="65000"/>
              </a:schemeClr>
            </a:solidFill>
          </c:spPr>
          <c:invertIfNegative val="0"/>
          <c:cat>
            <c:strRef>
              <c:f>Tabellen!$B$4:$B$6</c:f>
              <c:strCache>
                <c:ptCount val="3"/>
                <c:pt idx="0">
                  <c:v>Sector</c:v>
                </c:pt>
                <c:pt idx="1">
                  <c:v>Eerste pijler</c:v>
                </c:pt>
                <c:pt idx="2">
                  <c:v>Tweede pijler</c:v>
                </c:pt>
              </c:strCache>
            </c:strRef>
          </c:cat>
          <c:val>
            <c:numRef>
              <c:f>Tabellen!$O$4:$O$6</c:f>
              <c:numCache>
                <c:formatCode>0%</c:formatCode>
                <c:ptCount val="3"/>
                <c:pt idx="0">
                  <c:v>4.7374150324402564E-2</c:v>
                </c:pt>
                <c:pt idx="1">
                  <c:v>8.9677397903094314E-2</c:v>
                </c:pt>
                <c:pt idx="2">
                  <c:v>4.1942098800180017E-2</c:v>
                </c:pt>
              </c:numCache>
            </c:numRef>
          </c:val>
        </c:ser>
        <c:dLbls>
          <c:showLegendKey val="0"/>
          <c:showVal val="0"/>
          <c:showCatName val="0"/>
          <c:showSerName val="0"/>
          <c:showPercent val="0"/>
          <c:showBubbleSize val="0"/>
        </c:dLbls>
        <c:gapWidth val="150"/>
        <c:shape val="box"/>
        <c:axId val="209722808"/>
        <c:axId val="209720456"/>
        <c:axId val="0"/>
      </c:bar3DChart>
      <c:catAx>
        <c:axId val="209722808"/>
        <c:scaling>
          <c:orientation val="minMax"/>
        </c:scaling>
        <c:delete val="0"/>
        <c:axPos val="b"/>
        <c:numFmt formatCode="General" sourceLinked="0"/>
        <c:majorTickMark val="out"/>
        <c:minorTickMark val="none"/>
        <c:tickLblPos val="nextTo"/>
        <c:crossAx val="209720456"/>
        <c:crosses val="autoZero"/>
        <c:auto val="1"/>
        <c:lblAlgn val="ctr"/>
        <c:lblOffset val="100"/>
        <c:noMultiLvlLbl val="0"/>
      </c:catAx>
      <c:valAx>
        <c:axId val="209720456"/>
        <c:scaling>
          <c:orientation val="minMax"/>
        </c:scaling>
        <c:delete val="1"/>
        <c:axPos val="l"/>
        <c:numFmt formatCode="0%" sourceLinked="1"/>
        <c:majorTickMark val="out"/>
        <c:minorTickMark val="none"/>
        <c:tickLblPos val="none"/>
        <c:crossAx val="209722808"/>
        <c:crosses val="autoZero"/>
        <c:crossBetween val="between"/>
      </c:valAx>
    </c:plotArea>
    <c:legend>
      <c:legendPos val="b"/>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2986FCF-EDB4-4BD6-A01A-AEEAEBD0A732}" type="datetimeFigureOut">
              <a:rPr lang="nl-BE" smtClean="0"/>
              <a:pPr/>
              <a:t>9/12/2014</a:t>
            </a:fld>
            <a:endParaRPr lang="nl-BE"/>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C61ED6E-4AB3-48AA-BD12-6BCACCEB99F9}" type="slidenum">
              <a:rPr lang="nl-BE" smtClean="0"/>
              <a:pPr/>
              <a:t>‹#›</a:t>
            </a:fld>
            <a:endParaRPr lang="nl-BE"/>
          </a:p>
        </p:txBody>
      </p:sp>
    </p:spTree>
    <p:extLst>
      <p:ext uri="{BB962C8B-B14F-4D97-AF65-F5344CB8AC3E}">
        <p14:creationId xmlns:p14="http://schemas.microsoft.com/office/powerpoint/2010/main" val="229362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390FA9E-B9E1-48A3-9FA2-8D7576A5357F}" type="datetimeFigureOut">
              <a:rPr lang="nl-BE" smtClean="0"/>
              <a:pPr/>
              <a:t>9/12/2014</a:t>
            </a:fld>
            <a:endParaRPr lang="nl-B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4F1EE4A-0F1D-497E-983F-5B61215D8C28}" type="slidenum">
              <a:rPr lang="nl-BE" smtClean="0"/>
              <a:pPr/>
              <a:t>‹#›</a:t>
            </a:fld>
            <a:endParaRPr lang="nl-BE"/>
          </a:p>
        </p:txBody>
      </p:sp>
    </p:spTree>
    <p:extLst>
      <p:ext uri="{BB962C8B-B14F-4D97-AF65-F5344CB8AC3E}">
        <p14:creationId xmlns:p14="http://schemas.microsoft.com/office/powerpoint/2010/main" val="36453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2</a:t>
            </a:fld>
            <a:endParaRPr lang="nl-BE"/>
          </a:p>
        </p:txBody>
      </p:sp>
    </p:spTree>
    <p:extLst>
      <p:ext uri="{BB962C8B-B14F-4D97-AF65-F5344CB8AC3E}">
        <p14:creationId xmlns:p14="http://schemas.microsoft.com/office/powerpoint/2010/main" val="207019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9</a:t>
            </a:fld>
            <a:endParaRPr lang="nl-BE"/>
          </a:p>
        </p:txBody>
      </p:sp>
    </p:spTree>
    <p:extLst>
      <p:ext uri="{BB962C8B-B14F-4D97-AF65-F5344CB8AC3E}">
        <p14:creationId xmlns:p14="http://schemas.microsoft.com/office/powerpoint/2010/main" val="347588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10</a:t>
            </a:fld>
            <a:endParaRPr lang="nl-BE"/>
          </a:p>
        </p:txBody>
      </p:sp>
    </p:spTree>
    <p:extLst>
      <p:ext uri="{BB962C8B-B14F-4D97-AF65-F5344CB8AC3E}">
        <p14:creationId xmlns:p14="http://schemas.microsoft.com/office/powerpoint/2010/main" val="255204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19</a:t>
            </a:fld>
            <a:endParaRPr lang="nl-BE"/>
          </a:p>
        </p:txBody>
      </p:sp>
    </p:spTree>
    <p:extLst>
      <p:ext uri="{BB962C8B-B14F-4D97-AF65-F5344CB8AC3E}">
        <p14:creationId xmlns:p14="http://schemas.microsoft.com/office/powerpoint/2010/main" val="2107153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41</a:t>
            </a:fld>
            <a:endParaRPr lang="nl-BE"/>
          </a:p>
        </p:txBody>
      </p:sp>
    </p:spTree>
    <p:extLst>
      <p:ext uri="{BB962C8B-B14F-4D97-AF65-F5344CB8AC3E}">
        <p14:creationId xmlns:p14="http://schemas.microsoft.com/office/powerpoint/2010/main" val="256126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a:xfrm>
            <a:off x="0" y="1"/>
            <a:ext cx="9144000" cy="621982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ctrTitle"/>
          </p:nvPr>
        </p:nvSpPr>
        <p:spPr>
          <a:xfrm>
            <a:off x="1150939" y="728640"/>
            <a:ext cx="7561263" cy="2520336"/>
          </a:xfrm>
        </p:spPr>
        <p:txBody>
          <a:bodyPr/>
          <a:lstStyle>
            <a:lvl1pPr>
              <a:defRPr>
                <a:solidFill>
                  <a:schemeClr val="bg1"/>
                </a:solidFill>
              </a:defRPr>
            </a:lvl1pPr>
          </a:lstStyle>
          <a:p>
            <a:r>
              <a:rPr lang="en-US" smtClean="0"/>
              <a:t>Click to edit Master title style</a:t>
            </a:r>
            <a:endParaRPr lang="nl-BE" dirty="0"/>
          </a:p>
        </p:txBody>
      </p:sp>
      <p:sp>
        <p:nvSpPr>
          <p:cNvPr id="3" name="Subtitle 2"/>
          <p:cNvSpPr>
            <a:spLocks noGrp="1"/>
          </p:cNvSpPr>
          <p:nvPr>
            <p:ph type="subTitle" idx="1"/>
          </p:nvPr>
        </p:nvSpPr>
        <p:spPr>
          <a:xfrm>
            <a:off x="1150939" y="3429000"/>
            <a:ext cx="7561263" cy="2209800"/>
          </a:xfrm>
        </p:spPr>
        <p:txBody>
          <a:bodyPr/>
          <a:lstStyle>
            <a:lvl1pPr marL="0" indent="0" algn="l">
              <a:buNone/>
              <a:defRPr sz="200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dirty="0"/>
          </a:p>
        </p:txBody>
      </p:sp>
      <p:sp>
        <p:nvSpPr>
          <p:cNvPr id="6" name="Slide Number Placeholder 5"/>
          <p:cNvSpPr>
            <a:spLocks noGrp="1"/>
          </p:cNvSpPr>
          <p:nvPr>
            <p:ph type="sldNum" sz="quarter" idx="12"/>
          </p:nvPr>
        </p:nvSpPr>
        <p:spPr/>
        <p:txBody>
          <a:bodyPr/>
          <a:lstStyle>
            <a:lvl1pPr algn="ctr">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Content Placeholder 2"/>
          <p:cNvSpPr>
            <a:spLocks noGrp="1"/>
          </p:cNvSpPr>
          <p:nvPr>
            <p:ph idx="1"/>
          </p:nvPr>
        </p:nvSpPr>
        <p:spPr>
          <a:xfrm>
            <a:off x="431800" y="1538289"/>
            <a:ext cx="8255001" cy="4231024"/>
          </a:xfrm>
        </p:spPr>
        <p:txBody>
          <a:bodyPr/>
          <a:lstStyle>
            <a:lvl1pPr>
              <a:lnSpc>
                <a:spcPts val="3080"/>
              </a:lnSpc>
              <a:defRPr/>
            </a:lvl1pPr>
            <a:lvl2pPr>
              <a:lnSpc>
                <a:spcPts val="2640"/>
              </a:lnSpc>
              <a:defRPr sz="2400"/>
            </a:lvl2pPr>
            <a:lvl3pPr>
              <a:lnSpc>
                <a:spcPts val="2200"/>
              </a:lnSpc>
              <a:defRPr sz="2000"/>
            </a:lvl3pPr>
            <a:lvl4pPr>
              <a:lnSpc>
                <a:spcPts val="1980"/>
              </a:lnSpc>
              <a:defRPr sz="1800"/>
            </a:lvl4pPr>
            <a:lvl5pPr>
              <a:lnSpc>
                <a:spcPts val="154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9" name="Title 1"/>
          <p:cNvSpPr>
            <a:spLocks noGrp="1"/>
          </p:cNvSpPr>
          <p:nvPr>
            <p:ph type="title"/>
          </p:nvPr>
        </p:nvSpPr>
        <p:spPr>
          <a:xfrm>
            <a:off x="792167" y="185738"/>
            <a:ext cx="7894636" cy="990132"/>
          </a:xfrm>
        </p:spPr>
        <p:txBody>
          <a:bodyPr/>
          <a:lstStyle/>
          <a:p>
            <a:r>
              <a:rPr lang="en-US" smtClean="0"/>
              <a:t>Click to edit Master title style</a:t>
            </a:r>
            <a:endParaRPr lang="nl-BE" dirty="0"/>
          </a:p>
        </p:txBody>
      </p:sp>
      <p:sp>
        <p:nvSpPr>
          <p:cNvPr id="24"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
        <p:nvSpPr>
          <p:cNvPr id="25"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6" name="Afbeelding 25"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1150939" y="1898797"/>
            <a:ext cx="7561263" cy="1362075"/>
          </a:xfrm>
        </p:spPr>
        <p:txBody>
          <a:bodyPr anchor="b" anchorCtr="0"/>
          <a:lstStyle>
            <a:lvl1pPr algn="l">
              <a:defRPr sz="3600" b="0" cap="none" baseline="0">
                <a:solidFill>
                  <a:schemeClr val="accent2"/>
                </a:solidFill>
              </a:defRPr>
            </a:lvl1pPr>
          </a:lstStyle>
          <a:p>
            <a:r>
              <a:rPr lang="en-US" smtClean="0"/>
              <a:t>Click to edit Master title style</a:t>
            </a:r>
            <a:endParaRPr lang="nl-BE" dirty="0"/>
          </a:p>
        </p:txBody>
      </p:sp>
      <p:sp>
        <p:nvSpPr>
          <p:cNvPr id="3" name="Text Placeholder 2"/>
          <p:cNvSpPr>
            <a:spLocks noGrp="1"/>
          </p:cNvSpPr>
          <p:nvPr>
            <p:ph type="body" idx="1"/>
          </p:nvPr>
        </p:nvSpPr>
        <p:spPr>
          <a:xfrm>
            <a:off x="1150939" y="3429003"/>
            <a:ext cx="7561263" cy="1500187"/>
          </a:xfrm>
        </p:spPr>
        <p:txBody>
          <a:bodyPr anchor="t" anchorCtr="0"/>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0" name="Afbeelding 19"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31801" y="1538289"/>
            <a:ext cx="3960176" cy="42310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Content Placeholder 3"/>
          <p:cNvSpPr>
            <a:spLocks noGrp="1"/>
          </p:cNvSpPr>
          <p:nvPr>
            <p:ph sz="half" idx="2"/>
          </p:nvPr>
        </p:nvSpPr>
        <p:spPr>
          <a:xfrm>
            <a:off x="4752025" y="1538288"/>
            <a:ext cx="3960176" cy="42310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20"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12"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13"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lvl1pPr>
              <a:defRPr/>
            </a:lvl1pPr>
          </a:lstStyle>
          <a:p>
            <a:r>
              <a:rPr lang="en-US" smtClean="0"/>
              <a:t>Click to edit Master title style</a:t>
            </a:r>
            <a:endParaRPr lang="nl-BE" dirty="0"/>
          </a:p>
        </p:txBody>
      </p:sp>
      <p:sp>
        <p:nvSpPr>
          <p:cNvPr id="3" name="Text Placeholder 2"/>
          <p:cNvSpPr>
            <a:spLocks noGrp="1"/>
          </p:cNvSpPr>
          <p:nvPr>
            <p:ph type="body" idx="1"/>
          </p:nvPr>
        </p:nvSpPr>
        <p:spPr>
          <a:xfrm>
            <a:off x="792164" y="1538290"/>
            <a:ext cx="3599813" cy="450520"/>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31801" y="2078820"/>
            <a:ext cx="3960176" cy="36904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5" name="Text Placeholder 4"/>
          <p:cNvSpPr>
            <a:spLocks noGrp="1"/>
          </p:cNvSpPr>
          <p:nvPr>
            <p:ph type="body" sz="quarter" idx="3"/>
          </p:nvPr>
        </p:nvSpPr>
        <p:spPr>
          <a:xfrm>
            <a:off x="5112073" y="1535116"/>
            <a:ext cx="3574729" cy="453695"/>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2024" y="2078820"/>
            <a:ext cx="3934777" cy="36904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20" name="Slide Number Placeholder 5"/>
          <p:cNvSpPr>
            <a:spLocks noGrp="1"/>
          </p:cNvSpPr>
          <p:nvPr>
            <p:ph type="sldNum" sz="quarter" idx="12"/>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12"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13"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en-US" smtClean="0"/>
              <a:t>Click to edit Master title style</a:t>
            </a:r>
            <a:endParaRPr lang="nl-BE" dirty="0"/>
          </a:p>
        </p:txBody>
      </p:sp>
      <p:sp>
        <p:nvSpPr>
          <p:cNvPr id="1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7" name="Afbeelding 16"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8"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9"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7" name="Afbeelding 16"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7"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8"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856" y="1538288"/>
            <a:ext cx="5220344" cy="4231024"/>
          </a:xfrm>
        </p:spPr>
        <p:txBody>
          <a:bodyPr/>
          <a:lstStyle>
            <a:lvl1pPr marL="360000" marR="0" indent="-360000" algn="l" defTabSz="914400" rtl="0" eaLnBrk="1" fontAlgn="auto" latinLnBrk="0" hangingPunct="1">
              <a:lnSpc>
                <a:spcPts val="3080"/>
              </a:lnSpc>
              <a:spcBef>
                <a:spcPts val="0"/>
              </a:spcBef>
              <a:spcAft>
                <a:spcPts val="600"/>
              </a:spcAft>
              <a:buClr>
                <a:schemeClr val="accent2"/>
              </a:buClr>
              <a:buSzTx/>
              <a:buFont typeface="Arial" pitchFamily="34" charset="0"/>
              <a:buChar char="•"/>
              <a:tabLst/>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60000" marR="0" lvl="0" indent="-360000" algn="l" defTabSz="914400" rtl="0" eaLnBrk="1" fontAlgn="auto" latinLnBrk="0" hangingPunct="1">
              <a:lnSpc>
                <a:spcPts val="3080"/>
              </a:lnSpc>
              <a:spcBef>
                <a:spcPts val="0"/>
              </a:spcBef>
              <a:spcAft>
                <a:spcPts val="600"/>
              </a:spcAft>
              <a:buClr>
                <a:schemeClr val="accent5"/>
              </a:buClr>
              <a:buSzTx/>
              <a:buFont typeface="Arial" pitchFamily="34" charset="0"/>
              <a:buChar char="•"/>
              <a:tabLst/>
              <a:defRPr/>
            </a:pPr>
            <a:r>
              <a:rPr lang="en-US" smtClean="0"/>
              <a:t>Click to edit Master text styles</a:t>
            </a:r>
          </a:p>
        </p:txBody>
      </p:sp>
      <p:sp>
        <p:nvSpPr>
          <p:cNvPr id="9" name="Rectangle 8"/>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792163" y="188700"/>
            <a:ext cx="7920037" cy="990000"/>
          </a:xfrm>
        </p:spPr>
        <p:txBody>
          <a:bodyPr anchor="b"/>
          <a:lstStyle>
            <a:lvl1pPr algn="l">
              <a:lnSpc>
                <a:spcPts val="3200"/>
              </a:lnSpc>
              <a:defRPr sz="3600" b="0"/>
            </a:lvl1pPr>
          </a:lstStyle>
          <a:p>
            <a:r>
              <a:rPr lang="en-US" smtClean="0"/>
              <a:t>Click to edit Master title style</a:t>
            </a:r>
            <a:endParaRPr lang="nl-BE" dirty="0"/>
          </a:p>
        </p:txBody>
      </p:sp>
      <p:sp>
        <p:nvSpPr>
          <p:cNvPr id="4" name="Text Placeholder 3"/>
          <p:cNvSpPr>
            <a:spLocks noGrp="1"/>
          </p:cNvSpPr>
          <p:nvPr>
            <p:ph type="body" sz="half" idx="2"/>
          </p:nvPr>
        </p:nvSpPr>
        <p:spPr>
          <a:xfrm>
            <a:off x="792163" y="1538288"/>
            <a:ext cx="2339645" cy="4231024"/>
          </a:xfrm>
        </p:spPr>
        <p:txBody>
          <a:bodyPr/>
          <a:lstStyle>
            <a:lvl1pPr marL="0" indent="0">
              <a:lnSpc>
                <a:spcPts val="2000"/>
              </a:lnSpc>
              <a:spcAft>
                <a:spcPts val="1200"/>
              </a:spcAft>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10"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792164" y="368592"/>
            <a:ext cx="7920038" cy="360048"/>
          </a:xfrm>
        </p:spPr>
        <p:txBody>
          <a:bodyPr anchor="b" anchorCtr="0"/>
          <a:lstStyle>
            <a:lvl1pPr algn="l">
              <a:lnSpc>
                <a:spcPts val="2200"/>
              </a:lnSpc>
              <a:defRPr sz="2000" b="0"/>
            </a:lvl1pPr>
          </a:lstStyle>
          <a:p>
            <a:r>
              <a:rPr lang="en-US" smtClean="0"/>
              <a:t>Click to edit Master title style</a:t>
            </a:r>
            <a:endParaRPr lang="nl-BE" dirty="0"/>
          </a:p>
        </p:txBody>
      </p:sp>
      <p:sp>
        <p:nvSpPr>
          <p:cNvPr id="3" name="Picture Placeholder 2"/>
          <p:cNvSpPr>
            <a:spLocks noGrp="1"/>
          </p:cNvSpPr>
          <p:nvPr>
            <p:ph type="pic" idx="1"/>
          </p:nvPr>
        </p:nvSpPr>
        <p:spPr>
          <a:xfrm>
            <a:off x="792163" y="818652"/>
            <a:ext cx="7920038" cy="4950660"/>
          </a:xfrm>
        </p:spPr>
        <p:txBody>
          <a:bodyPr anchor="t"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dirty="0"/>
          </a:p>
        </p:txBody>
      </p:sp>
      <p:sp>
        <p:nvSpPr>
          <p:cNvPr id="4" name="Text Placeholder 3"/>
          <p:cNvSpPr>
            <a:spLocks noGrp="1"/>
          </p:cNvSpPr>
          <p:nvPr>
            <p:ph type="body" sz="half" idx="2"/>
          </p:nvPr>
        </p:nvSpPr>
        <p:spPr>
          <a:xfrm>
            <a:off x="8820824" y="818652"/>
            <a:ext cx="323176" cy="4951274"/>
          </a:xfrm>
        </p:spPr>
        <p:txBody>
          <a:bodyPr vert="vert270"/>
          <a:lstStyle>
            <a:lvl1pPr marL="0" indent="0" algn="l">
              <a:lnSpc>
                <a:spcPts val="1540"/>
              </a:lnSpc>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10"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8172481" y="728640"/>
            <a:ext cx="810108" cy="4860648"/>
          </a:xfrm>
        </p:spPr>
        <p:txBody>
          <a:bodyPr vert="vert"/>
          <a:lstStyle/>
          <a:p>
            <a:r>
              <a:rPr lang="en-US" smtClean="0"/>
              <a:t>Click to edit Master title style</a:t>
            </a:r>
            <a:endParaRPr lang="nl-BE" dirty="0"/>
          </a:p>
        </p:txBody>
      </p:sp>
      <p:sp>
        <p:nvSpPr>
          <p:cNvPr id="3" name="Vertical Text Placeholder 2"/>
          <p:cNvSpPr>
            <a:spLocks noGrp="1"/>
          </p:cNvSpPr>
          <p:nvPr>
            <p:ph type="body" orient="vert" idx="1"/>
          </p:nvPr>
        </p:nvSpPr>
        <p:spPr>
          <a:xfrm>
            <a:off x="431801" y="728640"/>
            <a:ext cx="7020585" cy="486064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17"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8" name="Afbeelding 17"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ectangle 7"/>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Vertical Title 1"/>
          <p:cNvSpPr>
            <a:spLocks noGrp="1"/>
          </p:cNvSpPr>
          <p:nvPr>
            <p:ph type="title" orient="vert"/>
          </p:nvPr>
        </p:nvSpPr>
        <p:spPr>
          <a:xfrm>
            <a:off x="6629400" y="274641"/>
            <a:ext cx="2057401"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1" y="274641"/>
            <a:ext cx="601980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nl-BE" smtClean="0"/>
              <a:t>Rapportering over het boekjaar 2013</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SMA Title Slide 1">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4"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5"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SMA Title Slide 2">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SMA Title Slide 3">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9175"/>
            <a:ext cx="9144000" cy="2279649"/>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SMA Title Slide 4">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SMA Title Slide 5">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SMA Title Slide 6">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SMA Title Slide 7">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SMA Title Slide 8">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7" y="185738"/>
            <a:ext cx="7894636" cy="990132"/>
          </a:xfrm>
          <a:prstGeom prst="rect">
            <a:avLst/>
          </a:prstGeom>
        </p:spPr>
        <p:txBody>
          <a:bodyPr vert="horz" lIns="0" tIns="0" rIns="0" bIns="0" rtlCol="0" anchor="b" anchorCtr="0">
            <a:noAutofit/>
          </a:bodyPr>
          <a:lstStyle/>
          <a:p>
            <a:r>
              <a:rPr lang="en-US" smtClean="0"/>
              <a:t>Click to edit Master title style</a:t>
            </a:r>
            <a:endParaRPr lang="nl-BE" dirty="0"/>
          </a:p>
        </p:txBody>
      </p:sp>
      <p:sp>
        <p:nvSpPr>
          <p:cNvPr id="3" name="Text Placeholder 2"/>
          <p:cNvSpPr>
            <a:spLocks noGrp="1"/>
          </p:cNvSpPr>
          <p:nvPr>
            <p:ph type="body" idx="1"/>
          </p:nvPr>
        </p:nvSpPr>
        <p:spPr>
          <a:xfrm>
            <a:off x="431800" y="1538290"/>
            <a:ext cx="8255001" cy="207073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Date Placeholder 3"/>
          <p:cNvSpPr>
            <a:spLocks noGrp="1"/>
          </p:cNvSpPr>
          <p:nvPr>
            <p:ph type="dt" sz="half" idx="2"/>
          </p:nvPr>
        </p:nvSpPr>
        <p:spPr>
          <a:xfrm>
            <a:off x="791370" y="6219824"/>
            <a:ext cx="630212" cy="638177"/>
          </a:xfrm>
          <a:prstGeom prst="rect">
            <a:avLst/>
          </a:prstGeom>
        </p:spPr>
        <p:txBody>
          <a:bodyPr vert="horz" lIns="0" tIns="0" rIns="0" bIns="0" rtlCol="0" anchor="ctr" anchorCtr="0"/>
          <a:lstStyle>
            <a:lvl1pPr algn="l">
              <a:defRPr sz="1000" b="0">
                <a:solidFill>
                  <a:schemeClr val="bg1"/>
                </a:solidFill>
              </a:defRPr>
            </a:lvl1pPr>
          </a:lstStyle>
          <a:p>
            <a:r>
              <a:rPr lang="nl-BE" smtClean="0"/>
              <a:t>2 december 2014</a:t>
            </a:r>
            <a:endParaRPr lang="nl-BE" dirty="0"/>
          </a:p>
        </p:txBody>
      </p:sp>
      <p:sp>
        <p:nvSpPr>
          <p:cNvPr id="5" name="Footer Placeholder 4"/>
          <p:cNvSpPr>
            <a:spLocks noGrp="1"/>
          </p:cNvSpPr>
          <p:nvPr>
            <p:ph type="ftr" sz="quarter" idx="3"/>
          </p:nvPr>
        </p:nvSpPr>
        <p:spPr>
          <a:xfrm>
            <a:off x="1421582" y="6219824"/>
            <a:ext cx="6660886" cy="638177"/>
          </a:xfrm>
          <a:prstGeom prst="rect">
            <a:avLst/>
          </a:prstGeom>
          <a:noFill/>
          <a:ln>
            <a:noFill/>
          </a:ln>
        </p:spPr>
        <p:txBody>
          <a:bodyPr vert="horz" lIns="0" tIns="0" rIns="0" bIns="0" rtlCol="0" anchor="ctr"/>
          <a:lstStyle>
            <a:lvl1pPr algn="r">
              <a:defRPr sz="1000" b="0" cap="none" spc="100" baseline="0">
                <a:solidFill>
                  <a:schemeClr val="bg1"/>
                </a:solidFill>
              </a:defRPr>
            </a:lvl1pPr>
          </a:lstStyle>
          <a:p>
            <a:r>
              <a:rPr lang="nl-BE" smtClean="0"/>
              <a:t>Rapportering over het boekjaar 2013</a:t>
            </a:r>
            <a:endParaRPr lang="nl-BE" dirty="0"/>
          </a:p>
        </p:txBody>
      </p:sp>
      <p:sp>
        <p:nvSpPr>
          <p:cNvPr id="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hf hdr="0"/>
  <p:txStyles>
    <p:titleStyle>
      <a:lvl1pPr algn="l" defTabSz="914400" rtl="0" eaLnBrk="1" latinLnBrk="0" hangingPunct="1">
        <a:lnSpc>
          <a:spcPts val="3200"/>
        </a:lnSpc>
        <a:spcBef>
          <a:spcPct val="0"/>
        </a:spcBef>
        <a:buNone/>
        <a:defRPr sz="3600" b="0" i="0" kern="1200" cap="none" baseline="0">
          <a:solidFill>
            <a:schemeClr val="accent2"/>
          </a:solidFill>
          <a:latin typeface="+mj-lt"/>
          <a:ea typeface="+mj-ea"/>
          <a:cs typeface="+mj-cs"/>
        </a:defRPr>
      </a:lvl1pPr>
    </p:titleStyle>
    <p:bodyStyle>
      <a:lvl1pPr marL="360000" indent="-360000" algn="l" defTabSz="914400" rtl="0" eaLnBrk="1" latinLnBrk="0" hangingPunct="1">
        <a:lnSpc>
          <a:spcPts val="3080"/>
        </a:lnSpc>
        <a:spcBef>
          <a:spcPts val="0"/>
        </a:spcBef>
        <a:spcAft>
          <a:spcPts val="600"/>
        </a:spcAft>
        <a:buClr>
          <a:schemeClr val="accent2"/>
        </a:buClr>
        <a:buFont typeface="Arial" pitchFamily="34" charset="0"/>
        <a:buChar char="•"/>
        <a:defRPr sz="2800" kern="1200" baseline="0">
          <a:solidFill>
            <a:schemeClr val="tx1"/>
          </a:solidFill>
          <a:latin typeface="+mn-lt"/>
          <a:ea typeface="+mn-ea"/>
          <a:cs typeface="+mn-cs"/>
        </a:defRPr>
      </a:lvl1pPr>
      <a:lvl2pPr marL="612000" indent="-252000" algn="l" defTabSz="914400" rtl="0" eaLnBrk="1" latinLnBrk="0" hangingPunct="1">
        <a:lnSpc>
          <a:spcPts val="2640"/>
        </a:lnSpc>
        <a:spcBef>
          <a:spcPts val="0"/>
        </a:spcBef>
        <a:spcAft>
          <a:spcPts val="600"/>
        </a:spcAft>
        <a:buFont typeface="Calibri" pitchFamily="34" charset="0"/>
        <a:buChar char="‐"/>
        <a:defRPr sz="2400" kern="1200">
          <a:solidFill>
            <a:schemeClr val="tx1"/>
          </a:solidFill>
          <a:latin typeface="+mn-lt"/>
          <a:ea typeface="+mn-ea"/>
          <a:cs typeface="+mn-cs"/>
        </a:defRPr>
      </a:lvl2pPr>
      <a:lvl3pPr marL="864000" indent="-252000" algn="l" defTabSz="914400" rtl="0" eaLnBrk="1" latinLnBrk="0" hangingPunct="1">
        <a:lnSpc>
          <a:spcPts val="2200"/>
        </a:lnSpc>
        <a:spcBef>
          <a:spcPts val="0"/>
        </a:spcBef>
        <a:spcAft>
          <a:spcPts val="600"/>
        </a:spcAft>
        <a:buFont typeface="Calibri" pitchFamily="34" charset="0"/>
        <a:buChar char="‐"/>
        <a:defRPr sz="2000" kern="1200">
          <a:solidFill>
            <a:schemeClr val="tx1"/>
          </a:solidFill>
          <a:latin typeface="+mn-lt"/>
          <a:ea typeface="+mn-ea"/>
          <a:cs typeface="+mn-cs"/>
        </a:defRPr>
      </a:lvl3pPr>
      <a:lvl4pPr marL="1044000" indent="-180000" algn="l" defTabSz="914400" rtl="0" eaLnBrk="1" latinLnBrk="0" hangingPunct="1">
        <a:lnSpc>
          <a:spcPts val="1980"/>
        </a:lnSpc>
        <a:spcBef>
          <a:spcPts val="0"/>
        </a:spcBef>
        <a:spcAft>
          <a:spcPts val="600"/>
        </a:spcAft>
        <a:buFont typeface="Calibri" pitchFamily="34" charset="0"/>
        <a:buChar char="‐"/>
        <a:defRPr sz="1800" kern="1200">
          <a:solidFill>
            <a:schemeClr val="tx1"/>
          </a:solidFill>
          <a:latin typeface="+mn-lt"/>
          <a:ea typeface="+mn-ea"/>
          <a:cs typeface="+mn-cs"/>
        </a:defRPr>
      </a:lvl4pPr>
      <a:lvl5pPr marL="1224000" indent="-180000" algn="l" defTabSz="914400" rtl="0" eaLnBrk="1" latinLnBrk="0" hangingPunct="1">
        <a:lnSpc>
          <a:spcPts val="1540"/>
        </a:lnSpc>
        <a:spcBef>
          <a:spcPts val="0"/>
        </a:spcBef>
        <a:spcAft>
          <a:spcPts val="600"/>
        </a:spcAft>
        <a:buFont typeface="Calibri"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p:cNvSpPr>
            <a:spLocks noGrp="1"/>
          </p:cNvSpPr>
          <p:nvPr>
            <p:ph type="body" sz="quarter" idx="12"/>
          </p:nvPr>
        </p:nvSpPr>
        <p:spPr/>
        <p:txBody>
          <a:bodyPr/>
          <a:lstStyle/>
          <a:p>
            <a:pPr marL="0" indent="0"/>
            <a:r>
              <a:rPr lang="nl-BE" sz="2400" smtClean="0"/>
              <a:t>De sector van de Instellingen voor Bedrijfspensioenvoorziening</a:t>
            </a:r>
            <a:endParaRPr lang="nl-NL" sz="2400" dirty="0"/>
          </a:p>
        </p:txBody>
      </p:sp>
      <p:sp>
        <p:nvSpPr>
          <p:cNvPr id="9" name="Tijdelijke aanduiding voor tekst 8"/>
          <p:cNvSpPr>
            <a:spLocks noGrp="1"/>
          </p:cNvSpPr>
          <p:nvPr>
            <p:ph type="body" sz="quarter" idx="13"/>
          </p:nvPr>
        </p:nvSpPr>
        <p:spPr>
          <a:xfrm>
            <a:off x="2627784" y="5733256"/>
            <a:ext cx="6120816" cy="630084"/>
          </a:xfrm>
        </p:spPr>
        <p:txBody>
          <a:bodyPr/>
          <a:lstStyle/>
          <a:p>
            <a:r>
              <a:rPr lang="nl-BE" smtClean="0"/>
              <a:t>Rapportering over het boekjaar 2013</a:t>
            </a:r>
          </a:p>
          <a:p>
            <a:endParaRPr lang="nl-NL"/>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8" name="TextBox 7"/>
          <p:cNvSpPr txBox="1"/>
          <p:nvPr/>
        </p:nvSpPr>
        <p:spPr>
          <a:xfrm>
            <a:off x="323528" y="1412776"/>
            <a:ext cx="2952328" cy="369332"/>
          </a:xfrm>
          <a:prstGeom prst="rect">
            <a:avLst/>
          </a:prstGeom>
          <a:noFill/>
        </p:spPr>
        <p:txBody>
          <a:bodyPr wrap="square" rtlCol="0">
            <a:spAutoFit/>
          </a:bodyPr>
          <a:lstStyle/>
          <a:p>
            <a:r>
              <a:rPr lang="nl-BE" smtClean="0"/>
              <a:t>Heterogene sector</a:t>
            </a:r>
            <a:endParaRPr lang="nl-BE"/>
          </a:p>
        </p:txBody>
      </p:sp>
      <p:graphicFrame>
        <p:nvGraphicFramePr>
          <p:cNvPr id="10" name="Table 9"/>
          <p:cNvGraphicFramePr>
            <a:graphicFrameLocks noGrp="1"/>
          </p:cNvGraphicFramePr>
          <p:nvPr>
            <p:extLst>
              <p:ext uri="{D42A27DB-BD31-4B8C-83A1-F6EECF244321}">
                <p14:modId xmlns:p14="http://schemas.microsoft.com/office/powerpoint/2010/main" val="3695655362"/>
              </p:ext>
            </p:extLst>
          </p:nvPr>
        </p:nvGraphicFramePr>
        <p:xfrm>
          <a:off x="395536" y="2132856"/>
          <a:ext cx="8352929" cy="2376263"/>
        </p:xfrm>
        <a:graphic>
          <a:graphicData uri="http://schemas.openxmlformats.org/drawingml/2006/table">
            <a:tbl>
              <a:tblPr>
                <a:tableStyleId>{775DCB02-9BB8-47FD-8907-85C794F793BA}</a:tableStyleId>
              </a:tblPr>
              <a:tblGrid>
                <a:gridCol w="2592288"/>
                <a:gridCol w="1584176"/>
                <a:gridCol w="1368152"/>
                <a:gridCol w="1512168"/>
                <a:gridCol w="1296145"/>
              </a:tblGrid>
              <a:tr h="473035">
                <a:tc>
                  <a:txBody>
                    <a:bodyPr/>
                    <a:lstStyle/>
                    <a:p>
                      <a:pPr marL="0" algn="ctr" defTabSz="914400" rtl="0" eaLnBrk="1" fontAlgn="ctr" latinLnBrk="0" hangingPunct="1"/>
                      <a:r>
                        <a:rPr lang="nl-BE" sz="1200" b="1" u="none" strike="noStrike" kern="1200">
                          <a:solidFill>
                            <a:srgbClr val="002244"/>
                          </a:solidFill>
                          <a:latin typeface="+mn-lt"/>
                          <a:cs typeface="Arial" pitchFamily="34" charset="0"/>
                        </a:rPr>
                        <a:t>Aantal </a:t>
                      </a:r>
                      <a:r>
                        <a:rPr lang="nl-BE" sz="1200" b="1" u="none" strike="noStrike" kern="1200" smtClean="0">
                          <a:solidFill>
                            <a:srgbClr val="002244"/>
                          </a:solidFill>
                          <a:latin typeface="+mn-lt"/>
                          <a:cs typeface="Arial" pitchFamily="34" charset="0"/>
                        </a:rPr>
                        <a:t>deelnemers per IBP</a:t>
                      </a:r>
                      <a:endParaRPr lang="nl-BE" sz="1200" b="1"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a:solidFill>
                            <a:srgbClr val="002244"/>
                          </a:solidFill>
                          <a:latin typeface="+mn-lt"/>
                          <a:cs typeface="Arial" pitchFamily="34" charset="0"/>
                        </a:rPr>
                        <a:t>Aantal </a:t>
                      </a:r>
                      <a:endParaRPr lang="nl-BE" sz="1200" b="1" u="none" strike="noStrike" kern="1200" smtClean="0">
                        <a:solidFill>
                          <a:srgbClr val="002244"/>
                        </a:solidFill>
                        <a:latin typeface="+mn-lt"/>
                        <a:cs typeface="Arial" pitchFamily="34" charset="0"/>
                      </a:endParaRPr>
                    </a:p>
                    <a:p>
                      <a:pPr marL="0" algn="ctr" defTabSz="914400" rtl="0" eaLnBrk="1" fontAlgn="ctr" latinLnBrk="0" hangingPunct="1"/>
                      <a:r>
                        <a:rPr lang="nl-BE" sz="1200" b="1" u="none" strike="noStrike" kern="1200" smtClean="0">
                          <a:solidFill>
                            <a:srgbClr val="002244"/>
                          </a:solidFill>
                          <a:latin typeface="+mn-lt"/>
                          <a:cs typeface="Arial" pitchFamily="34" charset="0"/>
                        </a:rPr>
                        <a:t>instellingen</a:t>
                      </a:r>
                      <a:endParaRPr lang="nl-BE" sz="1200" b="1"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solidFill>
                            <a:srgbClr val="002244"/>
                          </a:solidFill>
                          <a:latin typeface="+mn-lt"/>
                          <a:cs typeface="Arial" pitchFamily="34" charset="0"/>
                        </a:rPr>
                        <a:t>% </a:t>
                      </a:r>
                    </a:p>
                    <a:p>
                      <a:pPr marL="0" algn="ctr" defTabSz="914400" rtl="0" eaLnBrk="1" fontAlgn="ctr" latinLnBrk="0" hangingPunct="1"/>
                      <a:r>
                        <a:rPr lang="nl-BE" sz="1200" b="1" u="none" strike="noStrike" kern="1200" smtClean="0">
                          <a:solidFill>
                            <a:srgbClr val="002244"/>
                          </a:solidFill>
                          <a:latin typeface="+mn-lt"/>
                          <a:cs typeface="Arial" pitchFamily="34" charset="0"/>
                        </a:rPr>
                        <a:t>instellingen</a:t>
                      </a:r>
                      <a:endParaRPr lang="nl-BE" sz="1200" b="1"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a:solidFill>
                            <a:srgbClr val="002244"/>
                          </a:solidFill>
                          <a:latin typeface="+mn-lt"/>
                          <a:cs typeface="Arial" pitchFamily="34" charset="0"/>
                        </a:rPr>
                        <a:t>aantal </a:t>
                      </a:r>
                      <a:endParaRPr lang="nl-BE" sz="1200" b="1" u="none" strike="noStrike" kern="1200" smtClean="0">
                        <a:solidFill>
                          <a:srgbClr val="002244"/>
                        </a:solidFill>
                        <a:latin typeface="+mn-lt"/>
                        <a:cs typeface="Arial" pitchFamily="34" charset="0"/>
                      </a:endParaRPr>
                    </a:p>
                    <a:p>
                      <a:pPr marL="0" algn="ctr" defTabSz="914400" rtl="0" eaLnBrk="1" fontAlgn="ctr" latinLnBrk="0" hangingPunct="1"/>
                      <a:r>
                        <a:rPr lang="nl-BE" sz="1200" b="1" u="none" strike="noStrike" kern="1200" smtClean="0">
                          <a:solidFill>
                            <a:srgbClr val="002244"/>
                          </a:solidFill>
                          <a:latin typeface="+mn-lt"/>
                          <a:cs typeface="Arial" pitchFamily="34" charset="0"/>
                        </a:rPr>
                        <a:t>deelnemers</a:t>
                      </a:r>
                      <a:endParaRPr lang="nl-BE" sz="1200" b="1"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solidFill>
                            <a:srgbClr val="002244"/>
                          </a:solidFill>
                          <a:latin typeface="+mn-lt"/>
                          <a:cs typeface="Arial" pitchFamily="34" charset="0"/>
                        </a:rPr>
                        <a:t>% </a:t>
                      </a:r>
                    </a:p>
                    <a:p>
                      <a:pPr marL="0" algn="ctr" defTabSz="914400" rtl="0" eaLnBrk="1" fontAlgn="ctr" latinLnBrk="0" hangingPunct="1"/>
                      <a:r>
                        <a:rPr lang="nl-BE" sz="1200" b="1" u="none" strike="noStrike" kern="1200" smtClean="0">
                          <a:solidFill>
                            <a:srgbClr val="002244"/>
                          </a:solidFill>
                          <a:latin typeface="+mn-lt"/>
                          <a:cs typeface="Arial" pitchFamily="34" charset="0"/>
                        </a:rPr>
                        <a:t>deelnemers</a:t>
                      </a:r>
                      <a:endParaRPr lang="nl-BE" sz="1200" b="1"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79388" indent="0" algn="l" defTabSz="914400" rtl="0" eaLnBrk="1" fontAlgn="b" latinLnBrk="0" hangingPunct="1"/>
                      <a:r>
                        <a:rPr lang="nl-BE" sz="1200" u="none" strike="noStrike" kern="1200">
                          <a:solidFill>
                            <a:srgbClr val="002244"/>
                          </a:solidFill>
                          <a:latin typeface="+mn-lt"/>
                          <a:cs typeface="Arial" pitchFamily="34" charset="0"/>
                        </a:rPr>
                        <a:t>Groter dan 5.000</a:t>
                      </a:r>
                      <a:endParaRPr lang="nl-BE" sz="1200"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22</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11%</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1.288.547</a:t>
                      </a:r>
                    </a:p>
                  </a:txBody>
                  <a:tcPr marL="0" marR="39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87%</a:t>
                      </a:r>
                    </a:p>
                  </a:txBody>
                  <a:tcPr marL="0" marR="43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79388" indent="0" algn="l" defTabSz="914400" rtl="0" eaLnBrk="1" fontAlgn="b" latinLnBrk="0" hangingPunct="1"/>
                      <a:r>
                        <a:rPr lang="nl-BE" sz="1200" u="none" strike="noStrike" kern="1200">
                          <a:solidFill>
                            <a:srgbClr val="002244"/>
                          </a:solidFill>
                          <a:latin typeface="+mn-lt"/>
                          <a:cs typeface="Arial" pitchFamily="34" charset="0"/>
                        </a:rPr>
                        <a:t>Tussen 1.000 en 5.000</a:t>
                      </a:r>
                      <a:endParaRPr lang="nl-BE" sz="1200"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64</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31%</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150.577</a:t>
                      </a:r>
                    </a:p>
                  </a:txBody>
                  <a:tcPr marL="0" marR="39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10%</a:t>
                      </a:r>
                    </a:p>
                  </a:txBody>
                  <a:tcPr marL="0" marR="43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79388" indent="0" algn="l" defTabSz="914400" rtl="0" eaLnBrk="1" fontAlgn="b" latinLnBrk="0" hangingPunct="1"/>
                      <a:r>
                        <a:rPr lang="nl-BE" sz="1200" u="none" strike="noStrike" kern="1200">
                          <a:solidFill>
                            <a:srgbClr val="002244"/>
                          </a:solidFill>
                          <a:latin typeface="+mn-lt"/>
                          <a:cs typeface="Arial" pitchFamily="34" charset="0"/>
                        </a:rPr>
                        <a:t>Tussen 500 en 1.000</a:t>
                      </a:r>
                      <a:endParaRPr lang="nl-BE" sz="1200"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36</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17%</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24.867</a:t>
                      </a:r>
                    </a:p>
                  </a:txBody>
                  <a:tcPr marL="0" marR="39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a:t>
                      </a:r>
                    </a:p>
                  </a:txBody>
                  <a:tcPr marL="0" marR="43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79388" indent="0" algn="l" defTabSz="914400" rtl="0" eaLnBrk="1" fontAlgn="b" latinLnBrk="0" hangingPunct="1"/>
                      <a:r>
                        <a:rPr lang="nl-BE" sz="1200" u="none" strike="noStrike" kern="1200">
                          <a:solidFill>
                            <a:srgbClr val="002244"/>
                          </a:solidFill>
                          <a:latin typeface="+mn-lt"/>
                          <a:cs typeface="Arial" pitchFamily="34" charset="0"/>
                        </a:rPr>
                        <a:t>Tussen 100 en 500 </a:t>
                      </a:r>
                      <a:endParaRPr lang="nl-BE" sz="1200"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46</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22%</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12.805</a:t>
                      </a:r>
                    </a:p>
                  </a:txBody>
                  <a:tcPr marL="0" marR="39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a:t>
                      </a:r>
                    </a:p>
                  </a:txBody>
                  <a:tcPr marL="0" marR="43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79388" indent="0" algn="l" defTabSz="914400" rtl="0" eaLnBrk="1" fontAlgn="b" latinLnBrk="0" hangingPunct="1"/>
                      <a:r>
                        <a:rPr lang="nl-BE" sz="1200" u="none" strike="noStrike" kern="1200">
                          <a:solidFill>
                            <a:srgbClr val="002244"/>
                          </a:solidFill>
                          <a:latin typeface="+mn-lt"/>
                          <a:cs typeface="Arial" pitchFamily="34" charset="0"/>
                        </a:rPr>
                        <a:t>Tussen 0 en 100</a:t>
                      </a:r>
                      <a:endParaRPr lang="nl-BE" sz="1200"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39</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19%</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917</a:t>
                      </a:r>
                    </a:p>
                  </a:txBody>
                  <a:tcPr marL="0" marR="39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smtClean="0">
                          <a:solidFill>
                            <a:srgbClr val="002244"/>
                          </a:solidFill>
                          <a:effectLst/>
                          <a:latin typeface="+mn-lt"/>
                        </a:rPr>
                        <a:t>0%</a:t>
                      </a:r>
                      <a:endParaRPr lang="nl-BE" sz="1200" b="0" i="0" u="none" strike="noStrike">
                        <a:solidFill>
                          <a:srgbClr val="002244"/>
                        </a:solidFill>
                        <a:effectLst/>
                        <a:latin typeface="+mn-lt"/>
                      </a:endParaRPr>
                    </a:p>
                  </a:txBody>
                  <a:tcPr marL="0" marR="43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32603">
                <a:tc>
                  <a:txBody>
                    <a:bodyPr/>
                    <a:lstStyle/>
                    <a:p>
                      <a:pPr marL="179388" indent="0" algn="l" defTabSz="914400" rtl="0" eaLnBrk="1" fontAlgn="b" latinLnBrk="0" hangingPunct="1"/>
                      <a:r>
                        <a:rPr lang="nl-BE" sz="1200" u="none" strike="noStrike" kern="1200">
                          <a:solidFill>
                            <a:srgbClr val="002244"/>
                          </a:solidFill>
                          <a:latin typeface="+mn-lt"/>
                          <a:cs typeface="Arial" pitchFamily="34" charset="0"/>
                        </a:rPr>
                        <a:t>Totaal</a:t>
                      </a:r>
                      <a:endParaRPr lang="nl-BE" sz="1200" u="none" strike="noStrike" kern="1200">
                        <a:solidFill>
                          <a:srgbClr val="002244"/>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207</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100%</a:t>
                      </a:r>
                    </a:p>
                  </a:txBody>
                  <a:tcPr marL="0" marR="57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1.477.713</a:t>
                      </a:r>
                    </a:p>
                  </a:txBody>
                  <a:tcPr marL="0" marR="39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100%</a:t>
                      </a:r>
                    </a:p>
                  </a:txBody>
                  <a:tcPr marL="0" marR="43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9" name="TextBox 8"/>
          <p:cNvSpPr txBox="1"/>
          <p:nvPr/>
        </p:nvSpPr>
        <p:spPr>
          <a:xfrm>
            <a:off x="467544" y="4797152"/>
            <a:ext cx="8280920" cy="646331"/>
          </a:xfrm>
          <a:prstGeom prst="rect">
            <a:avLst/>
          </a:prstGeom>
          <a:noFill/>
        </p:spPr>
        <p:txBody>
          <a:bodyPr wrap="square" rtlCol="0">
            <a:spAutoFit/>
          </a:bodyPr>
          <a:lstStyle/>
          <a:p>
            <a:r>
              <a:rPr lang="nl-BE" smtClean="0"/>
              <a:t>87 % van de actieve deelnemers zit in 11 % van de IBP's en 41 % van de IBP's is goed voor slechts 1 % van de deelnemers</a:t>
            </a:r>
            <a:endParaRPr lang="nl-BE"/>
          </a:p>
        </p:txBody>
      </p:sp>
      <p:sp>
        <p:nvSpPr>
          <p:cNvPr id="11" name="Slide Number Placeholder 10"/>
          <p:cNvSpPr>
            <a:spLocks noGrp="1"/>
          </p:cNvSpPr>
          <p:nvPr>
            <p:ph type="sldNum" sz="quarter" idx="4"/>
          </p:nvPr>
        </p:nvSpPr>
        <p:spPr/>
        <p:txBody>
          <a:bodyPr/>
          <a:lstStyle/>
          <a:p>
            <a:fld id="{90FF19FB-2F2A-410F-BBCC-7AE0EC5BE55E}" type="slidenum">
              <a:rPr lang="nl-BE" smtClean="0"/>
              <a:pPr/>
              <a:t>10</a:t>
            </a:fld>
            <a:endParaRPr lang="nl-BE" dirty="0"/>
          </a:p>
        </p:txBody>
      </p:sp>
      <p:sp>
        <p:nvSpPr>
          <p:cNvPr id="12" name="Footer Placeholder 11"/>
          <p:cNvSpPr>
            <a:spLocks noGrp="1"/>
          </p:cNvSpPr>
          <p:nvPr>
            <p:ph type="ftr" sz="quarter" idx="11"/>
          </p:nvPr>
        </p:nvSpPr>
        <p:spPr/>
        <p:txBody>
          <a:bodyPr/>
          <a:lstStyle/>
          <a:p>
            <a:r>
              <a:rPr lang="nl-BE" smtClean="0"/>
              <a:t>Rapportering over het boekjaar 2013</a:t>
            </a:r>
            <a:endParaRPr lang="nl-BE" dirty="0"/>
          </a:p>
        </p:txBody>
      </p:sp>
    </p:spTree>
    <p:extLst>
      <p:ext uri="{BB962C8B-B14F-4D97-AF65-F5344CB8AC3E}">
        <p14:creationId xmlns:p14="http://schemas.microsoft.com/office/powerpoint/2010/main" val="253258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8" name="TextBox 7"/>
          <p:cNvSpPr txBox="1"/>
          <p:nvPr/>
        </p:nvSpPr>
        <p:spPr>
          <a:xfrm>
            <a:off x="323528" y="1412776"/>
            <a:ext cx="3528392" cy="369332"/>
          </a:xfrm>
          <a:prstGeom prst="rect">
            <a:avLst/>
          </a:prstGeom>
          <a:noFill/>
        </p:spPr>
        <p:txBody>
          <a:bodyPr wrap="square" rtlCol="0">
            <a:spAutoFit/>
          </a:bodyPr>
          <a:lstStyle/>
          <a:p>
            <a:r>
              <a:rPr lang="nl-BE" smtClean="0"/>
              <a:t>Samenstelling portefeuille</a:t>
            </a:r>
            <a:endParaRPr lang="nl-BE"/>
          </a:p>
        </p:txBody>
      </p:sp>
      <p:sp>
        <p:nvSpPr>
          <p:cNvPr id="9" name="Slide Number Placeholder 8"/>
          <p:cNvSpPr>
            <a:spLocks noGrp="1"/>
          </p:cNvSpPr>
          <p:nvPr>
            <p:ph type="sldNum" sz="quarter" idx="4"/>
          </p:nvPr>
        </p:nvSpPr>
        <p:spPr/>
        <p:txBody>
          <a:bodyPr/>
          <a:lstStyle/>
          <a:p>
            <a:fld id="{90FF19FB-2F2A-410F-BBCC-7AE0EC5BE55E}" type="slidenum">
              <a:rPr lang="nl-BE" smtClean="0"/>
              <a:pPr/>
              <a:t>11</a:t>
            </a:fld>
            <a:endParaRPr lang="nl-BE" dirty="0"/>
          </a:p>
        </p:txBody>
      </p:sp>
      <p:sp>
        <p:nvSpPr>
          <p:cNvPr id="11" name="Footer Placeholder 10"/>
          <p:cNvSpPr>
            <a:spLocks noGrp="1"/>
          </p:cNvSpPr>
          <p:nvPr>
            <p:ph type="ftr" sz="quarter" idx="11"/>
          </p:nvPr>
        </p:nvSpPr>
        <p:spPr/>
        <p:txBody>
          <a:bodyPr/>
          <a:lstStyle/>
          <a:p>
            <a:r>
              <a:rPr lang="nl-BE" smtClean="0"/>
              <a:t>Rapportering over het boekjaar 2013</a:t>
            </a:r>
            <a:endParaRPr lang="nl-BE" dirty="0"/>
          </a:p>
        </p:txBody>
      </p:sp>
      <p:graphicFrame>
        <p:nvGraphicFramePr>
          <p:cNvPr id="12" name="Chart 11"/>
          <p:cNvGraphicFramePr>
            <a:graphicFrameLocks/>
          </p:cNvGraphicFramePr>
          <p:nvPr>
            <p:extLst>
              <p:ext uri="{D42A27DB-BD31-4B8C-83A1-F6EECF244321}">
                <p14:modId xmlns:p14="http://schemas.microsoft.com/office/powerpoint/2010/main" val="4214150601"/>
              </p:ext>
            </p:extLst>
          </p:nvPr>
        </p:nvGraphicFramePr>
        <p:xfrm>
          <a:off x="761032" y="1628800"/>
          <a:ext cx="7699400" cy="4104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526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8" name="TextBox 7"/>
          <p:cNvSpPr txBox="1"/>
          <p:nvPr/>
        </p:nvSpPr>
        <p:spPr>
          <a:xfrm>
            <a:off x="323528" y="1412776"/>
            <a:ext cx="3528392" cy="369332"/>
          </a:xfrm>
          <a:prstGeom prst="rect">
            <a:avLst/>
          </a:prstGeom>
          <a:noFill/>
        </p:spPr>
        <p:txBody>
          <a:bodyPr wrap="square" rtlCol="0">
            <a:spAutoFit/>
          </a:bodyPr>
          <a:lstStyle/>
          <a:p>
            <a:r>
              <a:rPr lang="nl-BE" smtClean="0"/>
              <a:t>Samenstelling ICB's</a:t>
            </a:r>
            <a:endParaRPr lang="nl-BE"/>
          </a:p>
        </p:txBody>
      </p:sp>
      <p:graphicFrame>
        <p:nvGraphicFramePr>
          <p:cNvPr id="13" name="Chart 12"/>
          <p:cNvGraphicFramePr/>
          <p:nvPr/>
        </p:nvGraphicFramePr>
        <p:xfrm>
          <a:off x="395536" y="1916832"/>
          <a:ext cx="8280920" cy="3744416"/>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8"/>
          <p:cNvSpPr>
            <a:spLocks noGrp="1"/>
          </p:cNvSpPr>
          <p:nvPr>
            <p:ph type="sldNum" sz="quarter" idx="4"/>
          </p:nvPr>
        </p:nvSpPr>
        <p:spPr/>
        <p:txBody>
          <a:bodyPr/>
          <a:lstStyle/>
          <a:p>
            <a:fld id="{90FF19FB-2F2A-410F-BBCC-7AE0EC5BE55E}" type="slidenum">
              <a:rPr lang="nl-BE" smtClean="0"/>
              <a:pPr/>
              <a:t>12</a:t>
            </a:fld>
            <a:endParaRPr lang="nl-BE" dirty="0"/>
          </a:p>
        </p:txBody>
      </p:sp>
      <p:sp>
        <p:nvSpPr>
          <p:cNvPr id="11" name="Footer Placeholder 10"/>
          <p:cNvSpPr>
            <a:spLocks noGrp="1"/>
          </p:cNvSpPr>
          <p:nvPr>
            <p:ph type="ftr" sz="quarter" idx="11"/>
          </p:nvPr>
        </p:nvSpPr>
        <p:spPr/>
        <p:txBody>
          <a:bodyPr/>
          <a:lstStyle/>
          <a:p>
            <a:r>
              <a:rPr lang="nl-BE" smtClean="0"/>
              <a:t>Rapportering over het boekjaar 2013</a:t>
            </a:r>
            <a:endParaRPr lang="nl-BE" dirty="0"/>
          </a:p>
        </p:txBody>
      </p:sp>
      <p:graphicFrame>
        <p:nvGraphicFramePr>
          <p:cNvPr id="12" name="Chart 11"/>
          <p:cNvGraphicFramePr>
            <a:graphicFrameLocks/>
          </p:cNvGraphicFramePr>
          <p:nvPr>
            <p:extLst>
              <p:ext uri="{D42A27DB-BD31-4B8C-83A1-F6EECF244321}">
                <p14:modId xmlns:p14="http://schemas.microsoft.com/office/powerpoint/2010/main" val="3189901368"/>
              </p:ext>
            </p:extLst>
          </p:nvPr>
        </p:nvGraphicFramePr>
        <p:xfrm>
          <a:off x="774103" y="1784013"/>
          <a:ext cx="7128792" cy="38791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87541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8" name="TextBox 7"/>
          <p:cNvSpPr txBox="1"/>
          <p:nvPr/>
        </p:nvSpPr>
        <p:spPr>
          <a:xfrm>
            <a:off x="323528" y="1412776"/>
            <a:ext cx="5616624" cy="369332"/>
          </a:xfrm>
          <a:prstGeom prst="rect">
            <a:avLst/>
          </a:prstGeom>
          <a:noFill/>
        </p:spPr>
        <p:txBody>
          <a:bodyPr wrap="square" rtlCol="0">
            <a:spAutoFit/>
          </a:bodyPr>
          <a:lstStyle/>
          <a:p>
            <a:r>
              <a:rPr lang="nl-BE" smtClean="0"/>
              <a:t>Samenstelling portefeuille (ICB's uitgesplitst)</a:t>
            </a:r>
            <a:endParaRPr lang="nl-BE"/>
          </a:p>
        </p:txBody>
      </p:sp>
      <p:sp>
        <p:nvSpPr>
          <p:cNvPr id="10" name="Slide Number Placeholder 9"/>
          <p:cNvSpPr>
            <a:spLocks noGrp="1"/>
          </p:cNvSpPr>
          <p:nvPr>
            <p:ph type="sldNum" sz="quarter" idx="4"/>
          </p:nvPr>
        </p:nvSpPr>
        <p:spPr/>
        <p:txBody>
          <a:bodyPr/>
          <a:lstStyle/>
          <a:p>
            <a:fld id="{90FF19FB-2F2A-410F-BBCC-7AE0EC5BE55E}" type="slidenum">
              <a:rPr lang="nl-BE" smtClean="0"/>
              <a:pPr/>
              <a:t>13</a:t>
            </a:fld>
            <a:endParaRPr lang="nl-BE" dirty="0"/>
          </a:p>
        </p:txBody>
      </p:sp>
      <p:sp>
        <p:nvSpPr>
          <p:cNvPr id="11" name="Footer Placeholder 10"/>
          <p:cNvSpPr>
            <a:spLocks noGrp="1"/>
          </p:cNvSpPr>
          <p:nvPr>
            <p:ph type="ftr" sz="quarter" idx="11"/>
          </p:nvPr>
        </p:nvSpPr>
        <p:spPr/>
        <p:txBody>
          <a:bodyPr/>
          <a:lstStyle/>
          <a:p>
            <a:r>
              <a:rPr lang="nl-BE" smtClean="0"/>
              <a:t>Rapportering over het boekjaar 2013</a:t>
            </a:r>
            <a:endParaRPr lang="nl-BE" dirty="0"/>
          </a:p>
        </p:txBody>
      </p:sp>
      <p:graphicFrame>
        <p:nvGraphicFramePr>
          <p:cNvPr id="12" name="Chart 11"/>
          <p:cNvGraphicFramePr>
            <a:graphicFrameLocks/>
          </p:cNvGraphicFramePr>
          <p:nvPr>
            <p:extLst>
              <p:ext uri="{D42A27DB-BD31-4B8C-83A1-F6EECF244321}">
                <p14:modId xmlns:p14="http://schemas.microsoft.com/office/powerpoint/2010/main" val="2028456734"/>
              </p:ext>
            </p:extLst>
          </p:nvPr>
        </p:nvGraphicFramePr>
        <p:xfrm>
          <a:off x="1115616" y="2060848"/>
          <a:ext cx="6966852" cy="38884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694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Balanstotaal : 9,2 mia €</a:t>
            </a:r>
          </a:p>
          <a:p>
            <a:pPr lvl="1"/>
            <a:r>
              <a:rPr lang="nl-BE" smtClean="0"/>
              <a:t>45 % van balanstotaal sector</a:t>
            </a:r>
          </a:p>
          <a:p>
            <a:r>
              <a:rPr lang="nl-BE" smtClean="0"/>
              <a:t>Technische voorzieningen : 6,3 mia €</a:t>
            </a:r>
          </a:p>
          <a:p>
            <a:pPr lvl="1"/>
            <a:r>
              <a:rPr lang="nl-BE" smtClean="0"/>
              <a:t>40 % van technische voorzieningen sector</a:t>
            </a:r>
          </a:p>
          <a:p>
            <a:r>
              <a:rPr lang="nl-BE" smtClean="0"/>
              <a:t>Aantal deelnemers : 332.000 </a:t>
            </a:r>
          </a:p>
          <a:p>
            <a:pPr lvl="1">
              <a:buClr>
                <a:srgbClr val="9DC2D7"/>
              </a:buClr>
            </a:pPr>
            <a:r>
              <a:rPr lang="nl-BE" smtClean="0">
                <a:solidFill>
                  <a:srgbClr val="000000"/>
                </a:solidFill>
              </a:rPr>
              <a:t> </a:t>
            </a:r>
            <a:r>
              <a:rPr lang="nl-BE" smtClean="0"/>
              <a:t>22,5 % </a:t>
            </a:r>
            <a:r>
              <a:rPr lang="nl-BE" smtClean="0">
                <a:solidFill>
                  <a:srgbClr val="000000"/>
                </a:solidFill>
              </a:rPr>
              <a:t>van aantal deelnemers in sector</a:t>
            </a:r>
          </a:p>
          <a:p>
            <a:r>
              <a:rPr lang="nl-BE" smtClean="0"/>
              <a:t>Dekkingsgraad KTV + marge : 179 %</a:t>
            </a:r>
          </a:p>
          <a:p>
            <a:r>
              <a:rPr lang="nl-BE" smtClean="0"/>
              <a:t>Dekkingsgraad LTV + marge : 142 %</a:t>
            </a:r>
          </a:p>
          <a:p>
            <a:r>
              <a:rPr lang="nl-BE" smtClean="0"/>
              <a:t>Verhouding LTV/KTV: 127 %</a:t>
            </a:r>
            <a:endParaRPr lang="nl-BE"/>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Top 10 volgens balanstotaal</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14</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Balanstotaal : 16,7 mia €</a:t>
            </a:r>
          </a:p>
          <a:p>
            <a:pPr lvl="1"/>
            <a:r>
              <a:rPr lang="nl-BE" smtClean="0"/>
              <a:t>82 % van balanstotaal sector</a:t>
            </a:r>
          </a:p>
          <a:p>
            <a:r>
              <a:rPr lang="nl-BE" smtClean="0"/>
              <a:t>Technische voorzieningen : 12,7 mia €</a:t>
            </a:r>
          </a:p>
          <a:p>
            <a:pPr lvl="1"/>
            <a:r>
              <a:rPr lang="nl-BE" smtClean="0"/>
              <a:t>80 % van technische voorzieningen sector</a:t>
            </a:r>
          </a:p>
          <a:p>
            <a:r>
              <a:rPr lang="nl-BE" smtClean="0"/>
              <a:t>Aantal deelnemers : 755.000</a:t>
            </a:r>
          </a:p>
          <a:p>
            <a:pPr lvl="1">
              <a:buClr>
                <a:srgbClr val="9DC2D7"/>
              </a:buClr>
            </a:pPr>
            <a:r>
              <a:rPr lang="nl-BE" smtClean="0">
                <a:solidFill>
                  <a:srgbClr val="000000"/>
                </a:solidFill>
              </a:rPr>
              <a:t> </a:t>
            </a:r>
            <a:r>
              <a:rPr lang="nl-BE" smtClean="0"/>
              <a:t>51 % </a:t>
            </a:r>
            <a:r>
              <a:rPr lang="nl-BE" smtClean="0">
                <a:solidFill>
                  <a:srgbClr val="000000"/>
                </a:solidFill>
              </a:rPr>
              <a:t>van aantal deelnemers in sector</a:t>
            </a:r>
          </a:p>
          <a:p>
            <a:r>
              <a:rPr lang="nl-BE" smtClean="0"/>
              <a:t>Dekkingsgraad KTV + marge : 154 %</a:t>
            </a:r>
          </a:p>
          <a:p>
            <a:r>
              <a:rPr lang="nl-BE" smtClean="0"/>
              <a:t>Dekkingsgraad LTV + marge : 128 %</a:t>
            </a:r>
          </a:p>
          <a:p>
            <a:r>
              <a:rPr lang="nl-BE" smtClean="0"/>
              <a:t>Verhouding LTV/KTV: 121 %</a:t>
            </a:r>
            <a:endParaRPr lang="nl-BE"/>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Top 50 volgens balanstotaal</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15</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8" name="TextBox 7"/>
          <p:cNvSpPr txBox="1"/>
          <p:nvPr/>
        </p:nvSpPr>
        <p:spPr>
          <a:xfrm>
            <a:off x="827584" y="1484784"/>
            <a:ext cx="7704856" cy="369332"/>
          </a:xfrm>
          <a:prstGeom prst="rect">
            <a:avLst/>
          </a:prstGeom>
          <a:noFill/>
        </p:spPr>
        <p:txBody>
          <a:bodyPr wrap="square" rtlCol="0">
            <a:spAutoFit/>
          </a:bodyPr>
          <a:lstStyle/>
          <a:p>
            <a:r>
              <a:rPr lang="nl-BE" smtClean="0"/>
              <a:t>Evolutie van de aard van de pensioentoezeggingen</a:t>
            </a:r>
            <a:endParaRPr lang="nl-BE"/>
          </a:p>
        </p:txBody>
      </p:sp>
      <p:graphicFrame>
        <p:nvGraphicFramePr>
          <p:cNvPr id="10" name="Table 9"/>
          <p:cNvGraphicFramePr>
            <a:graphicFrameLocks noGrp="1"/>
          </p:cNvGraphicFramePr>
          <p:nvPr>
            <p:extLst>
              <p:ext uri="{D42A27DB-BD31-4B8C-83A1-F6EECF244321}">
                <p14:modId xmlns:p14="http://schemas.microsoft.com/office/powerpoint/2010/main" val="2611542895"/>
              </p:ext>
            </p:extLst>
          </p:nvPr>
        </p:nvGraphicFramePr>
        <p:xfrm>
          <a:off x="755576" y="2132856"/>
          <a:ext cx="7992883" cy="2664298"/>
        </p:xfrm>
        <a:graphic>
          <a:graphicData uri="http://schemas.openxmlformats.org/drawingml/2006/table">
            <a:tbl>
              <a:tblPr>
                <a:tableStyleId>{775DCB02-9BB8-47FD-8907-85C794F793BA}</a:tableStyleId>
              </a:tblPr>
              <a:tblGrid>
                <a:gridCol w="966173"/>
                <a:gridCol w="702671"/>
                <a:gridCol w="702671"/>
                <a:gridCol w="702671"/>
                <a:gridCol w="702671"/>
                <a:gridCol w="702671"/>
                <a:gridCol w="702671"/>
                <a:gridCol w="702671"/>
                <a:gridCol w="702671"/>
                <a:gridCol w="702671"/>
                <a:gridCol w="702671"/>
              </a:tblGrid>
              <a:tr h="380614">
                <a:tc rowSpan="2">
                  <a:txBody>
                    <a:bodyPr/>
                    <a:lstStyle/>
                    <a:p>
                      <a:pPr marL="0" algn="ctr" defTabSz="914400" rtl="0" eaLnBrk="1" fontAlgn="b" latinLnBrk="0" hangingPunct="1"/>
                      <a:r>
                        <a:rPr lang="nl-BE" sz="1200" u="none" strike="noStrike" kern="1200"/>
                        <a:t> </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b" latinLnBrk="0" hangingPunct="1"/>
                      <a:r>
                        <a:rPr lang="nl-BE" sz="1200" b="1" u="none" strike="noStrike" kern="1200"/>
                        <a:t>Technische </a:t>
                      </a:r>
                      <a:r>
                        <a:rPr lang="nl-BE" sz="1200" b="1" u="none" strike="noStrike" kern="1200" smtClean="0"/>
                        <a:t>voorzieningen*</a:t>
                      </a:r>
                      <a:endParaRPr lang="nl-BE" sz="1200" b="1" u="none" strike="noStrike" kern="1200">
                        <a:solidFill>
                          <a:schemeClr val="dk1"/>
                        </a:solidFill>
                        <a:latin typeface="+mn-lt"/>
                        <a:ea typeface="+mn-ea"/>
                        <a:cs typeface="+mn-cs"/>
                      </a:endParaRPr>
                    </a:p>
                  </a:txBody>
                  <a:tcPr marL="0" marR="0" marT="0" marB="0" anchor="ctr">
                    <a:lnL w="9525" cap="flat" cmpd="sng" algn="ctr">
                      <a:noFill/>
                      <a:prstDash val="solid"/>
                    </a:lnL>
                    <a:lnR w="38100" cap="flat" cmpd="sng" algn="ctr">
                      <a:solidFill>
                        <a:schemeClr val="bg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b" latinLnBrk="0" hangingPunct="1"/>
                      <a:r>
                        <a:rPr lang="nl-BE" sz="1200" b="1" u="none" strike="noStrike" kern="1200"/>
                        <a:t>Aantal </a:t>
                      </a:r>
                      <a:r>
                        <a:rPr lang="nl-BE" sz="1200" b="1" u="none" strike="noStrike" kern="1200" smtClean="0"/>
                        <a:t>deelnemers**</a:t>
                      </a:r>
                      <a:endParaRPr lang="nl-BE" sz="1200" b="1" u="none" strike="noStrike" kern="1200">
                        <a:solidFill>
                          <a:schemeClr val="dk1"/>
                        </a:solidFill>
                        <a:latin typeface="+mn-lt"/>
                        <a:ea typeface="+mn-ea"/>
                        <a:cs typeface="+mn-cs"/>
                      </a:endParaRPr>
                    </a:p>
                  </a:txBody>
                  <a:tcPr marL="0" marR="0" marT="0" marB="0" anchor="ctr">
                    <a:lnL w="38100" cap="flat" cmpd="sng" algn="ctr">
                      <a:solidFill>
                        <a:schemeClr val="bg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0614">
                <a:tc vMerge="1">
                  <a:txBody>
                    <a:bodyPr/>
                    <a:lstStyle/>
                    <a:p>
                      <a:endParaRPr lang="nl-BE"/>
                    </a:p>
                  </a:txBody>
                  <a:tcPr/>
                </a:tc>
                <a:tc>
                  <a:txBody>
                    <a:bodyPr/>
                    <a:lstStyle/>
                    <a:p>
                      <a:pPr algn="ctr" fontAlgn="ctr"/>
                      <a:r>
                        <a:rPr lang="nl-BE" sz="1200" b="1" i="0" u="none" strike="noStrike">
                          <a:solidFill>
                            <a:srgbClr val="002244"/>
                          </a:solidFill>
                          <a:effectLst/>
                          <a:latin typeface="+mn-lt"/>
                        </a:rPr>
                        <a:t>2009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mn-lt"/>
                        </a:rPr>
                        <a:t>2010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mn-lt"/>
                        </a:rPr>
                        <a:t>2011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mn-lt"/>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mn-lt"/>
                        </a:rPr>
                        <a:t>2013</a:t>
                      </a:r>
                    </a:p>
                  </a:txBody>
                  <a:tcPr marL="0" marR="0" marT="0" marB="0" anchor="ctr">
                    <a:lnL w="9525" cap="flat" cmpd="sng" algn="ctr">
                      <a:noFill/>
                      <a:prstDash val="solid"/>
                    </a:lnL>
                    <a:lnR w="38100" cap="flat" cmpd="sng" algn="ctr">
                      <a:solidFill>
                        <a:schemeClr val="bg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mn-lt"/>
                        </a:rPr>
                        <a:t>2009</a:t>
                      </a:r>
                    </a:p>
                  </a:txBody>
                  <a:tcPr marL="0" marR="0" marT="0" marB="0" anchor="ctr">
                    <a:lnL w="38100" cap="flat" cmpd="sng" algn="ctr">
                      <a:solidFill>
                        <a:schemeClr val="bg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mn-lt"/>
                        </a:rPr>
                        <a:t>2010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mn-lt"/>
                        </a:rPr>
                        <a:t>2011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mn-lt"/>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mn-lt"/>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0614">
                <a:tc>
                  <a:txBody>
                    <a:bodyPr/>
                    <a:lstStyle/>
                    <a:p>
                      <a:pPr marL="0" algn="ctr" defTabSz="914400" rtl="0" eaLnBrk="1" fontAlgn="b" latinLnBrk="0" hangingPunct="1"/>
                      <a:r>
                        <a:rPr lang="nl-BE" sz="1200" u="none" strike="noStrike" kern="1200"/>
                        <a:t>DB</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80%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77%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77%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75%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74%</a:t>
                      </a:r>
                    </a:p>
                  </a:txBody>
                  <a:tcPr marL="0" marR="0" marT="0" marB="0" anchor="ctr">
                    <a:lnL w="9525" cap="flat" cmpd="sng" algn="ctr">
                      <a:noFill/>
                      <a:prstDash val="solid"/>
                    </a:lnL>
                    <a:lnR w="38100" cap="flat" cmpd="sng" algn="ctr">
                      <a:solidFill>
                        <a:schemeClr val="bg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32%</a:t>
                      </a:r>
                    </a:p>
                  </a:txBody>
                  <a:tcPr marL="0" marR="0" marT="0" marB="0" anchor="ctr">
                    <a:lnL w="38100" cap="flat" cmpd="sng" algn="ctr">
                      <a:solidFill>
                        <a:schemeClr val="bg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0614">
                <a:tc>
                  <a:txBody>
                    <a:bodyPr/>
                    <a:lstStyle/>
                    <a:p>
                      <a:pPr marL="0" algn="ctr" defTabSz="914400" rtl="0" eaLnBrk="1" fontAlgn="b" latinLnBrk="0" hangingPunct="1"/>
                      <a:r>
                        <a:rPr lang="nl-BE" sz="1200" u="none" strike="noStrike" kern="1200" smtClean="0"/>
                        <a:t>DC </a:t>
                      </a:r>
                      <a:r>
                        <a:rPr lang="nl-BE" sz="1200" u="none" strike="noStrike" kern="1200"/>
                        <a:t>met tarief</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9%</a:t>
                      </a:r>
                    </a:p>
                  </a:txBody>
                  <a:tcPr marL="0" marR="0" marT="0" marB="0" anchor="ctr">
                    <a:lnL w="9525" cap="flat" cmpd="sng" algn="ctr">
                      <a:noFill/>
                      <a:prstDash val="solid"/>
                    </a:lnL>
                    <a:lnR w="38100" cap="flat" cmpd="sng" algn="ctr">
                      <a:solidFill>
                        <a:schemeClr val="bg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28%</a:t>
                      </a:r>
                    </a:p>
                  </a:txBody>
                  <a:tcPr marL="0" marR="0" marT="0" marB="0" anchor="ctr">
                    <a:lnL w="38100" cap="flat" cmpd="sng" algn="ctr">
                      <a:solidFill>
                        <a:schemeClr val="bg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28%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0614">
                <a:tc>
                  <a:txBody>
                    <a:bodyPr/>
                    <a:lstStyle/>
                    <a:p>
                      <a:pPr marL="0" algn="ctr" defTabSz="914400" rtl="0" eaLnBrk="1" fontAlgn="b" latinLnBrk="0" hangingPunct="1"/>
                      <a:r>
                        <a:rPr lang="nl-BE" sz="1200" u="none" strike="noStrike" kern="1200"/>
                        <a:t>Cash Balance</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5%</a:t>
                      </a:r>
                    </a:p>
                  </a:txBody>
                  <a:tcPr marL="0" marR="0" marT="0" marB="0" anchor="ctr">
                    <a:lnL w="9525" cap="flat" cmpd="sng" algn="ctr">
                      <a:noFill/>
                      <a:prstDash val="solid"/>
                    </a:lnL>
                    <a:lnR w="38100" cap="flat" cmpd="sng" algn="ctr">
                      <a:solidFill>
                        <a:schemeClr val="bg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27%</a:t>
                      </a:r>
                    </a:p>
                  </a:txBody>
                  <a:tcPr marL="0" marR="0" marT="0" marB="0" anchor="ctr">
                    <a:lnL w="38100" cap="flat" cmpd="sng" algn="ctr">
                      <a:solidFill>
                        <a:schemeClr val="bg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28%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29%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0614">
                <a:tc>
                  <a:txBody>
                    <a:bodyPr/>
                    <a:lstStyle/>
                    <a:p>
                      <a:pPr marL="0" algn="ctr" defTabSz="914400" rtl="0" eaLnBrk="1" fontAlgn="b" latinLnBrk="0" hangingPunct="1"/>
                      <a:r>
                        <a:rPr lang="nl-BE" sz="1200" u="none" strike="noStrike" kern="1200"/>
                        <a:t>DC</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13%</a:t>
                      </a:r>
                    </a:p>
                  </a:txBody>
                  <a:tcPr marL="0" marR="0" marT="0" marB="0" anchor="ctr">
                    <a:lnL w="9525" cap="flat" cmpd="sng" algn="ctr">
                      <a:noFill/>
                      <a:prstDash val="solid"/>
                    </a:lnL>
                    <a:lnR w="38100" cap="flat" cmpd="sng" algn="ctr">
                      <a:solidFill>
                        <a:schemeClr val="bg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13%</a:t>
                      </a:r>
                    </a:p>
                  </a:txBody>
                  <a:tcPr marL="0" marR="0" marT="0" marB="0" anchor="ctr">
                    <a:lnL w="38100" cap="flat" cmpd="sng" algn="ctr">
                      <a:solidFill>
                        <a:schemeClr val="bg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62%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61%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0614">
                <a:tc>
                  <a:txBody>
                    <a:bodyPr/>
                    <a:lstStyle/>
                    <a:p>
                      <a:pPr marL="0" algn="ctr" defTabSz="914400" rtl="0" eaLnBrk="1" fontAlgn="b" latinLnBrk="0" hangingPunct="1"/>
                      <a:r>
                        <a:rPr lang="nl-BE" sz="1200" u="none" strike="noStrike" kern="1200"/>
                        <a:t>Totaal</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9525" cap="flat" cmpd="sng" algn="ctr">
                      <a:noFill/>
                      <a:prstDash val="solid"/>
                    </a:lnL>
                    <a:lnR w="38100" cap="flat" cmpd="sng" algn="ctr">
                      <a:solidFill>
                        <a:schemeClr val="bg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38100" cap="flat" cmpd="sng" algn="ctr">
                      <a:solidFill>
                        <a:schemeClr val="bg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latin typeface="+mn-lt"/>
                        </a:rPr>
                        <a:t>100 %</a:t>
                      </a:r>
                      <a:endParaRPr lang="nl-BE" sz="1200" b="0" i="0" u="none" strike="noStrike">
                        <a:solidFill>
                          <a:srgbClr val="002244"/>
                        </a:solidFill>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11" name="Slide Number Placeholder 10"/>
          <p:cNvSpPr>
            <a:spLocks noGrp="1"/>
          </p:cNvSpPr>
          <p:nvPr>
            <p:ph type="sldNum" sz="quarter" idx="4"/>
          </p:nvPr>
        </p:nvSpPr>
        <p:spPr/>
        <p:txBody>
          <a:bodyPr/>
          <a:lstStyle/>
          <a:p>
            <a:fld id="{90FF19FB-2F2A-410F-BBCC-7AE0EC5BE55E}" type="slidenum">
              <a:rPr lang="nl-BE" smtClean="0"/>
              <a:pPr/>
              <a:t>16</a:t>
            </a:fld>
            <a:endParaRPr lang="nl-BE" dirty="0"/>
          </a:p>
        </p:txBody>
      </p:sp>
      <p:sp>
        <p:nvSpPr>
          <p:cNvPr id="12" name="Footer Placeholder 11"/>
          <p:cNvSpPr>
            <a:spLocks noGrp="1"/>
          </p:cNvSpPr>
          <p:nvPr>
            <p:ph type="ftr" sz="quarter" idx="11"/>
          </p:nvPr>
        </p:nvSpPr>
        <p:spPr/>
        <p:txBody>
          <a:bodyPr/>
          <a:lstStyle/>
          <a:p>
            <a:r>
              <a:rPr lang="nl-BE" smtClean="0"/>
              <a:t>Rapportering over het boekjaar 2013</a:t>
            </a:r>
            <a:endParaRPr lang="nl-BE" dirty="0"/>
          </a:p>
        </p:txBody>
      </p:sp>
      <p:sp>
        <p:nvSpPr>
          <p:cNvPr id="13" name="TextBox 12"/>
          <p:cNvSpPr txBox="1"/>
          <p:nvPr/>
        </p:nvSpPr>
        <p:spPr>
          <a:xfrm>
            <a:off x="755576" y="5157192"/>
            <a:ext cx="7992888" cy="461665"/>
          </a:xfrm>
          <a:prstGeom prst="rect">
            <a:avLst/>
          </a:prstGeom>
          <a:noFill/>
        </p:spPr>
        <p:txBody>
          <a:bodyPr wrap="square" rtlCol="0">
            <a:spAutoFit/>
          </a:bodyPr>
          <a:lstStyle/>
          <a:p>
            <a:pPr marL="268288" indent="-268288"/>
            <a:r>
              <a:rPr lang="nl-BE" sz="1200" smtClean="0"/>
              <a:t>*	Technische voorzieningen "pensioen en overlijden na pensionering"</a:t>
            </a:r>
          </a:p>
          <a:p>
            <a:pPr marL="268288" indent="-268288"/>
            <a:r>
              <a:rPr lang="nl-BE" sz="1200" smtClean="0"/>
              <a:t>**	Een aantal deelnemers behoren tot meerdere regelingen (eventueel van een verschillend type)</a:t>
            </a:r>
            <a:endParaRPr lang="nl-BE" sz="12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7" name="TextBox 6"/>
          <p:cNvSpPr txBox="1"/>
          <p:nvPr/>
        </p:nvSpPr>
        <p:spPr>
          <a:xfrm>
            <a:off x="827584" y="1484784"/>
            <a:ext cx="7704856" cy="369332"/>
          </a:xfrm>
          <a:prstGeom prst="rect">
            <a:avLst/>
          </a:prstGeom>
          <a:noFill/>
        </p:spPr>
        <p:txBody>
          <a:bodyPr wrap="square" rtlCol="0">
            <a:spAutoFit/>
          </a:bodyPr>
          <a:lstStyle/>
          <a:p>
            <a:r>
              <a:rPr lang="nl-BE" smtClean="0"/>
              <a:t>Aantal deelnemers volgens aard en type van regeling</a:t>
            </a:r>
            <a:endParaRPr lang="nl-BE"/>
          </a:p>
        </p:txBody>
      </p:sp>
      <p:graphicFrame>
        <p:nvGraphicFramePr>
          <p:cNvPr id="8" name="Table 7"/>
          <p:cNvGraphicFramePr>
            <a:graphicFrameLocks noGrp="1"/>
          </p:cNvGraphicFramePr>
          <p:nvPr>
            <p:extLst>
              <p:ext uri="{D42A27DB-BD31-4B8C-83A1-F6EECF244321}">
                <p14:modId xmlns:p14="http://schemas.microsoft.com/office/powerpoint/2010/main" val="2855318337"/>
              </p:ext>
            </p:extLst>
          </p:nvPr>
        </p:nvGraphicFramePr>
        <p:xfrm>
          <a:off x="755576" y="2348880"/>
          <a:ext cx="7770317" cy="2016000"/>
        </p:xfrm>
        <a:graphic>
          <a:graphicData uri="http://schemas.openxmlformats.org/drawingml/2006/table">
            <a:tbl>
              <a:tblPr>
                <a:tableStyleId>{775DCB02-9BB8-47FD-8907-85C794F793BA}</a:tableStyleId>
              </a:tblPr>
              <a:tblGrid>
                <a:gridCol w="3168351"/>
                <a:gridCol w="864096"/>
                <a:gridCol w="864096"/>
                <a:gridCol w="864096"/>
                <a:gridCol w="1152128"/>
                <a:gridCol w="857550"/>
              </a:tblGrid>
              <a:tr h="28800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solidFill>
                            <a:schemeClr val="dk1"/>
                          </a:solidFill>
                          <a:latin typeface="+mn-lt"/>
                          <a:ea typeface="+mn-ea"/>
                          <a:cs typeface="Arial"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DB</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DC</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DC+tarief</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Cash Balance</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Totaal</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Ondernemingsregeling</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90.567</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64.363</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887</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5.036</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160.853</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Multi-werkgeversregeling</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154.623</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52.602</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1.664</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12.619</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221.508</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Sectorregeling</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21.671</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806.291</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smtClean="0">
                          <a:solidFill>
                            <a:srgbClr val="002244"/>
                          </a:solidFill>
                          <a:effectLst/>
                          <a:latin typeface="+mn-lt"/>
                        </a:rPr>
                        <a:t>0</a:t>
                      </a:r>
                      <a:endParaRPr lang="nl-BE" sz="1200" b="0" i="0" u="none" strike="noStrike">
                        <a:solidFill>
                          <a:srgbClr val="002244"/>
                        </a:solidFill>
                        <a:effectLst/>
                        <a:latin typeface="+mn-lt"/>
                      </a:endParaRP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272.569</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1.100.531</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Individuele pensioentoezegging</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3</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10</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smtClean="0">
                          <a:solidFill>
                            <a:srgbClr val="002244"/>
                          </a:solidFill>
                          <a:effectLst/>
                          <a:latin typeface="+mn-lt"/>
                        </a:rPr>
                        <a:t>0</a:t>
                      </a:r>
                      <a:endParaRPr lang="nl-BE" sz="1200" b="0" i="0" u="none" strike="noStrike">
                        <a:solidFill>
                          <a:srgbClr val="002244"/>
                        </a:solidFill>
                        <a:effectLst/>
                        <a:latin typeface="+mn-lt"/>
                      </a:endParaRP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4</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17</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Zelfstandigen</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smtClean="0">
                          <a:solidFill>
                            <a:srgbClr val="002244"/>
                          </a:solidFill>
                          <a:effectLst/>
                          <a:latin typeface="+mn-lt"/>
                        </a:rPr>
                        <a:t>0</a:t>
                      </a:r>
                      <a:endParaRPr lang="nl-BE" sz="1200" b="0" i="0" u="none" strike="noStrike">
                        <a:solidFill>
                          <a:srgbClr val="002244"/>
                        </a:solidFill>
                        <a:effectLst/>
                        <a:latin typeface="+mn-lt"/>
                      </a:endParaRP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5.004</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26.951</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smtClean="0">
                          <a:solidFill>
                            <a:srgbClr val="002244"/>
                          </a:solidFill>
                          <a:effectLst/>
                          <a:latin typeface="+mn-lt"/>
                        </a:rPr>
                        <a:t>0</a:t>
                      </a:r>
                      <a:endParaRPr lang="nl-BE" sz="1200" b="0" i="0" u="none" strike="noStrike">
                        <a:solidFill>
                          <a:srgbClr val="002244"/>
                        </a:solidFill>
                        <a:effectLst/>
                        <a:latin typeface="+mn-lt"/>
                      </a:endParaRP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31.955</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Totaal</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266.864</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928.270</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29.502</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290.228</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mn-lt"/>
                        </a:rPr>
                        <a:t>1.514.864</a:t>
                      </a:r>
                    </a:p>
                  </a:txBody>
                  <a:tcPr marL="0" marR="108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9" name="TextBox 8"/>
          <p:cNvSpPr txBox="1"/>
          <p:nvPr/>
        </p:nvSpPr>
        <p:spPr>
          <a:xfrm>
            <a:off x="755576" y="5157192"/>
            <a:ext cx="7992888" cy="276999"/>
          </a:xfrm>
          <a:prstGeom prst="rect">
            <a:avLst/>
          </a:prstGeom>
          <a:noFill/>
        </p:spPr>
        <p:txBody>
          <a:bodyPr wrap="square" rtlCol="0">
            <a:spAutoFit/>
          </a:bodyPr>
          <a:lstStyle/>
          <a:p>
            <a:r>
              <a:rPr lang="nl-BE" sz="1200" smtClean="0"/>
              <a:t>Een aantal deelnemers behoren tot meerdere regelingen (eventueel van een verschillend type)</a:t>
            </a:r>
            <a:endParaRPr lang="nl-BE" sz="1200"/>
          </a:p>
        </p:txBody>
      </p:sp>
      <p:sp>
        <p:nvSpPr>
          <p:cNvPr id="10" name="Slide Number Placeholder 9"/>
          <p:cNvSpPr>
            <a:spLocks noGrp="1"/>
          </p:cNvSpPr>
          <p:nvPr>
            <p:ph type="sldNum" sz="quarter" idx="4"/>
          </p:nvPr>
        </p:nvSpPr>
        <p:spPr/>
        <p:txBody>
          <a:bodyPr/>
          <a:lstStyle/>
          <a:p>
            <a:fld id="{90FF19FB-2F2A-410F-BBCC-7AE0EC5BE55E}" type="slidenum">
              <a:rPr lang="nl-BE" smtClean="0"/>
              <a:pPr/>
              <a:t>17</a:t>
            </a:fld>
            <a:endParaRPr lang="nl-BE" dirty="0"/>
          </a:p>
        </p:txBody>
      </p:sp>
      <p:sp>
        <p:nvSpPr>
          <p:cNvPr id="11" name="Footer Placeholder 10"/>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Peer groups in functie van de inrichter</a:t>
            </a:r>
          </a:p>
          <a:p>
            <a:pPr lvl="1"/>
            <a:r>
              <a:rPr lang="nl-BE" smtClean="0"/>
              <a:t>Eerste pijler</a:t>
            </a:r>
          </a:p>
          <a:p>
            <a:pPr lvl="1"/>
            <a:r>
              <a:rPr lang="nl-BE" smtClean="0"/>
              <a:t>Tweede pijler</a:t>
            </a:r>
          </a:p>
          <a:p>
            <a:pPr lvl="2"/>
            <a:r>
              <a:rPr lang="nl-BE" smtClean="0"/>
              <a:t>Sectorfondsen</a:t>
            </a:r>
          </a:p>
          <a:p>
            <a:pPr lvl="2"/>
            <a:r>
              <a:rPr lang="nl-BE" smtClean="0"/>
              <a:t>Multi-werkgeverfondsen</a:t>
            </a:r>
          </a:p>
          <a:p>
            <a:pPr lvl="2"/>
            <a:r>
              <a:rPr lang="nl-BE" smtClean="0"/>
              <a:t>Mono-werkgeverfondsen</a:t>
            </a:r>
          </a:p>
          <a:p>
            <a:pPr lvl="2"/>
            <a:r>
              <a:rPr lang="nl-BE" smtClean="0"/>
              <a:t>Zelfstandigen</a:t>
            </a:r>
          </a:p>
          <a:p>
            <a:pPr lvl="2"/>
            <a:r>
              <a:rPr lang="nl-BE" smtClean="0"/>
              <a:t>Vereffening</a:t>
            </a:r>
          </a:p>
          <a:p>
            <a:endParaRPr lang="nl-BE"/>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18</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5</a:t>
            </a:r>
          </a:p>
          <a:p>
            <a:r>
              <a:rPr lang="nl-BE" smtClean="0"/>
              <a:t>Balanstotaal : 2,4 mia €</a:t>
            </a:r>
          </a:p>
          <a:p>
            <a:r>
              <a:rPr lang="nl-BE" smtClean="0"/>
              <a:t>Technische voorzieningen : 1,9 mia €</a:t>
            </a:r>
          </a:p>
          <a:p>
            <a:r>
              <a:rPr lang="nl-BE" smtClean="0"/>
              <a:t>Aantal deelnemers : </a:t>
            </a:r>
            <a:r>
              <a:rPr lang="nl-BE" smtClean="0"/>
              <a:t>15.000</a:t>
            </a:r>
            <a:endParaRPr lang="nl-BE" smtClean="0"/>
          </a:p>
          <a:p>
            <a:r>
              <a:rPr lang="nl-BE" smtClean="0"/>
              <a:t>Dekkingsgraad LTV + marge : 123 %</a:t>
            </a:r>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Eerste pijler</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19</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400" smtClean="0"/>
              <a:t>De sector van de Instellingen voor Bedrijfspensioenvoorziening - Boekjaar 2013</a:t>
            </a:r>
            <a:r>
              <a:rPr lang="nl-BE" smtClean="0"/>
              <a:t/>
            </a:r>
            <a:br>
              <a:rPr lang="nl-BE" smtClean="0"/>
            </a:br>
            <a:endParaRPr lang="nl-BE"/>
          </a:p>
        </p:txBody>
      </p:sp>
      <p:sp>
        <p:nvSpPr>
          <p:cNvPr id="3" name="Text Placeholder 2"/>
          <p:cNvSpPr>
            <a:spLocks noGrp="1"/>
          </p:cNvSpPr>
          <p:nvPr>
            <p:ph type="body" idx="1"/>
          </p:nvPr>
        </p:nvSpPr>
        <p:spPr/>
        <p:txBody>
          <a:bodyPr/>
          <a:lstStyle/>
          <a:p>
            <a:pPr marL="457200" indent="-457200"/>
            <a:r>
              <a:rPr lang="nl-BE" smtClean="0"/>
              <a:t>Executive summary</a:t>
            </a:r>
            <a:endParaRPr lang="nl-BE"/>
          </a:p>
        </p:txBody>
      </p:sp>
      <p:sp>
        <p:nvSpPr>
          <p:cNvPr id="4" name="Slide Number Placeholder 3"/>
          <p:cNvSpPr>
            <a:spLocks noGrp="1"/>
          </p:cNvSpPr>
          <p:nvPr>
            <p:ph type="sldNum" sz="quarter" idx="4"/>
          </p:nvPr>
        </p:nvSpPr>
        <p:spPr/>
        <p:txBody>
          <a:bodyPr/>
          <a:lstStyle/>
          <a:p>
            <a:fld id="{90FF19FB-2F2A-410F-BBCC-7AE0EC5BE55E}" type="slidenum">
              <a:rPr lang="nl-BE" smtClean="0"/>
              <a:pPr/>
              <a:t>2</a:t>
            </a:fld>
            <a:endParaRPr lang="nl-BE" dirty="0"/>
          </a:p>
        </p:txBody>
      </p:sp>
      <p:sp>
        <p:nvSpPr>
          <p:cNvPr id="5" name="Date Placeholder 4"/>
          <p:cNvSpPr>
            <a:spLocks noGrp="1"/>
          </p:cNvSpPr>
          <p:nvPr>
            <p:ph type="dt" sz="half" idx="10"/>
          </p:nvPr>
        </p:nvSpPr>
        <p:spPr/>
        <p:txBody>
          <a:bodyPr/>
          <a:lstStyle/>
          <a:p>
            <a:r>
              <a:rPr lang="nl-BE" smtClean="0"/>
              <a:t>2 december 2014</a:t>
            </a:r>
            <a:endParaRPr lang="nl-BE" dirty="0"/>
          </a:p>
        </p:txBody>
      </p:sp>
      <p:sp>
        <p:nvSpPr>
          <p:cNvPr id="6" name="Footer Placeholder 5"/>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202 </a:t>
            </a:r>
          </a:p>
          <a:p>
            <a:r>
              <a:rPr lang="nl-BE" smtClean="0"/>
              <a:t>Balanstotaal : 18 mia €</a:t>
            </a:r>
          </a:p>
          <a:p>
            <a:r>
              <a:rPr lang="nl-BE" smtClean="0"/>
              <a:t>Technische voorzieningen : 14 mia €</a:t>
            </a:r>
          </a:p>
          <a:p>
            <a:r>
              <a:rPr lang="nl-BE" smtClean="0"/>
              <a:t>Aantal deelnemers : 1.46 mio </a:t>
            </a:r>
          </a:p>
          <a:p>
            <a:r>
              <a:rPr lang="nl-BE" smtClean="0"/>
              <a:t>Dekkingsgraad KTV + marge : 146 %</a:t>
            </a:r>
          </a:p>
          <a:p>
            <a:r>
              <a:rPr lang="nl-BE" smtClean="0"/>
              <a:t>Dekkingsgraad LTV + marge : 127 %</a:t>
            </a:r>
          </a:p>
          <a:p>
            <a:r>
              <a:rPr lang="nl-BE" smtClean="0"/>
              <a:t>Verhouding LTV/KTV: 117 %</a:t>
            </a:r>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Tweede pijler (totaal)</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20</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11 </a:t>
            </a:r>
          </a:p>
          <a:p>
            <a:r>
              <a:rPr lang="nl-BE" smtClean="0"/>
              <a:t>Balanstotaal : 3,2 mia €</a:t>
            </a:r>
          </a:p>
          <a:p>
            <a:r>
              <a:rPr lang="nl-BE" smtClean="0"/>
              <a:t>Technische voorzieningen : 2,3 mia €</a:t>
            </a:r>
          </a:p>
          <a:p>
            <a:r>
              <a:rPr lang="nl-BE" smtClean="0"/>
              <a:t>Aantal deelnemers : 1,1 mio </a:t>
            </a:r>
          </a:p>
          <a:p>
            <a:r>
              <a:rPr lang="nl-BE" smtClean="0"/>
              <a:t>Dekkingsgraad KTV + marge : 143 %</a:t>
            </a:r>
          </a:p>
          <a:p>
            <a:r>
              <a:rPr lang="nl-BE" smtClean="0"/>
              <a:t>Dekkingsgraad LTV + marge : 133 %</a:t>
            </a:r>
          </a:p>
          <a:p>
            <a:r>
              <a:rPr lang="nl-BE" smtClean="0"/>
              <a:t>Verhouding LTV/KTV: 108 %</a:t>
            </a:r>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Tweede pijler: sectorfondsen</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21</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109 </a:t>
            </a:r>
          </a:p>
          <a:p>
            <a:r>
              <a:rPr lang="nl-BE" smtClean="0"/>
              <a:t>Balanstotaal : 11,4 mia €</a:t>
            </a:r>
          </a:p>
          <a:p>
            <a:r>
              <a:rPr lang="nl-BE" smtClean="0"/>
              <a:t>Technische voorzieningen : 8,7 mia €</a:t>
            </a:r>
          </a:p>
          <a:p>
            <a:r>
              <a:rPr lang="nl-BE" smtClean="0"/>
              <a:t>Aantal deelnemers : 227.000 </a:t>
            </a:r>
          </a:p>
          <a:p>
            <a:r>
              <a:rPr lang="nl-BE" smtClean="0"/>
              <a:t>Dekkingsgraad KTV + marge : 149 %</a:t>
            </a:r>
          </a:p>
          <a:p>
            <a:r>
              <a:rPr lang="nl-BE" smtClean="0"/>
              <a:t>Dekkingsgraad LTV + marge : 129 %</a:t>
            </a:r>
          </a:p>
          <a:p>
            <a:r>
              <a:rPr lang="nl-BE" smtClean="0"/>
              <a:t>Verhouding LTV/KTV: 115 %</a:t>
            </a:r>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Tweede pijler: multi-werkgevers</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22</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63 </a:t>
            </a:r>
          </a:p>
          <a:p>
            <a:r>
              <a:rPr lang="nl-BE" smtClean="0"/>
              <a:t>Balanstotaal : 1,8 mia €</a:t>
            </a:r>
          </a:p>
          <a:p>
            <a:r>
              <a:rPr lang="nl-BE" smtClean="0"/>
              <a:t>Technische voorzieningen : 1,5 mia €</a:t>
            </a:r>
          </a:p>
          <a:p>
            <a:r>
              <a:rPr lang="nl-BE" smtClean="0"/>
              <a:t>Aantal deelnemers : 102.000</a:t>
            </a:r>
          </a:p>
          <a:p>
            <a:r>
              <a:rPr lang="nl-BE" smtClean="0"/>
              <a:t>Dekkingsgraad KTV + marge : 130 %</a:t>
            </a:r>
          </a:p>
          <a:p>
            <a:r>
              <a:rPr lang="nl-BE" smtClean="0"/>
              <a:t>Dekkingsgraad LTV + marge : 116 %</a:t>
            </a:r>
          </a:p>
          <a:p>
            <a:r>
              <a:rPr lang="nl-BE" smtClean="0"/>
              <a:t>Verhouding LTV/KTV: 112 %</a:t>
            </a:r>
            <a:endParaRPr lang="nl-BE"/>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Tweede pijler: mono-werkgevers</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23</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3 </a:t>
            </a:r>
          </a:p>
          <a:p>
            <a:r>
              <a:rPr lang="nl-BE" smtClean="0"/>
              <a:t>Balanstotaal : 1,6 mia €</a:t>
            </a:r>
          </a:p>
          <a:p>
            <a:r>
              <a:rPr lang="nl-BE" smtClean="0"/>
              <a:t>Technische voorzieningen : 1,5 mia €</a:t>
            </a:r>
          </a:p>
          <a:p>
            <a:r>
              <a:rPr lang="nl-BE" smtClean="0"/>
              <a:t>Aantal deelnemers : 32.000 </a:t>
            </a:r>
          </a:p>
          <a:p>
            <a:r>
              <a:rPr lang="nl-BE" smtClean="0"/>
              <a:t>Dekkingsgraad KTV + marge : 176 %</a:t>
            </a:r>
          </a:p>
          <a:p>
            <a:r>
              <a:rPr lang="nl-BE" smtClean="0"/>
              <a:t>Dekkingsgraad LTV + marge : 108 %</a:t>
            </a:r>
          </a:p>
          <a:p>
            <a:r>
              <a:rPr lang="nl-BE" smtClean="0"/>
              <a:t>Verhouding LTV/KTV: 168 %</a:t>
            </a:r>
            <a:endParaRPr lang="nl-BE"/>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Tweede pijler: zelfstandigen</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24</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16</a:t>
            </a:r>
          </a:p>
          <a:p>
            <a:r>
              <a:rPr lang="nl-BE" smtClean="0"/>
              <a:t>Balanstotaal: 3,2 mio €</a:t>
            </a:r>
          </a:p>
          <a:p>
            <a:r>
              <a:rPr lang="nl-BE" smtClean="0"/>
              <a:t>Technische voorzieningen : 988.000 €</a:t>
            </a:r>
          </a:p>
          <a:p>
            <a:r>
              <a:rPr lang="nl-BE" smtClean="0"/>
              <a:t>Aantal deelnemers : 44 </a:t>
            </a:r>
          </a:p>
          <a:p>
            <a:r>
              <a:rPr lang="nl-BE" smtClean="0"/>
              <a:t>Dekkingsgraad KTV + marge : 269 %</a:t>
            </a:r>
          </a:p>
          <a:p>
            <a:r>
              <a:rPr lang="nl-BE" smtClean="0"/>
              <a:t>Dekkingsgraad LTV + marge : 266 %</a:t>
            </a:r>
          </a:p>
          <a:p>
            <a:r>
              <a:rPr lang="nl-BE" smtClean="0"/>
              <a:t>Verhouding LTV/KTV: 101 %</a:t>
            </a:r>
            <a:endParaRPr lang="nl-BE"/>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Tweede pijler: vereffening</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25</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l-BE" smtClean="0"/>
              <a:t>Peer groups in functie van de aard van de pensioentoezegging</a:t>
            </a:r>
          </a:p>
          <a:p>
            <a:pPr lvl="1"/>
            <a:endParaRPr lang="nl-BE" smtClean="0"/>
          </a:p>
          <a:p>
            <a:pPr lvl="1"/>
            <a:r>
              <a:rPr lang="nl-BE" smtClean="0"/>
              <a:t>IBP's met minstens één plan met één of andere vorm van beloofd rendement</a:t>
            </a:r>
          </a:p>
          <a:p>
            <a:pPr lvl="2">
              <a:buFont typeface="Wingdings" pitchFamily="2" charset="2"/>
              <a:buChar char="§"/>
            </a:pPr>
            <a:r>
              <a:rPr lang="nl-BE" smtClean="0"/>
              <a:t>DB</a:t>
            </a:r>
          </a:p>
          <a:p>
            <a:pPr lvl="2">
              <a:buFont typeface="Wingdings" pitchFamily="2" charset="2"/>
              <a:buChar char="§"/>
            </a:pPr>
            <a:r>
              <a:rPr lang="nl-BE" smtClean="0"/>
              <a:t>DC + tarief</a:t>
            </a:r>
          </a:p>
          <a:p>
            <a:pPr lvl="2">
              <a:buFont typeface="Wingdings" pitchFamily="2" charset="2"/>
              <a:buChar char="§"/>
            </a:pPr>
            <a:r>
              <a:rPr lang="nl-BE" smtClean="0"/>
              <a:t>Cash Balance</a:t>
            </a:r>
          </a:p>
          <a:p>
            <a:pPr lvl="2">
              <a:buFont typeface="Wingdings" pitchFamily="2" charset="2"/>
              <a:buChar char="§"/>
            </a:pPr>
            <a:r>
              <a:rPr lang="nl-BE" smtClean="0"/>
              <a:t>Hybride</a:t>
            </a:r>
          </a:p>
          <a:p>
            <a:pPr lvl="1"/>
            <a:r>
              <a:rPr lang="nl-BE" smtClean="0"/>
              <a:t>IBP's met uitsluitend DC-plannen zonder tarief</a:t>
            </a:r>
          </a:p>
        </p:txBody>
      </p:sp>
      <p:sp>
        <p:nvSpPr>
          <p:cNvPr id="2" name="Title 1"/>
          <p:cNvSpPr>
            <a:spLocks noGrp="1"/>
          </p:cNvSpPr>
          <p:nvPr>
            <p:ph type="title"/>
          </p:nvPr>
        </p:nvSpPr>
        <p:spPr/>
        <p:txBody>
          <a:bodyPr/>
          <a:lstStyle/>
          <a:p>
            <a:r>
              <a:rPr lang="nl-BE" smtClean="0"/>
              <a:t>Sector</a:t>
            </a:r>
            <a:endParaRPr lang="nl-BE"/>
          </a:p>
        </p:txBody>
      </p:sp>
      <p:sp>
        <p:nvSpPr>
          <p:cNvPr id="9" name="Date Placeholder 2"/>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7" name="Slide Number Placeholder 6"/>
          <p:cNvSpPr>
            <a:spLocks noGrp="1"/>
          </p:cNvSpPr>
          <p:nvPr>
            <p:ph type="sldNum" sz="quarter" idx="4"/>
          </p:nvPr>
        </p:nvSpPr>
        <p:spPr/>
        <p:txBody>
          <a:bodyPr/>
          <a:lstStyle/>
          <a:p>
            <a:fld id="{90FF19FB-2F2A-410F-BBCC-7AE0EC5BE55E}" type="slidenum">
              <a:rPr lang="nl-BE" smtClean="0"/>
              <a:pPr/>
              <a:t>26</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177 </a:t>
            </a:r>
          </a:p>
          <a:p>
            <a:r>
              <a:rPr lang="nl-BE" smtClean="0"/>
              <a:t>Balanstotaal : 18,6 mia €</a:t>
            </a:r>
          </a:p>
          <a:p>
            <a:r>
              <a:rPr lang="nl-BE" smtClean="0"/>
              <a:t>Technische voorzieningen : 14,2 mia €</a:t>
            </a:r>
          </a:p>
          <a:p>
            <a:r>
              <a:rPr lang="nl-BE" smtClean="0"/>
              <a:t>Aantal deelnemers : 607.000</a:t>
            </a:r>
          </a:p>
          <a:p>
            <a:r>
              <a:rPr lang="nl-BE" smtClean="0"/>
              <a:t>Dekkingsgraad KTV + marge : 156 %</a:t>
            </a:r>
          </a:p>
          <a:p>
            <a:r>
              <a:rPr lang="nl-BE" smtClean="0"/>
              <a:t>Dekkingsgraad LTV + marge : 128 %</a:t>
            </a:r>
          </a:p>
          <a:p>
            <a:r>
              <a:rPr lang="nl-BE" smtClean="0"/>
              <a:t>Verhouding LTV/KTV: 122 %</a:t>
            </a:r>
            <a:endParaRPr lang="nl-BE"/>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z="2800" smtClean="0"/>
              <a:t>IBP's met minstens één plan met één of andere vorm van beloofd rendement</a:t>
            </a:r>
            <a:endParaRPr lang="nl-BE" sz="2800"/>
          </a:p>
        </p:txBody>
      </p:sp>
      <p:sp>
        <p:nvSpPr>
          <p:cNvPr id="7" name="Slide Number Placeholder 6"/>
          <p:cNvSpPr>
            <a:spLocks noGrp="1"/>
          </p:cNvSpPr>
          <p:nvPr>
            <p:ph type="sldNum" sz="quarter" idx="4"/>
          </p:nvPr>
        </p:nvSpPr>
        <p:spPr/>
        <p:txBody>
          <a:bodyPr/>
          <a:lstStyle/>
          <a:p>
            <a:fld id="{90FF19FB-2F2A-410F-BBCC-7AE0EC5BE55E}" type="slidenum">
              <a:rPr lang="nl-BE" smtClean="0"/>
              <a:pPr/>
              <a:t>27</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99 </a:t>
            </a:r>
          </a:p>
          <a:p>
            <a:r>
              <a:rPr lang="nl-BE" smtClean="0"/>
              <a:t>Balanstotaal : 9,9 mia €</a:t>
            </a:r>
          </a:p>
          <a:p>
            <a:r>
              <a:rPr lang="nl-BE" smtClean="0"/>
              <a:t>Technische voorzieningen : 6,7 mia €</a:t>
            </a:r>
          </a:p>
          <a:p>
            <a:r>
              <a:rPr lang="nl-BE" smtClean="0"/>
              <a:t>Aantal deelnemers : 162.000 </a:t>
            </a:r>
          </a:p>
          <a:p>
            <a:r>
              <a:rPr lang="nl-BE" smtClean="0"/>
              <a:t>Dekkingsgraad KTV + marge : 174 %</a:t>
            </a:r>
          </a:p>
          <a:p>
            <a:r>
              <a:rPr lang="nl-BE" smtClean="0"/>
              <a:t>Dekkingsgraad LTV + marge : 144 %</a:t>
            </a:r>
          </a:p>
          <a:p>
            <a:r>
              <a:rPr lang="nl-BE" smtClean="0"/>
              <a:t>Verhouding LTV/KTV: 121 %</a:t>
            </a:r>
            <a:endParaRPr lang="nl-BE"/>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IBP's met beloofd rendement: enkel DB</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28</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6 </a:t>
            </a:r>
          </a:p>
          <a:p>
            <a:r>
              <a:rPr lang="nl-BE" smtClean="0"/>
              <a:t>Balanstotaal : 1,7 mia €</a:t>
            </a:r>
          </a:p>
          <a:p>
            <a:r>
              <a:rPr lang="nl-BE" smtClean="0"/>
              <a:t>Technische voorzieningen : 1,5 mia €</a:t>
            </a:r>
          </a:p>
          <a:p>
            <a:r>
              <a:rPr lang="nl-BE" smtClean="0"/>
              <a:t>Aantal deelnemers : 32.000</a:t>
            </a:r>
          </a:p>
          <a:p>
            <a:r>
              <a:rPr lang="nl-BE" smtClean="0"/>
              <a:t>Dekkingsgraad KTV + marge : 177 %</a:t>
            </a:r>
          </a:p>
          <a:p>
            <a:r>
              <a:rPr lang="nl-BE" smtClean="0"/>
              <a:t>Dekkingsgraad LTV + marge : 108 %</a:t>
            </a:r>
          </a:p>
          <a:p>
            <a:r>
              <a:rPr lang="nl-BE" smtClean="0"/>
              <a:t>Verhouding LTV/KTV: 167 %</a:t>
            </a:r>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IBP's met beloofd rendement: uitsluitend DC + tarief</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29</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000"/>
              </a:lnSpc>
            </a:pPr>
            <a:r>
              <a:rPr lang="nl-BE" sz="2000" smtClean="0"/>
              <a:t>De sector van de IBP's blijft een zeer heterogene sector</a:t>
            </a:r>
          </a:p>
          <a:p>
            <a:pPr>
              <a:lnSpc>
                <a:spcPts val="2000"/>
              </a:lnSpc>
              <a:spcBef>
                <a:spcPts val="1200"/>
              </a:spcBef>
            </a:pPr>
            <a:r>
              <a:rPr lang="nl-BE" sz="2000" smtClean="0"/>
              <a:t>Eind 2013 waren er 207 rapporterende IBP’s waarvan 16 in vereffening of vereffend </a:t>
            </a:r>
          </a:p>
          <a:p>
            <a:pPr>
              <a:lnSpc>
                <a:spcPts val="2000"/>
              </a:lnSpc>
              <a:spcBef>
                <a:spcPts val="1200"/>
              </a:spcBef>
            </a:pPr>
            <a:r>
              <a:rPr lang="nl-BE" sz="2000" smtClean="0"/>
              <a:t>Balanstotaal (20,4 mia €) is gevoelig gestegen</a:t>
            </a:r>
            <a:r>
              <a:rPr lang="nl-BE" sz="2000" smtClean="0">
                <a:solidFill>
                  <a:srgbClr val="00B0F0"/>
                </a:solidFill>
              </a:rPr>
              <a:t> </a:t>
            </a:r>
            <a:r>
              <a:rPr lang="nl-BE" sz="2000" smtClean="0"/>
              <a:t>(+ 10 %</a:t>
            </a:r>
            <a:r>
              <a:rPr lang="nl-BE" sz="2000"/>
              <a:t>), </a:t>
            </a:r>
            <a:r>
              <a:rPr lang="nl-BE" sz="2000" smtClean="0"/>
              <a:t>voornamelijk door de sterke financiële resultaten </a:t>
            </a:r>
          </a:p>
          <a:p>
            <a:pPr>
              <a:lnSpc>
                <a:spcPts val="2000"/>
              </a:lnSpc>
              <a:spcBef>
                <a:spcPts val="1200"/>
              </a:spcBef>
            </a:pPr>
            <a:r>
              <a:rPr lang="nl-BE" sz="2000" smtClean="0"/>
              <a:t>Aantal deelnemers stijgt verder tot 1.477.713 (+ 6 %)</a:t>
            </a:r>
          </a:p>
          <a:p>
            <a:pPr>
              <a:lnSpc>
                <a:spcPts val="2000"/>
              </a:lnSpc>
              <a:spcBef>
                <a:spcPts val="1200"/>
              </a:spcBef>
            </a:pPr>
            <a:r>
              <a:rPr lang="nl-BE" sz="2000" smtClean="0"/>
              <a:t>IBP's beleggen nog altijd voornamelijk in ICB's (aandelen-ICB's en obligaties-ICB's)</a:t>
            </a:r>
          </a:p>
          <a:p>
            <a:pPr>
              <a:lnSpc>
                <a:spcPts val="2000"/>
              </a:lnSpc>
              <a:spcBef>
                <a:spcPts val="1200"/>
              </a:spcBef>
            </a:pPr>
            <a:r>
              <a:rPr lang="nl-BE" sz="2000" smtClean="0"/>
              <a:t>Overgrote meerderheid van de regelingen (zowel wat betreft aantal als bedrag van technische voorzieningen) bieden één of andere vorm van beloofd rendement. Qua aantal betrokken deelnemers is er wel een groter aandeel DC-plannen door de in de laatste jaren opgerichte sectorfondsen.</a:t>
            </a:r>
            <a:endParaRPr lang="nl-BE" sz="2000" dirty="0"/>
          </a:p>
        </p:txBody>
      </p:sp>
      <p:sp>
        <p:nvSpPr>
          <p:cNvPr id="5" name="Title 4"/>
          <p:cNvSpPr>
            <a:spLocks noGrp="1"/>
          </p:cNvSpPr>
          <p:nvPr>
            <p:ph type="title"/>
          </p:nvPr>
        </p:nvSpPr>
        <p:spPr/>
        <p:txBody>
          <a:bodyPr/>
          <a:lstStyle/>
          <a:p>
            <a:r>
              <a:rPr lang="nl-BE" smtClean="0"/>
              <a:t>Executive summary</a:t>
            </a:r>
            <a:endParaRPr lang="nl-BE" dirty="0"/>
          </a:p>
        </p:txBody>
      </p:sp>
      <p:sp>
        <p:nvSpPr>
          <p:cNvPr id="10" name="Tijdelijke aanduiding voor datum 9"/>
          <p:cNvSpPr>
            <a:spLocks noGrp="1"/>
          </p:cNvSpPr>
          <p:nvPr>
            <p:ph type="dt" sz="half" idx="10"/>
          </p:nvPr>
        </p:nvSpPr>
        <p:spPr/>
        <p:txBody>
          <a:bodyPr/>
          <a:lstStyle/>
          <a:p>
            <a:r>
              <a:rPr lang="nl-BE" smtClean="0"/>
              <a:t>2 december 2014</a:t>
            </a:r>
            <a:endParaRPr lang="nl-BE" dirty="0"/>
          </a:p>
        </p:txBody>
      </p:sp>
      <p:sp>
        <p:nvSpPr>
          <p:cNvPr id="7" name="Slide Number Placeholder 6"/>
          <p:cNvSpPr>
            <a:spLocks noGrp="1"/>
          </p:cNvSpPr>
          <p:nvPr>
            <p:ph type="sldNum" sz="quarter" idx="4"/>
          </p:nvPr>
        </p:nvSpPr>
        <p:spPr/>
        <p:txBody>
          <a:bodyPr/>
          <a:lstStyle/>
          <a:p>
            <a:fld id="{90FF19FB-2F2A-410F-BBCC-7AE0EC5BE55E}" type="slidenum">
              <a:rPr lang="nl-BE" smtClean="0"/>
              <a:pPr/>
              <a:t>3</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extLst>
      <p:ext uri="{BB962C8B-B14F-4D97-AF65-F5344CB8AC3E}">
        <p14:creationId xmlns:p14="http://schemas.microsoft.com/office/powerpoint/2010/main" val="162274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3 </a:t>
            </a:r>
          </a:p>
          <a:p>
            <a:r>
              <a:rPr lang="nl-BE" smtClean="0"/>
              <a:t>Balanstotaal : 440 mio €</a:t>
            </a:r>
          </a:p>
          <a:p>
            <a:r>
              <a:rPr lang="nl-BE" smtClean="0"/>
              <a:t>Technische voorzieningen : 371 mio €</a:t>
            </a:r>
          </a:p>
          <a:p>
            <a:r>
              <a:rPr lang="nl-BE" smtClean="0"/>
              <a:t>Aantal deelnemers : 276.000</a:t>
            </a:r>
          </a:p>
          <a:p>
            <a:r>
              <a:rPr lang="nl-BE" smtClean="0"/>
              <a:t>Dekkingsgraad KTV + marge : 120 %</a:t>
            </a:r>
          </a:p>
          <a:p>
            <a:r>
              <a:rPr lang="nl-BE" smtClean="0"/>
              <a:t>Dekkingsgraad LTV + marge : 118 %</a:t>
            </a:r>
          </a:p>
          <a:p>
            <a:r>
              <a:rPr lang="nl-BE" smtClean="0"/>
              <a:t>Verhouding LTV/KTV: 101 %</a:t>
            </a:r>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IBP's met beloofd rendement: uitsluitend Cash Balance</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30</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69 </a:t>
            </a:r>
          </a:p>
          <a:p>
            <a:r>
              <a:rPr lang="nl-BE" smtClean="0"/>
              <a:t>Balanstotaal : 6,6 mia €</a:t>
            </a:r>
          </a:p>
          <a:p>
            <a:r>
              <a:rPr lang="nl-BE" smtClean="0"/>
              <a:t>Technische voorzieningen : 5,7 mia €</a:t>
            </a:r>
          </a:p>
          <a:p>
            <a:r>
              <a:rPr lang="nl-BE" smtClean="0"/>
              <a:t>Aantal deelnemers : 137.000</a:t>
            </a:r>
          </a:p>
          <a:p>
            <a:r>
              <a:rPr lang="nl-BE" smtClean="0"/>
              <a:t>Dekkingsgraad KTV + marge : 137 %</a:t>
            </a:r>
          </a:p>
          <a:p>
            <a:r>
              <a:rPr lang="nl-BE" smtClean="0"/>
              <a:t>Dekkingsgraad LTV + marge : 115 %</a:t>
            </a:r>
          </a:p>
          <a:p>
            <a:r>
              <a:rPr lang="nl-BE" smtClean="0"/>
              <a:t>Verhouding LTV/KTV: 116 %</a:t>
            </a:r>
          </a:p>
          <a:p>
            <a:endParaRPr lang="nl-BE" smtClean="0"/>
          </a:p>
          <a:p>
            <a:endParaRPr lang="nl-BE" smtClean="0"/>
          </a:p>
          <a:p>
            <a:pPr>
              <a:buNone/>
            </a:pPr>
            <a:r>
              <a:rPr lang="nl-BE" sz="1200" smtClean="0"/>
              <a:t>* Eventueel met ook één of meer DC-plannen</a:t>
            </a:r>
            <a:endParaRPr lang="nl-BE" sz="1200"/>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IBP's met beloofd rendement: hybride*</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31</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30 </a:t>
            </a:r>
          </a:p>
          <a:p>
            <a:r>
              <a:rPr lang="nl-BE" smtClean="0"/>
              <a:t>Balanstotaal : 1,7 mia €</a:t>
            </a:r>
          </a:p>
          <a:p>
            <a:r>
              <a:rPr lang="nl-BE" smtClean="0"/>
              <a:t>Technische voorzieningen : 1,7 mia €</a:t>
            </a:r>
          </a:p>
          <a:p>
            <a:r>
              <a:rPr lang="nl-BE" smtClean="0"/>
              <a:t>Aantal deelnemers : 870.000</a:t>
            </a:r>
          </a:p>
          <a:p>
            <a:r>
              <a:rPr lang="nl-BE" smtClean="0"/>
              <a:t>Dekkingsgraad KTV + marge : 106 %</a:t>
            </a:r>
          </a:p>
          <a:p>
            <a:r>
              <a:rPr lang="nl-BE" smtClean="0"/>
              <a:t>Dekkingsgraad LTV + marge : 105 %</a:t>
            </a:r>
            <a:endParaRPr lang="nl-BE"/>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IBP's met uitsluitend DC-plannen zonder tarief</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32</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l-BE" smtClean="0"/>
              <a:t>Peer groups in functie van grensoverschrijdende activiteit</a:t>
            </a:r>
          </a:p>
          <a:p>
            <a:pPr lvl="1"/>
            <a:endParaRPr lang="nl-BE" smtClean="0"/>
          </a:p>
          <a:p>
            <a:pPr lvl="1"/>
            <a:r>
              <a:rPr lang="nl-BE" smtClean="0"/>
              <a:t>IBP's met enkel activiteiten in België</a:t>
            </a:r>
          </a:p>
          <a:p>
            <a:pPr lvl="1"/>
            <a:r>
              <a:rPr lang="nl-BE" smtClean="0"/>
              <a:t>IBP's met ook grensoverschrijdende activiteiten</a:t>
            </a:r>
          </a:p>
        </p:txBody>
      </p:sp>
      <p:sp>
        <p:nvSpPr>
          <p:cNvPr id="2" name="Title 1"/>
          <p:cNvSpPr>
            <a:spLocks noGrp="1"/>
          </p:cNvSpPr>
          <p:nvPr>
            <p:ph type="title"/>
          </p:nvPr>
        </p:nvSpPr>
        <p:spPr/>
        <p:txBody>
          <a:bodyPr/>
          <a:lstStyle/>
          <a:p>
            <a:r>
              <a:rPr lang="nl-BE" smtClean="0"/>
              <a:t>Sector</a:t>
            </a:r>
            <a:endParaRPr lang="nl-BE"/>
          </a:p>
        </p:txBody>
      </p:sp>
      <p:sp>
        <p:nvSpPr>
          <p:cNvPr id="9" name="Date Placeholder 2"/>
          <p:cNvSpPr>
            <a:spLocks noGrp="1"/>
          </p:cNvSpPr>
          <p:nvPr>
            <p:ph type="dt" sz="half" idx="10"/>
          </p:nvPr>
        </p:nvSpPr>
        <p:spPr>
          <a:xfrm>
            <a:off x="791370" y="6219824"/>
            <a:ext cx="1620342" cy="638177"/>
          </a:xfrm>
        </p:spPr>
        <p:txBody>
          <a:bodyPr/>
          <a:lstStyle/>
          <a:p>
            <a:r>
              <a:rPr lang="nl-BE" smtClean="0"/>
              <a:t>2 december 2014</a:t>
            </a:r>
            <a:endParaRPr lang="nl-BE" dirty="0"/>
          </a:p>
        </p:txBody>
      </p:sp>
      <p:sp>
        <p:nvSpPr>
          <p:cNvPr id="7" name="Slide Number Placeholder 6"/>
          <p:cNvSpPr>
            <a:spLocks noGrp="1"/>
          </p:cNvSpPr>
          <p:nvPr>
            <p:ph type="sldNum" sz="quarter" idx="4"/>
          </p:nvPr>
        </p:nvSpPr>
        <p:spPr/>
        <p:txBody>
          <a:bodyPr/>
          <a:lstStyle/>
          <a:p>
            <a:fld id="{90FF19FB-2F2A-410F-BBCC-7AE0EC5BE55E}" type="slidenum">
              <a:rPr lang="nl-BE" smtClean="0"/>
              <a:pPr/>
              <a:t>33</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mtClean="0"/>
              <a:t>Aantal rapporterende IBP's : 11 </a:t>
            </a:r>
          </a:p>
          <a:p>
            <a:r>
              <a:rPr lang="nl-BE" smtClean="0"/>
              <a:t>Balanstotaal : 1,4 mia €</a:t>
            </a:r>
          </a:p>
          <a:p>
            <a:r>
              <a:rPr lang="nl-BE" smtClean="0"/>
              <a:t>Technische voorzieningen : 1,2 mia €</a:t>
            </a:r>
          </a:p>
          <a:p>
            <a:r>
              <a:rPr lang="nl-BE" smtClean="0"/>
              <a:t>Aantal deelnemers : 22.000 </a:t>
            </a:r>
          </a:p>
          <a:p>
            <a:r>
              <a:rPr lang="nl-BE" smtClean="0"/>
              <a:t>Dekkingsgraad KTV + marge : 129 %</a:t>
            </a:r>
          </a:p>
          <a:p>
            <a:r>
              <a:rPr lang="nl-BE" smtClean="0"/>
              <a:t>Dekkingsgraad LTV + marge : 115 %</a:t>
            </a:r>
          </a:p>
          <a:p>
            <a:r>
              <a:rPr lang="nl-BE" smtClean="0"/>
              <a:t>Verhouding LTV/KTV: 112 %</a:t>
            </a:r>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IBP's met ook grensoverschrijdende activiteiten </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34</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Samenhang aantal IBP's - balanstotaal - aantal deelnemers</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35</a:t>
            </a:fld>
            <a:endParaRPr lang="nl-BE" dirty="0"/>
          </a:p>
        </p:txBody>
      </p:sp>
      <p:sp>
        <p:nvSpPr>
          <p:cNvPr id="9" name="Footer Placeholder 8"/>
          <p:cNvSpPr>
            <a:spLocks noGrp="1"/>
          </p:cNvSpPr>
          <p:nvPr>
            <p:ph type="ftr" sz="quarter" idx="11"/>
          </p:nvPr>
        </p:nvSpPr>
        <p:spPr/>
        <p:txBody>
          <a:bodyPr/>
          <a:lstStyle/>
          <a:p>
            <a:r>
              <a:rPr lang="nl-BE" smtClean="0"/>
              <a:t>Rapportering over het boekjaar 2013</a:t>
            </a:r>
            <a:endParaRPr lang="nl-BE" dirty="0"/>
          </a:p>
        </p:txBody>
      </p:sp>
      <p:graphicFrame>
        <p:nvGraphicFramePr>
          <p:cNvPr id="10" name="Chart 9"/>
          <p:cNvGraphicFramePr/>
          <p:nvPr/>
        </p:nvGraphicFramePr>
        <p:xfrm>
          <a:off x="827584" y="1484784"/>
          <a:ext cx="7560840" cy="446449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Peer groups: dekkingsgraad</a:t>
            </a:r>
            <a:endParaRPr lang="nl-BE"/>
          </a:p>
        </p:txBody>
      </p:sp>
      <p:sp>
        <p:nvSpPr>
          <p:cNvPr id="8" name="Slide Number Placeholder 7"/>
          <p:cNvSpPr>
            <a:spLocks noGrp="1"/>
          </p:cNvSpPr>
          <p:nvPr>
            <p:ph type="sldNum" sz="quarter" idx="4"/>
          </p:nvPr>
        </p:nvSpPr>
        <p:spPr/>
        <p:txBody>
          <a:bodyPr/>
          <a:lstStyle/>
          <a:p>
            <a:fld id="{90FF19FB-2F2A-410F-BBCC-7AE0EC5BE55E}" type="slidenum">
              <a:rPr lang="nl-BE" smtClean="0"/>
              <a:pPr/>
              <a:t>36</a:t>
            </a:fld>
            <a:endParaRPr lang="nl-BE" dirty="0"/>
          </a:p>
        </p:txBody>
      </p:sp>
      <p:sp>
        <p:nvSpPr>
          <p:cNvPr id="9" name="Footer Placeholder 8"/>
          <p:cNvSpPr>
            <a:spLocks noGrp="1"/>
          </p:cNvSpPr>
          <p:nvPr>
            <p:ph type="ftr" sz="quarter" idx="11"/>
          </p:nvPr>
        </p:nvSpPr>
        <p:spPr/>
        <p:txBody>
          <a:bodyPr/>
          <a:lstStyle/>
          <a:p>
            <a:r>
              <a:rPr lang="nl-BE" smtClean="0"/>
              <a:t>Rapportering over het boekjaar 2013</a:t>
            </a:r>
            <a:endParaRPr lang="nl-BE" dirty="0"/>
          </a:p>
        </p:txBody>
      </p:sp>
      <p:graphicFrame>
        <p:nvGraphicFramePr>
          <p:cNvPr id="7" name="Chart 6"/>
          <p:cNvGraphicFramePr>
            <a:graphicFrameLocks/>
          </p:cNvGraphicFramePr>
          <p:nvPr>
            <p:extLst>
              <p:ext uri="{D42A27DB-BD31-4B8C-83A1-F6EECF244321}">
                <p14:modId xmlns:p14="http://schemas.microsoft.com/office/powerpoint/2010/main" val="843121937"/>
              </p:ext>
            </p:extLst>
          </p:nvPr>
        </p:nvGraphicFramePr>
        <p:xfrm>
          <a:off x="251520" y="1340768"/>
          <a:ext cx="8460680" cy="42484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Prudente waardering LTV</a:t>
            </a:r>
            <a:endParaRPr lang="nl-BE"/>
          </a:p>
        </p:txBody>
      </p:sp>
      <p:graphicFrame>
        <p:nvGraphicFramePr>
          <p:cNvPr id="7" name="Table 6"/>
          <p:cNvGraphicFramePr>
            <a:graphicFrameLocks noGrp="1"/>
          </p:cNvGraphicFramePr>
          <p:nvPr>
            <p:extLst>
              <p:ext uri="{D42A27DB-BD31-4B8C-83A1-F6EECF244321}">
                <p14:modId xmlns:p14="http://schemas.microsoft.com/office/powerpoint/2010/main" val="2893011104"/>
              </p:ext>
            </p:extLst>
          </p:nvPr>
        </p:nvGraphicFramePr>
        <p:xfrm>
          <a:off x="251520" y="1844824"/>
          <a:ext cx="8640961" cy="3312370"/>
        </p:xfrm>
        <a:graphic>
          <a:graphicData uri="http://schemas.openxmlformats.org/drawingml/2006/table">
            <a:tbl>
              <a:tblPr>
                <a:tableStyleId>{775DCB02-9BB8-47FD-8907-85C794F793BA}</a:tableStyleId>
              </a:tblPr>
              <a:tblGrid>
                <a:gridCol w="1326520"/>
                <a:gridCol w="706647"/>
                <a:gridCol w="698901"/>
                <a:gridCol w="762438"/>
                <a:gridCol w="762438"/>
                <a:gridCol w="762438"/>
                <a:gridCol w="762438"/>
                <a:gridCol w="762438"/>
                <a:gridCol w="825973"/>
                <a:gridCol w="635365"/>
                <a:gridCol w="635365"/>
              </a:tblGrid>
              <a:tr h="364501">
                <a:tc>
                  <a:txBody>
                    <a:bodyPr/>
                    <a:lstStyle/>
                    <a:p>
                      <a:pPr marL="0" algn="ctr" defTabSz="914400" rtl="0" eaLnBrk="1" fontAlgn="t" latinLnBrk="0" hangingPunct="1"/>
                      <a:r>
                        <a:rPr lang="nl-BE" sz="1000" b="1" u="none" strike="noStrike" kern="1200"/>
                        <a:t>Verhouding LTV/KTV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t" latinLnBrk="0" hangingPunct="1"/>
                      <a:r>
                        <a:rPr lang="nl-BE" sz="1000" b="1" u="none" strike="noStrike" kern="1200"/>
                        <a:t>Percentage van IBP's</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t" latinLnBrk="0" hangingPunct="1"/>
                      <a:endParaRPr lang="nl-BE" sz="12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t" latinLnBrk="0" hangingPunct="1"/>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t" latinLnBrk="0" hangingPunct="1"/>
                      <a:r>
                        <a:rPr lang="nl-BE" sz="1000" b="1" u="none" strike="noStrike" kern="1200"/>
                        <a:t>Percentage van balanstotaal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t" latinLnBrk="0" hangingPunct="1"/>
                      <a:endParaRPr lang="nl-BE" sz="12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t" latinLnBrk="0" hangingPunct="1"/>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22921">
                <a:tc>
                  <a:txBody>
                    <a:bodyPr/>
                    <a:lstStyle/>
                    <a:p>
                      <a:pPr marL="0" algn="ctr" defTabSz="914400" rtl="0" eaLnBrk="1" fontAlgn="t" latinLnBrk="0" hangingPunct="1"/>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baseline="0">
                          <a:solidFill>
                            <a:srgbClr val="002244"/>
                          </a:solidFill>
                          <a:effectLst/>
                          <a:latin typeface="+mn-lt"/>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22921">
                <a:tc>
                  <a:txBody>
                    <a:bodyPr/>
                    <a:lstStyle/>
                    <a:p>
                      <a:pPr marL="0" algn="ctr" defTabSz="914400" rtl="0" eaLnBrk="1" fontAlgn="t" latinLnBrk="0" hangingPunct="1"/>
                      <a:r>
                        <a:rPr lang="nl-BE" sz="1000" b="1" u="none" strike="noStrike" kern="1200">
                          <a:latin typeface="+mn-lt"/>
                        </a:rPr>
                        <a:t>&gt;</a:t>
                      </a:r>
                      <a:r>
                        <a:rPr lang="nl-BE" sz="1000" b="1" u="none" strike="noStrike" kern="1200" smtClean="0">
                          <a:latin typeface="+mn-lt"/>
                        </a:rPr>
                        <a:t>150 %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22921">
                <a:tc>
                  <a:txBody>
                    <a:bodyPr/>
                    <a:lstStyle/>
                    <a:p>
                      <a:pPr marL="0" algn="ctr" defTabSz="914400" rtl="0" eaLnBrk="1" fontAlgn="t" latinLnBrk="0" hangingPunct="1"/>
                      <a:r>
                        <a:rPr lang="nl-BE" sz="1000" b="1" u="none" strike="noStrike" kern="1200">
                          <a:latin typeface="+mn-lt"/>
                        </a:rPr>
                        <a:t>&gt;</a:t>
                      </a:r>
                      <a:r>
                        <a:rPr lang="nl-BE" sz="1000" b="1" u="none" strike="noStrike" kern="1200" smtClean="0">
                          <a:latin typeface="+mn-lt"/>
                        </a:rPr>
                        <a:t>125 % en </a:t>
                      </a:r>
                      <a:r>
                        <a:rPr lang="nl-BE" sz="1000" b="1" u="none" strike="noStrike" kern="1200" smtClean="0">
                          <a:latin typeface="+mn-lt"/>
                          <a:cs typeface="Arial"/>
                        </a:rPr>
                        <a:t>&lt;= 150 %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22921">
                <a:tc>
                  <a:txBody>
                    <a:bodyPr/>
                    <a:lstStyle/>
                    <a:p>
                      <a:pPr marL="0" algn="ctr" defTabSz="914400" rtl="0" eaLnBrk="1" fontAlgn="t" latinLnBrk="0" hangingPunct="1"/>
                      <a:r>
                        <a:rPr lang="nl-BE" sz="1000" b="1" u="none" strike="noStrike" kern="1200">
                          <a:latin typeface="+mn-lt"/>
                        </a:rPr>
                        <a:t>&gt;</a:t>
                      </a:r>
                      <a:r>
                        <a:rPr lang="nl-BE" sz="1000" b="1" u="none" strike="noStrike" kern="1200" smtClean="0">
                          <a:latin typeface="+mn-lt"/>
                        </a:rPr>
                        <a:t>120 % en </a:t>
                      </a:r>
                      <a:r>
                        <a:rPr lang="nl-BE" sz="1000" b="1" u="none" strike="noStrike" kern="1200" smtClean="0">
                          <a:latin typeface="+mn-lt"/>
                          <a:cs typeface="Arial"/>
                        </a:rPr>
                        <a:t>&lt;= 125 %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2292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nl-BE" sz="1000" b="1" u="none" strike="noStrike" kern="1200">
                          <a:latin typeface="+mn-lt"/>
                        </a:rPr>
                        <a:t>&gt;</a:t>
                      </a:r>
                      <a:r>
                        <a:rPr lang="nl-BE" sz="1000" b="1" u="none" strike="noStrike" kern="1200" smtClean="0">
                          <a:latin typeface="+mn-lt"/>
                        </a:rPr>
                        <a:t>115 % en </a:t>
                      </a:r>
                      <a:r>
                        <a:rPr lang="nl-BE" sz="1000" b="1" u="none" strike="noStrike" kern="1200" smtClean="0">
                          <a:latin typeface="+mn-lt"/>
                          <a:cs typeface="Arial"/>
                        </a:rPr>
                        <a:t>&lt;=120 %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2292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nl-BE" sz="1000" b="1" u="none" strike="noStrike" kern="1200">
                          <a:latin typeface="+mn-lt"/>
                        </a:rPr>
                        <a:t>&gt;</a:t>
                      </a:r>
                      <a:r>
                        <a:rPr lang="nl-BE" sz="1000" b="1" u="none" strike="noStrike" kern="1200" smtClean="0">
                          <a:latin typeface="+mn-lt"/>
                        </a:rPr>
                        <a:t>110 % en </a:t>
                      </a:r>
                      <a:r>
                        <a:rPr lang="nl-BE" sz="1000" b="1" u="none" strike="noStrike" kern="1200" smtClean="0">
                          <a:latin typeface="+mn-lt"/>
                          <a:cs typeface="Arial"/>
                        </a:rPr>
                        <a:t>&lt;= 115 %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2292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nl-BE" sz="1000" b="1" u="none" strike="noStrike" kern="1200">
                          <a:latin typeface="+mn-lt"/>
                        </a:rPr>
                        <a:t>&gt;</a:t>
                      </a:r>
                      <a:r>
                        <a:rPr lang="nl-BE" sz="1000" b="1" u="none" strike="noStrike" kern="1200" smtClean="0">
                          <a:latin typeface="+mn-lt"/>
                        </a:rPr>
                        <a:t>105 % en </a:t>
                      </a:r>
                      <a:r>
                        <a:rPr lang="nl-BE" sz="1000" b="1" u="none" strike="noStrike" kern="1200" smtClean="0">
                          <a:latin typeface="+mn-lt"/>
                          <a:cs typeface="Arial"/>
                        </a:rPr>
                        <a:t>&lt;= 110 %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64501">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nl-BE" sz="1000" b="1" u="none" strike="noStrike" kern="1200">
                          <a:latin typeface="+mn-lt"/>
                        </a:rPr>
                        <a:t>&gt;</a:t>
                      </a:r>
                      <a:r>
                        <a:rPr lang="nl-BE" sz="1000" b="1" u="none" strike="noStrike" kern="1200" smtClean="0">
                          <a:latin typeface="+mn-lt"/>
                        </a:rPr>
                        <a:t>100 % en </a:t>
                      </a:r>
                      <a:r>
                        <a:rPr lang="nl-BE" sz="1000" b="1" u="none" strike="noStrike" kern="1200" smtClean="0">
                          <a:latin typeface="+mn-lt"/>
                          <a:cs typeface="Arial"/>
                        </a:rPr>
                        <a:t>&lt;= 105 %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22921">
                <a:tc>
                  <a:txBody>
                    <a:bodyPr/>
                    <a:lstStyle/>
                    <a:p>
                      <a:pPr marL="0" algn="ctr" defTabSz="914400" rtl="0" eaLnBrk="1" fontAlgn="t" latinLnBrk="0" hangingPunct="1"/>
                      <a:r>
                        <a:rPr lang="nl-BE" sz="1000" b="1" u="none" strike="noStrike" kern="1200" smtClean="0">
                          <a:latin typeface="+mn-lt"/>
                        </a:rPr>
                        <a:t>100 %</a:t>
                      </a:r>
                      <a:endParaRPr lang="nl-BE" sz="10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baseline="0">
                          <a:solidFill>
                            <a:srgbClr val="002244"/>
                          </a:solidFill>
                          <a:effectLst/>
                          <a:latin typeface="+mn-lt"/>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8" name="Slide Number Placeholder 7"/>
          <p:cNvSpPr>
            <a:spLocks noGrp="1"/>
          </p:cNvSpPr>
          <p:nvPr>
            <p:ph type="sldNum" sz="quarter" idx="4"/>
          </p:nvPr>
        </p:nvSpPr>
        <p:spPr/>
        <p:txBody>
          <a:bodyPr/>
          <a:lstStyle/>
          <a:p>
            <a:fld id="{90FF19FB-2F2A-410F-BBCC-7AE0EC5BE55E}" type="slidenum">
              <a:rPr lang="nl-BE" smtClean="0"/>
              <a:pPr/>
              <a:t>37</a:t>
            </a:fld>
            <a:endParaRPr lang="nl-BE" dirty="0"/>
          </a:p>
        </p:txBody>
      </p:sp>
      <p:sp>
        <p:nvSpPr>
          <p:cNvPr id="9" name="Footer Placeholder 8"/>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Peer groups: samenstelling portefeuille (1)</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38</a:t>
            </a:fld>
            <a:endParaRPr lang="nl-BE" dirty="0"/>
          </a:p>
        </p:txBody>
      </p:sp>
      <p:sp>
        <p:nvSpPr>
          <p:cNvPr id="9" name="Footer Placeholder 8"/>
          <p:cNvSpPr>
            <a:spLocks noGrp="1"/>
          </p:cNvSpPr>
          <p:nvPr>
            <p:ph type="ftr" sz="quarter" idx="11"/>
          </p:nvPr>
        </p:nvSpPr>
        <p:spPr/>
        <p:txBody>
          <a:bodyPr/>
          <a:lstStyle/>
          <a:p>
            <a:r>
              <a:rPr lang="nl-BE" smtClean="0"/>
              <a:t>Rapportering over het boekjaar 2013</a:t>
            </a:r>
            <a:endParaRPr lang="nl-BE" dirty="0"/>
          </a:p>
        </p:txBody>
      </p:sp>
      <p:graphicFrame>
        <p:nvGraphicFramePr>
          <p:cNvPr id="8" name="Chart 7"/>
          <p:cNvGraphicFramePr>
            <a:graphicFrameLocks/>
          </p:cNvGraphicFramePr>
          <p:nvPr>
            <p:extLst>
              <p:ext uri="{D42A27DB-BD31-4B8C-83A1-F6EECF244321}">
                <p14:modId xmlns:p14="http://schemas.microsoft.com/office/powerpoint/2010/main" val="3529000082"/>
              </p:ext>
            </p:extLst>
          </p:nvPr>
        </p:nvGraphicFramePr>
        <p:xfrm>
          <a:off x="539552" y="1412776"/>
          <a:ext cx="7992888" cy="403244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Peer groups: samenstelling portefeuille (2)</a:t>
            </a:r>
            <a:endParaRPr lang="nl-BE"/>
          </a:p>
        </p:txBody>
      </p:sp>
      <p:sp>
        <p:nvSpPr>
          <p:cNvPr id="8" name="Slide Number Placeholder 7"/>
          <p:cNvSpPr>
            <a:spLocks noGrp="1"/>
          </p:cNvSpPr>
          <p:nvPr>
            <p:ph type="sldNum" sz="quarter" idx="4"/>
          </p:nvPr>
        </p:nvSpPr>
        <p:spPr/>
        <p:txBody>
          <a:bodyPr/>
          <a:lstStyle/>
          <a:p>
            <a:fld id="{90FF19FB-2F2A-410F-BBCC-7AE0EC5BE55E}" type="slidenum">
              <a:rPr lang="nl-BE" smtClean="0"/>
              <a:pPr/>
              <a:t>39</a:t>
            </a:fld>
            <a:endParaRPr lang="nl-BE" dirty="0"/>
          </a:p>
        </p:txBody>
      </p:sp>
      <p:sp>
        <p:nvSpPr>
          <p:cNvPr id="9" name="Footer Placeholder 8"/>
          <p:cNvSpPr>
            <a:spLocks noGrp="1"/>
          </p:cNvSpPr>
          <p:nvPr>
            <p:ph type="ftr" sz="quarter" idx="11"/>
          </p:nvPr>
        </p:nvSpPr>
        <p:spPr/>
        <p:txBody>
          <a:bodyPr/>
          <a:lstStyle/>
          <a:p>
            <a:r>
              <a:rPr lang="nl-BE" smtClean="0"/>
              <a:t>Rapportering over het boekjaar 2013</a:t>
            </a:r>
            <a:endParaRPr lang="nl-BE" dirty="0"/>
          </a:p>
        </p:txBody>
      </p:sp>
      <p:graphicFrame>
        <p:nvGraphicFramePr>
          <p:cNvPr id="7" name="Chart 6"/>
          <p:cNvGraphicFramePr>
            <a:graphicFrameLocks/>
          </p:cNvGraphicFramePr>
          <p:nvPr>
            <p:extLst>
              <p:ext uri="{D42A27DB-BD31-4B8C-83A1-F6EECF244321}">
                <p14:modId xmlns:p14="http://schemas.microsoft.com/office/powerpoint/2010/main" val="85193288"/>
              </p:ext>
            </p:extLst>
          </p:nvPr>
        </p:nvGraphicFramePr>
        <p:xfrm>
          <a:off x="539552" y="1556792"/>
          <a:ext cx="7992888" cy="417646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400" smtClean="0"/>
              <a:t>De sector van de Instellingen voor Bedrijfspensioenvoorziening - Boekjaar 2013</a:t>
            </a:r>
            <a:r>
              <a:rPr lang="nl-BE" smtClean="0"/>
              <a:t/>
            </a:r>
            <a:br>
              <a:rPr lang="nl-BE" smtClean="0"/>
            </a:br>
            <a:endParaRPr lang="nl-BE"/>
          </a:p>
        </p:txBody>
      </p:sp>
      <p:sp>
        <p:nvSpPr>
          <p:cNvPr id="3" name="Text Placeholder 2"/>
          <p:cNvSpPr>
            <a:spLocks noGrp="1"/>
          </p:cNvSpPr>
          <p:nvPr>
            <p:ph type="body" idx="1"/>
          </p:nvPr>
        </p:nvSpPr>
        <p:spPr/>
        <p:txBody>
          <a:bodyPr/>
          <a:lstStyle/>
          <a:p>
            <a:r>
              <a:rPr lang="nl-BE" smtClean="0"/>
              <a:t>Kerncijfers</a:t>
            </a:r>
            <a:endParaRPr lang="nl-BE"/>
          </a:p>
        </p:txBody>
      </p:sp>
      <p:sp>
        <p:nvSpPr>
          <p:cNvPr id="5" name="Date Placeholder 4"/>
          <p:cNvSpPr>
            <a:spLocks noGrp="1"/>
          </p:cNvSpPr>
          <p:nvPr>
            <p:ph type="dt" sz="half" idx="10"/>
          </p:nvPr>
        </p:nvSpPr>
        <p:spPr/>
        <p:txBody>
          <a:bodyPr/>
          <a:lstStyle/>
          <a:p>
            <a:r>
              <a:rPr lang="nl-BE" smtClean="0"/>
              <a:t>2 december 2014</a:t>
            </a:r>
            <a:endParaRPr lang="nl-BE" dirty="0"/>
          </a:p>
        </p:txBody>
      </p:sp>
      <p:sp>
        <p:nvSpPr>
          <p:cNvPr id="7" name="Slide Number Placeholder 6"/>
          <p:cNvSpPr>
            <a:spLocks noGrp="1"/>
          </p:cNvSpPr>
          <p:nvPr>
            <p:ph type="sldNum" sz="quarter" idx="4"/>
          </p:nvPr>
        </p:nvSpPr>
        <p:spPr/>
        <p:txBody>
          <a:bodyPr/>
          <a:lstStyle/>
          <a:p>
            <a:fld id="{90FF19FB-2F2A-410F-BBCC-7AE0EC5BE55E}" type="slidenum">
              <a:rPr lang="nl-BE" smtClean="0"/>
              <a:pPr/>
              <a:t>4</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Samenvattende tabel IBP's</a:t>
            </a:r>
            <a:endParaRPr lang="nl-BE"/>
          </a:p>
        </p:txBody>
      </p:sp>
      <p:graphicFrame>
        <p:nvGraphicFramePr>
          <p:cNvPr id="8" name="Table 7"/>
          <p:cNvGraphicFramePr>
            <a:graphicFrameLocks noGrp="1"/>
          </p:cNvGraphicFramePr>
          <p:nvPr>
            <p:extLst>
              <p:ext uri="{D42A27DB-BD31-4B8C-83A1-F6EECF244321}">
                <p14:modId xmlns:p14="http://schemas.microsoft.com/office/powerpoint/2010/main" val="4188625500"/>
              </p:ext>
            </p:extLst>
          </p:nvPr>
        </p:nvGraphicFramePr>
        <p:xfrm>
          <a:off x="323528" y="1196752"/>
          <a:ext cx="8496946" cy="4890039"/>
        </p:xfrm>
        <a:graphic>
          <a:graphicData uri="http://schemas.openxmlformats.org/drawingml/2006/table">
            <a:tbl>
              <a:tblPr>
                <a:tableStyleId>{775DCB02-9BB8-47FD-8907-85C794F793BA}</a:tableStyleId>
              </a:tblPr>
              <a:tblGrid>
                <a:gridCol w="1314445"/>
                <a:gridCol w="600889"/>
                <a:gridCol w="600889"/>
                <a:gridCol w="600889"/>
                <a:gridCol w="600889"/>
                <a:gridCol w="600889"/>
                <a:gridCol w="600889"/>
                <a:gridCol w="572722"/>
                <a:gridCol w="600889"/>
                <a:gridCol w="600889"/>
                <a:gridCol w="600889"/>
                <a:gridCol w="600889"/>
                <a:gridCol w="600889"/>
              </a:tblGrid>
              <a:tr h="440733">
                <a:tc>
                  <a:txBody>
                    <a:bodyPr/>
                    <a:lstStyle/>
                    <a:p>
                      <a:pPr algn="l" fontAlgn="b"/>
                      <a:r>
                        <a:rPr lang="nl-BE" sz="900" u="none" strike="noStrike">
                          <a:latin typeface="Arial" pitchFamily="34" charset="0"/>
                          <a:cs typeface="Arial" pitchFamily="34" charset="0"/>
                        </a:rPr>
                        <a:t> </a:t>
                      </a:r>
                      <a:endParaRPr lang="nl-BE" sz="900" b="0"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ctr" fontAlgn="ctr"/>
                      <a:r>
                        <a:rPr lang="nl-BE" sz="900" b="1" u="none" strike="noStrike">
                          <a:latin typeface="Arial" pitchFamily="34" charset="0"/>
                          <a:cs typeface="Arial" pitchFamily="34" charset="0"/>
                        </a:rPr>
                        <a:t>Aantal</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Arial" pitchFamily="34" charset="0"/>
                          <a:cs typeface="Arial" pitchFamily="34" charset="0"/>
                        </a:rPr>
                        <a:t>Balanstotaal</a:t>
                      </a:r>
                    </a:p>
                    <a:p>
                      <a:pPr algn="ctr" fontAlgn="ctr"/>
                      <a:r>
                        <a:rPr lang="nl-BE" sz="900" b="1" i="0" u="none" strike="noStrike" smtClean="0">
                          <a:solidFill>
                            <a:srgbClr val="000000"/>
                          </a:solidFill>
                          <a:latin typeface="Arial" pitchFamily="34" charset="0"/>
                          <a:cs typeface="Arial" pitchFamily="34" charset="0"/>
                        </a:rPr>
                        <a:t>(mia €)</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Arial" pitchFamily="34" charset="0"/>
                          <a:cs typeface="Arial" pitchFamily="34" charset="0"/>
                        </a:rPr>
                        <a:t>Dekkingsgraad KTV </a:t>
                      </a:r>
                      <a:r>
                        <a:rPr lang="nl-BE" sz="900" b="1" u="none" strike="noStrike">
                          <a:latin typeface="Arial" pitchFamily="34" charset="0"/>
                          <a:cs typeface="Arial" pitchFamily="34" charset="0"/>
                        </a:rPr>
                        <a:t>+ marge</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Arial" pitchFamily="34" charset="0"/>
                          <a:cs typeface="Arial" pitchFamily="34" charset="0"/>
                        </a:rPr>
                        <a:t>Dekkingsgraad LTV </a:t>
                      </a:r>
                      <a:r>
                        <a:rPr lang="nl-BE" sz="900" b="1" u="none" strike="noStrike">
                          <a:latin typeface="Arial" pitchFamily="34" charset="0"/>
                          <a:cs typeface="Arial" pitchFamily="34" charset="0"/>
                        </a:rPr>
                        <a:t>+ marge</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a:latin typeface="Arial" pitchFamily="34" charset="0"/>
                          <a:cs typeface="Arial" pitchFamily="34" charset="0"/>
                        </a:rPr>
                        <a:t>Technische </a:t>
                      </a:r>
                      <a:r>
                        <a:rPr lang="nl-BE" sz="900" b="1" u="none" strike="noStrike" smtClean="0">
                          <a:latin typeface="Arial" pitchFamily="34" charset="0"/>
                          <a:cs typeface="Arial" pitchFamily="34" charset="0"/>
                        </a:rPr>
                        <a:t>voorzieningen</a:t>
                      </a:r>
                    </a:p>
                    <a:p>
                      <a:pPr algn="ctr" fontAlgn="ctr"/>
                      <a:r>
                        <a:rPr lang="nl-BE" sz="900" b="1" i="0" u="none" strike="noStrike" smtClean="0">
                          <a:solidFill>
                            <a:srgbClr val="000000"/>
                          </a:solidFill>
                          <a:latin typeface="Arial" pitchFamily="34" charset="0"/>
                          <a:cs typeface="Arial" pitchFamily="34" charset="0"/>
                        </a:rPr>
                        <a:t>(mia €)</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a:latin typeface="Arial" pitchFamily="34" charset="0"/>
                          <a:cs typeface="Arial" pitchFamily="34" charset="0"/>
                        </a:rPr>
                        <a:t>Aantal deelnemers</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r>
              <a:tr h="178392">
                <a:tc>
                  <a:txBody>
                    <a:bodyPr/>
                    <a:lstStyle/>
                    <a:p>
                      <a:pPr algn="l" fontAlgn="b"/>
                      <a:r>
                        <a:rPr lang="nl-BE" sz="900" u="none" strike="noStrike">
                          <a:latin typeface="Arial" pitchFamily="34" charset="0"/>
                          <a:cs typeface="Arial" pitchFamily="34" charset="0"/>
                        </a:rPr>
                        <a:t> </a:t>
                      </a:r>
                      <a:endParaRPr lang="nl-BE" sz="900" b="0"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Arial" panose="020B0604020202020204" pitchFamily="34" charset="0"/>
                          <a:cs typeface="Arial" panose="020B060402020202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Sector</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18,6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1.394.936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1.477.713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Eerste pijler</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14.909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15.021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Tweede pijler</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203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16,4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18,0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1.380.027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1.462.692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 </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cs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Sectorfondsen</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3,2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132%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1.026.533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1.101.891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Multi-werkgevers</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8,1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8,7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218.858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227.101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Mono-werkgevers</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101.747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101.726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Zelfstandigen</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31.787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31.930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Vereffening</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Arial" panose="020B0604020202020204" pitchFamily="34" charset="0"/>
                        </a:rPr>
                        <a:t>0,003</a:t>
                      </a:r>
                      <a:endParaRPr lang="nl-BE" sz="900" b="0" i="0" u="none" strike="noStrike">
                        <a:solidFill>
                          <a:srgbClr val="002244"/>
                        </a:solidFill>
                        <a:effectLst/>
                        <a:latin typeface="Arial" panose="020B060402020202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269%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266%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Arial" panose="020B0604020202020204" pitchFamily="34" charset="0"/>
                        </a:rPr>
                        <a:t>0,04</a:t>
                      </a:r>
                      <a:endParaRPr lang="nl-BE" sz="900" b="0" i="0" u="none" strike="noStrike">
                        <a:solidFill>
                          <a:srgbClr val="002244"/>
                        </a:solidFill>
                        <a:effectLst/>
                        <a:latin typeface="Arial" panose="020B060402020202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Arial" panose="020B0604020202020204" pitchFamily="34" charset="0"/>
                        </a:rPr>
                        <a:t>0,001</a:t>
                      </a:r>
                      <a:endParaRPr lang="nl-BE" sz="900" b="0" i="0" u="none" strike="noStrike">
                        <a:solidFill>
                          <a:srgbClr val="002244"/>
                        </a:solidFill>
                        <a:effectLst/>
                        <a:latin typeface="Arial" panose="020B060402020202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1.102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 </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cs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solidFill>
                            <a:srgbClr val="002244"/>
                          </a:solidFill>
                          <a:latin typeface="Arial" pitchFamily="34" charset="0"/>
                          <a:cs typeface="Arial" pitchFamily="34" charset="0"/>
                        </a:rPr>
                        <a:t>DB, DC + tarief, CB</a:t>
                      </a:r>
                      <a:endParaRPr lang="nl-BE" sz="900" b="1" i="0" u="none" strike="noStrike">
                        <a:solidFill>
                          <a:srgbClr val="002244"/>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18,6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582.727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606.752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i="0" u="none" strike="noStrike">
                          <a:solidFill>
                            <a:srgbClr val="002244"/>
                          </a:solidFill>
                          <a:latin typeface="Arial" pitchFamily="34" charset="0"/>
                          <a:cs typeface="Arial" pitchFamily="34" charset="0"/>
                        </a:rPr>
                        <a:t>DB</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99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8,8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9,9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171.953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161.935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i="0" u="none" strike="noStrike">
                          <a:solidFill>
                            <a:srgbClr val="002244"/>
                          </a:solidFill>
                          <a:latin typeface="Arial" pitchFamily="34" charset="0"/>
                          <a:cs typeface="Arial" pitchFamily="34" charset="0"/>
                        </a:rPr>
                        <a:t>DC + tarief</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31.419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32.293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i="0" u="none" strike="noStrike">
                          <a:solidFill>
                            <a:srgbClr val="002244"/>
                          </a:solidFill>
                          <a:latin typeface="Arial" pitchFamily="34" charset="0"/>
                          <a:cs typeface="Arial" pitchFamily="34" charset="0"/>
                        </a:rPr>
                        <a:t>Cash Balance</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0,3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263.307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275.638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i="0" u="none" strike="noStrike">
                          <a:solidFill>
                            <a:srgbClr val="002244"/>
                          </a:solidFill>
                          <a:latin typeface="Arial" pitchFamily="34" charset="0"/>
                          <a:cs typeface="Arial" pitchFamily="34" charset="0"/>
                        </a:rPr>
                        <a:t>Hybride</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134%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5,7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116.048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136.886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solidFill>
                            <a:srgbClr val="002244"/>
                          </a:solidFill>
                          <a:latin typeface="Arial" pitchFamily="34" charset="0"/>
                          <a:cs typeface="Arial" pitchFamily="34" charset="0"/>
                        </a:rPr>
                        <a:t>DC</a:t>
                      </a:r>
                      <a:endParaRPr lang="nl-BE" sz="900" b="1" i="0" u="none" strike="noStrike">
                        <a:solidFill>
                          <a:srgbClr val="002244"/>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812.209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870.961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 </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cs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België</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198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196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19,0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1.382.253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1.455.803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Grensoverschrijdend</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103%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12.683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21.910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 </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cs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46290">
                <a:tc>
                  <a:txBody>
                    <a:bodyPr/>
                    <a:lstStyle/>
                    <a:p>
                      <a:pPr algn="l" fontAlgn="b"/>
                      <a:r>
                        <a:rPr lang="nl-BE" sz="900" b="1" u="none" strike="noStrike">
                          <a:latin typeface="Arial" pitchFamily="34" charset="0"/>
                          <a:cs typeface="Arial" pitchFamily="34" charset="0"/>
                        </a:rPr>
                        <a:t> </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ctr" fontAlgn="ctr"/>
                      <a:r>
                        <a:rPr lang="nl-BE" sz="900" b="1" i="0" u="none" strike="noStrike">
                          <a:solidFill>
                            <a:srgbClr val="002244"/>
                          </a:solidFill>
                          <a:effectLst/>
                          <a:latin typeface="Arial" panose="020B0604020202020204" pitchFamily="34" charset="0"/>
                        </a:rPr>
                        <a:t>% balanstotaal van de sector</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l" fontAlgn="b"/>
                      <a:r>
                        <a:rPr lang="nl-BE" sz="900" b="0" i="0" u="none" strike="noStrike">
                          <a:solidFill>
                            <a:srgbClr val="002244"/>
                          </a:solidFill>
                          <a:effectLst/>
                          <a:latin typeface="Arial" panose="020B0604020202020204" pitchFamily="34" charset="0"/>
                          <a:cs typeface="Arial" panose="020B060402020202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Grootste 10</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8,7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179%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138%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142%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330.663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332.326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Arial" pitchFamily="34" charset="0"/>
                          <a:cs typeface="Arial" pitchFamily="34" charset="0"/>
                        </a:rPr>
                        <a:t>Grootste 50</a:t>
                      </a:r>
                      <a:endParaRPr lang="nl-BE" sz="900" b="1" i="0" u="none" strike="noStrike">
                        <a:solidFill>
                          <a:srgbClr val="000000"/>
                        </a:solidFill>
                        <a:latin typeface="Arial" pitchFamily="34" charset="0"/>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82%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82%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154%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Arial" panose="020B0604020202020204" pitchFamily="34" charset="0"/>
                        </a:rPr>
                        <a:t>12,7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rPr>
                        <a:t>731.530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900" b="0" i="0" u="none" strike="noStrike">
                          <a:solidFill>
                            <a:srgbClr val="002244"/>
                          </a:solidFill>
                          <a:effectLst/>
                          <a:latin typeface="Arial" panose="020B0604020202020204" pitchFamily="34" charset="0"/>
                          <a:cs typeface="Arial" panose="020B0604020202020204" pitchFamily="34" charset="0"/>
                        </a:rPr>
                        <a:t>754.819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7" name="Slide Number Placeholder 6"/>
          <p:cNvSpPr>
            <a:spLocks noGrp="1"/>
          </p:cNvSpPr>
          <p:nvPr>
            <p:ph type="sldNum" sz="quarter" idx="4"/>
          </p:nvPr>
        </p:nvSpPr>
        <p:spPr/>
        <p:txBody>
          <a:bodyPr/>
          <a:lstStyle/>
          <a:p>
            <a:fld id="{90FF19FB-2F2A-410F-BBCC-7AE0EC5BE55E}" type="slidenum">
              <a:rPr lang="nl-BE" smtClean="0"/>
              <a:pPr/>
              <a:t>40</a:t>
            </a:fld>
            <a:endParaRPr lang="nl-BE" dirty="0"/>
          </a:p>
        </p:txBody>
      </p:sp>
      <p:sp>
        <p:nvSpPr>
          <p:cNvPr id="9" name="Footer Placeholder 8"/>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z="2400" smtClean="0"/>
              <a:t>Balanstotaal IBP's tov groepsverzekeringen, bedrijfsleiderverzekeringen en derde pijler</a:t>
            </a:r>
            <a:endParaRPr lang="nl-BE" sz="2400"/>
          </a:p>
        </p:txBody>
      </p:sp>
      <p:graphicFrame>
        <p:nvGraphicFramePr>
          <p:cNvPr id="7" name="Table 6"/>
          <p:cNvGraphicFramePr>
            <a:graphicFrameLocks noGrp="1"/>
          </p:cNvGraphicFramePr>
          <p:nvPr>
            <p:extLst/>
          </p:nvPr>
        </p:nvGraphicFramePr>
        <p:xfrm>
          <a:off x="755576" y="1628800"/>
          <a:ext cx="7416823" cy="3456387"/>
        </p:xfrm>
        <a:graphic>
          <a:graphicData uri="http://schemas.openxmlformats.org/drawingml/2006/table">
            <a:tbl>
              <a:tblPr>
                <a:tableStyleId>{775DCB02-9BB8-47FD-8907-85C794F793BA}</a:tableStyleId>
              </a:tblPr>
              <a:tblGrid>
                <a:gridCol w="3749163"/>
                <a:gridCol w="733532"/>
                <a:gridCol w="733532"/>
                <a:gridCol w="733532"/>
                <a:gridCol w="733532"/>
                <a:gridCol w="733532"/>
              </a:tblGrid>
              <a:tr h="384043">
                <a:tc>
                  <a:txBody>
                    <a:bodyPr/>
                    <a:lstStyle/>
                    <a:p>
                      <a:pPr marL="88900" indent="0" algn="r" defTabSz="914400" rtl="0" eaLnBrk="1" fontAlgn="b" latinLnBrk="0" hangingPunct="1"/>
                      <a:r>
                        <a:rPr lang="nl-BE" sz="800" b="0" u="none" strike="noStrike" kern="1200" smtClean="0">
                          <a:solidFill>
                            <a:schemeClr val="dk1"/>
                          </a:solidFill>
                          <a:latin typeface="Arial" pitchFamily="34" charset="0"/>
                          <a:ea typeface="+mn-ea"/>
                          <a:cs typeface="Arial" pitchFamily="34" charset="0"/>
                        </a:rPr>
                        <a:t>In miljard €</a:t>
                      </a:r>
                      <a:endParaRPr lang="nl-BE" sz="800" b="0" u="none" strike="noStrike" kern="1200">
                        <a:solidFill>
                          <a:schemeClr val="dk1"/>
                        </a:solidFill>
                        <a:latin typeface="Arial" pitchFamily="34" charset="0"/>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a:solidFill>
                            <a:srgbClr val="002244"/>
                          </a:solidFill>
                          <a:effectLst/>
                          <a:latin typeface="+mn-lt"/>
                        </a:rPr>
                        <a:t>2009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a:solidFill>
                            <a:srgbClr val="002244"/>
                          </a:solidFill>
                          <a:effectLst/>
                          <a:latin typeface="+mn-lt"/>
                        </a:rPr>
                        <a:t>2010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a:solidFill>
                            <a:srgbClr val="002244"/>
                          </a:solidFill>
                          <a:effectLst/>
                          <a:latin typeface="+mn-lt"/>
                        </a:rPr>
                        <a:t>2011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a:solidFill>
                            <a:srgbClr val="002244"/>
                          </a:solidFill>
                          <a:effectLst/>
                          <a:latin typeface="+mn-lt"/>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a:solidFill>
                            <a:srgbClr val="002244"/>
                          </a:solidFill>
                          <a:effectLst/>
                          <a:latin typeface="+mn-lt"/>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88900" indent="0" algn="l" fontAlgn="b"/>
                      <a:r>
                        <a:rPr lang="nl-BE" sz="1200" b="1" u="none" strike="noStrike">
                          <a:latin typeface="Arial" pitchFamily="34" charset="0"/>
                          <a:cs typeface="Arial" pitchFamily="34" charset="0"/>
                        </a:rPr>
                        <a:t>Eerste </a:t>
                      </a:r>
                      <a:r>
                        <a:rPr lang="nl-BE" sz="1200" b="1" u="none" strike="noStrike" smtClean="0">
                          <a:latin typeface="Arial" pitchFamily="34" charset="0"/>
                          <a:cs typeface="Arial" pitchFamily="34" charset="0"/>
                        </a:rPr>
                        <a:t>pijler beheerd door IBP's</a:t>
                      </a:r>
                      <a:endParaRPr lang="nl-BE" sz="1200" b="1" i="0" u="none" strike="noStrike">
                        <a:solidFill>
                          <a:srgbClr val="000000"/>
                        </a:solidFill>
                        <a:latin typeface="Arial" pitchFamily="34" charset="0"/>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88900" indent="0" algn="l" fontAlgn="b"/>
                      <a:r>
                        <a:rPr lang="nl-BE" sz="1200" b="1" u="none" strike="noStrike">
                          <a:latin typeface="Arial" pitchFamily="34" charset="0"/>
                          <a:cs typeface="Arial" pitchFamily="34" charset="0"/>
                        </a:rPr>
                        <a:t>Tweede pijler</a:t>
                      </a:r>
                      <a:endParaRPr lang="nl-BE" sz="1200" b="1" i="0" u="none" strike="noStrike">
                        <a:solidFill>
                          <a:srgbClr val="000000"/>
                        </a:solidFill>
                        <a:latin typeface="Arial" pitchFamily="34" charset="0"/>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56,4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62,0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65,0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70,1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75,1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smtClean="0">
                          <a:latin typeface="Arial" pitchFamily="34" charset="0"/>
                          <a:cs typeface="Arial" pitchFamily="34" charset="0"/>
                        </a:rPr>
                        <a:t>IBP</a:t>
                      </a:r>
                      <a:endParaRPr lang="nl-BE" sz="1200" b="1" i="0" u="none" strike="sngStrike" baseline="0">
                        <a:solidFill>
                          <a:srgbClr val="FF0000"/>
                        </a:solidFill>
                        <a:latin typeface="Arial" pitchFamily="34" charset="0"/>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13,9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14,0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16,4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18,0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a:latin typeface="Arial" pitchFamily="34" charset="0"/>
                          <a:cs typeface="Arial" pitchFamily="34" charset="0"/>
                        </a:rPr>
                        <a:t>Groepsverzekering</a:t>
                      </a:r>
                      <a:endParaRPr lang="nl-BE" sz="1200" b="1" i="0" u="none" strike="noStrike">
                        <a:solidFill>
                          <a:srgbClr val="000000"/>
                        </a:solidFill>
                        <a:latin typeface="Arial" pitchFamily="34" charset="0"/>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42,2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45,0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47,6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50,4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53,9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a:latin typeface="Arial" pitchFamily="34" charset="0"/>
                          <a:cs typeface="Arial" pitchFamily="34" charset="0"/>
                        </a:rPr>
                        <a:t>Bedrijfsleiderverzekering</a:t>
                      </a:r>
                      <a:endParaRPr lang="nl-BE" sz="1200" b="1" i="0" u="none" strike="noStrike">
                        <a:solidFill>
                          <a:srgbClr val="000000"/>
                        </a:solidFill>
                        <a:latin typeface="Arial" pitchFamily="34" charset="0"/>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3,2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88900" indent="0" algn="l" fontAlgn="b"/>
                      <a:r>
                        <a:rPr lang="nl-BE" sz="1200" b="1" u="none" strike="noStrike">
                          <a:latin typeface="Arial" pitchFamily="34" charset="0"/>
                          <a:cs typeface="Arial" pitchFamily="34" charset="0"/>
                        </a:rPr>
                        <a:t>Derde pijler</a:t>
                      </a:r>
                      <a:endParaRPr lang="nl-BE" sz="1200" b="1" i="0" u="none" strike="noStrike">
                        <a:solidFill>
                          <a:srgbClr val="000000"/>
                        </a:solidFill>
                        <a:latin typeface="Arial" pitchFamily="34" charset="0"/>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19,8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21,5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21,6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23,7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25,1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a:latin typeface="Arial" pitchFamily="34" charset="0"/>
                          <a:cs typeface="Arial" pitchFamily="34" charset="0"/>
                        </a:rPr>
                        <a:t>Verzekeringen</a:t>
                      </a:r>
                      <a:endParaRPr lang="nl-BE" sz="1200" b="1" i="0" u="none" strike="noStrike">
                        <a:solidFill>
                          <a:srgbClr val="000000"/>
                        </a:solidFill>
                        <a:latin typeface="Arial" pitchFamily="34" charset="0"/>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8,6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9,5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a:latin typeface="Arial" pitchFamily="34" charset="0"/>
                          <a:cs typeface="Arial" pitchFamily="34" charset="0"/>
                        </a:rPr>
                        <a:t>Pensioenspaarfondsen</a:t>
                      </a:r>
                      <a:endParaRPr lang="nl-BE" sz="1200" b="1" i="0" u="none" strike="noStrike">
                        <a:solidFill>
                          <a:srgbClr val="000000"/>
                        </a:solidFill>
                        <a:latin typeface="Arial" pitchFamily="34" charset="0"/>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mn-lt"/>
                        </a:rPr>
                        <a:t>14,3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8" name="Slide Number Placeholder 7"/>
          <p:cNvSpPr>
            <a:spLocks noGrp="1"/>
          </p:cNvSpPr>
          <p:nvPr>
            <p:ph type="sldNum" sz="quarter" idx="4"/>
          </p:nvPr>
        </p:nvSpPr>
        <p:spPr/>
        <p:txBody>
          <a:bodyPr/>
          <a:lstStyle/>
          <a:p>
            <a:fld id="{90FF19FB-2F2A-410F-BBCC-7AE0EC5BE55E}" type="slidenum">
              <a:rPr lang="nl-BE" smtClean="0"/>
              <a:pPr/>
              <a:t>41</a:t>
            </a:fld>
            <a:endParaRPr lang="nl-BE" dirty="0"/>
          </a:p>
        </p:txBody>
      </p:sp>
      <p:sp>
        <p:nvSpPr>
          <p:cNvPr id="9" name="Footer Placeholder 8"/>
          <p:cNvSpPr>
            <a:spLocks noGrp="1"/>
          </p:cNvSpPr>
          <p:nvPr>
            <p:ph type="ftr" sz="quarter" idx="11"/>
          </p:nvPr>
        </p:nvSpPr>
        <p:spPr/>
        <p:txBody>
          <a:bodyPr/>
          <a:lstStyle/>
          <a:p>
            <a:r>
              <a:rPr lang="nl-BE" smtClean="0"/>
              <a:t>Rapportering over het boekjaar 2013</a:t>
            </a:r>
            <a:endParaRPr lang="nl-BE" dirty="0"/>
          </a:p>
        </p:txBody>
      </p:sp>
    </p:spTree>
    <p:extLst>
      <p:ext uri="{BB962C8B-B14F-4D97-AF65-F5344CB8AC3E}">
        <p14:creationId xmlns:p14="http://schemas.microsoft.com/office/powerpoint/2010/main" val="4153646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sz="1600" b="1" smtClean="0"/>
              <a:t>IBP</a:t>
            </a:r>
            <a:r>
              <a:rPr lang="nl-BE" sz="1600" smtClean="0"/>
              <a:t>: Instelling voor bedrijfspensioenvoorziening</a:t>
            </a:r>
          </a:p>
          <a:p>
            <a:r>
              <a:rPr lang="nl-BE" sz="1600" b="1" smtClean="0"/>
              <a:t>ICB</a:t>
            </a:r>
            <a:r>
              <a:rPr lang="nl-BE" sz="1600" smtClean="0"/>
              <a:t>: Instelling voor collectieve belegging</a:t>
            </a:r>
          </a:p>
          <a:p>
            <a:r>
              <a:rPr lang="nl-BE" sz="1600" b="1" smtClean="0"/>
              <a:t>KTV</a:t>
            </a:r>
            <a:r>
              <a:rPr lang="nl-BE" sz="1600" smtClean="0"/>
              <a:t> (korte termijn technische voorzieningen): voorzieningen die, op het beschouwde ogenblik, overeenstemmen met de door de aangeslotenen verworven pensioenrechten</a:t>
            </a:r>
          </a:p>
          <a:p>
            <a:r>
              <a:rPr lang="nl-BE" sz="1600" b="1" smtClean="0"/>
              <a:t>LTV</a:t>
            </a:r>
            <a:r>
              <a:rPr lang="nl-BE" sz="1600" smtClean="0"/>
              <a:t> (lange termijn technische voorzieningen): een niveau van voorzieningen waarbij bovenop de verworven pensioenrechten een veiligheidsbuffer wordt ingebouwd</a:t>
            </a:r>
          </a:p>
          <a:p>
            <a:r>
              <a:rPr lang="nl-BE" sz="1600" b="1" smtClean="0"/>
              <a:t>DB</a:t>
            </a:r>
            <a:r>
              <a:rPr lang="nl-BE" sz="1600" smtClean="0"/>
              <a:t>: defined benefits (te bereiken doel)</a:t>
            </a:r>
          </a:p>
          <a:p>
            <a:r>
              <a:rPr lang="nl-BE" sz="1600" b="1" smtClean="0"/>
              <a:t>DC</a:t>
            </a:r>
            <a:r>
              <a:rPr lang="nl-BE" sz="1600" smtClean="0"/>
              <a:t>: defined contributions (vaste bijdragen)</a:t>
            </a:r>
          </a:p>
          <a:p>
            <a:endParaRPr lang="nl-BE" sz="2400"/>
          </a:p>
        </p:txBody>
      </p:sp>
      <p:sp>
        <p:nvSpPr>
          <p:cNvPr id="4" name="Title 3"/>
          <p:cNvSpPr>
            <a:spLocks noGrp="1"/>
          </p:cNvSpPr>
          <p:nvPr>
            <p:ph type="title"/>
          </p:nvPr>
        </p:nvSpPr>
        <p:spPr/>
        <p:txBody>
          <a:bodyPr/>
          <a:lstStyle/>
          <a:p>
            <a:r>
              <a:rPr lang="nl-BE" smtClean="0"/>
              <a:t>Lexicon</a:t>
            </a:r>
            <a:endParaRPr lang="nl-BE"/>
          </a:p>
        </p:txBody>
      </p:sp>
      <p:sp>
        <p:nvSpPr>
          <p:cNvPr id="7" name="Date Placeholder 6"/>
          <p:cNvSpPr>
            <a:spLocks noGrp="1"/>
          </p:cNvSpPr>
          <p:nvPr>
            <p:ph type="dt" sz="half" idx="10"/>
          </p:nvPr>
        </p:nvSpPr>
        <p:spPr/>
        <p:txBody>
          <a:bodyPr/>
          <a:lstStyle/>
          <a:p>
            <a:r>
              <a:rPr lang="nl-BE" smtClean="0"/>
              <a:t>2 december 2014</a:t>
            </a:r>
            <a:endParaRPr lang="nl-BE" dirty="0"/>
          </a:p>
        </p:txBody>
      </p:sp>
      <p:sp>
        <p:nvSpPr>
          <p:cNvPr id="8" name="Slide Number Placeholder 7"/>
          <p:cNvSpPr>
            <a:spLocks noGrp="1"/>
          </p:cNvSpPr>
          <p:nvPr>
            <p:ph type="sldNum" sz="quarter" idx="4"/>
          </p:nvPr>
        </p:nvSpPr>
        <p:spPr/>
        <p:txBody>
          <a:bodyPr/>
          <a:lstStyle/>
          <a:p>
            <a:fld id="{90FF19FB-2F2A-410F-BBCC-7AE0EC5BE55E}" type="slidenum">
              <a:rPr lang="nl-BE" smtClean="0"/>
              <a:pPr/>
              <a:t>42</a:t>
            </a:fld>
            <a:endParaRPr lang="nl-BE" dirty="0"/>
          </a:p>
        </p:txBody>
      </p:sp>
      <p:sp>
        <p:nvSpPr>
          <p:cNvPr id="9" name="Footer Placeholder 8"/>
          <p:cNvSpPr>
            <a:spLocks noGrp="1"/>
          </p:cNvSpPr>
          <p:nvPr>
            <p:ph type="ftr" sz="quarter" idx="11"/>
          </p:nvPr>
        </p:nvSpPr>
        <p:spPr/>
        <p:txBody>
          <a:bodyPr/>
          <a:lstStyle/>
          <a:p>
            <a:r>
              <a:rPr lang="nl-BE" smtClean="0"/>
              <a:t>Rapportering over het boekjaar 2013</a:t>
            </a:r>
            <a:endParaRPr lang="nl-B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600"/>
              </a:spcBef>
            </a:pPr>
            <a:r>
              <a:rPr lang="nl-BE" smtClean="0"/>
              <a:t>Aantal rapporterende IBP's: 207</a:t>
            </a:r>
          </a:p>
          <a:p>
            <a:pPr>
              <a:spcBef>
                <a:spcPts val="600"/>
              </a:spcBef>
            </a:pPr>
            <a:r>
              <a:rPr lang="nl-BE" smtClean="0"/>
              <a:t>Balanstotaal: 20,4 mia €</a:t>
            </a:r>
          </a:p>
          <a:p>
            <a:pPr>
              <a:spcBef>
                <a:spcPts val="600"/>
              </a:spcBef>
            </a:pPr>
            <a:r>
              <a:rPr lang="nl-BE" smtClean="0"/>
              <a:t>Technische voorzieningen: 15,9 mia €</a:t>
            </a:r>
          </a:p>
          <a:p>
            <a:pPr>
              <a:spcBef>
                <a:spcPts val="600"/>
              </a:spcBef>
            </a:pPr>
            <a:r>
              <a:rPr lang="nl-BE" smtClean="0"/>
              <a:t>Aantal deelnemers: 1,48 mio</a:t>
            </a:r>
          </a:p>
          <a:p>
            <a:pPr>
              <a:spcBef>
                <a:spcPts val="600"/>
              </a:spcBef>
            </a:pPr>
            <a:r>
              <a:rPr lang="nl-BE" smtClean="0"/>
              <a:t>Dekkingsgraad KTV + marge: 150 % </a:t>
            </a:r>
          </a:p>
          <a:p>
            <a:pPr>
              <a:spcBef>
                <a:spcPts val="600"/>
              </a:spcBef>
            </a:pPr>
            <a:r>
              <a:rPr lang="nl-BE" smtClean="0"/>
              <a:t>Dekkingsgraad LTV + marge: 126 %</a:t>
            </a:r>
          </a:p>
          <a:p>
            <a:pPr>
              <a:spcBef>
                <a:spcPts val="600"/>
              </a:spcBef>
            </a:pPr>
            <a:r>
              <a:rPr lang="nl-BE" smtClean="0"/>
              <a:t>Verhouding LTV/KTV: 119 %</a:t>
            </a:r>
          </a:p>
          <a:p>
            <a:pPr>
              <a:spcAft>
                <a:spcPts val="0"/>
              </a:spcAft>
              <a:buNone/>
            </a:pPr>
            <a:endParaRPr lang="nl-BE" sz="1400" smtClean="0"/>
          </a:p>
        </p:txBody>
      </p:sp>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7" name="Slide Number Placeholder 6"/>
          <p:cNvSpPr>
            <a:spLocks noGrp="1"/>
          </p:cNvSpPr>
          <p:nvPr>
            <p:ph type="sldNum" sz="quarter" idx="4"/>
          </p:nvPr>
        </p:nvSpPr>
        <p:spPr/>
        <p:txBody>
          <a:bodyPr/>
          <a:lstStyle/>
          <a:p>
            <a:fld id="{90FF19FB-2F2A-410F-BBCC-7AE0EC5BE55E}" type="slidenum">
              <a:rPr lang="nl-BE" smtClean="0"/>
              <a:pPr/>
              <a:t>5</a:t>
            </a:fld>
            <a:endParaRPr lang="nl-BE" dirty="0"/>
          </a:p>
        </p:txBody>
      </p:sp>
      <p:sp>
        <p:nvSpPr>
          <p:cNvPr id="8" name="Footer Placeholder 7"/>
          <p:cNvSpPr>
            <a:spLocks noGrp="1"/>
          </p:cNvSpPr>
          <p:nvPr>
            <p:ph type="ftr" sz="quarter" idx="11"/>
          </p:nvPr>
        </p:nvSpPr>
        <p:spPr/>
        <p:txBody>
          <a:bodyPr/>
          <a:lstStyle/>
          <a:p>
            <a:r>
              <a:rPr lang="nl-BE" smtClean="0"/>
              <a:t>Rapportering over het boekjaar 2013</a:t>
            </a:r>
            <a:endParaRPr lang="nl-BE" dirty="0"/>
          </a:p>
        </p:txBody>
      </p:sp>
    </p:spTree>
    <p:extLst>
      <p:ext uri="{BB962C8B-B14F-4D97-AF65-F5344CB8AC3E}">
        <p14:creationId xmlns:p14="http://schemas.microsoft.com/office/powerpoint/2010/main" val="211444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8" name="TextBox 7"/>
          <p:cNvSpPr txBox="1"/>
          <p:nvPr/>
        </p:nvSpPr>
        <p:spPr>
          <a:xfrm>
            <a:off x="395536" y="1412776"/>
            <a:ext cx="2952328" cy="369332"/>
          </a:xfrm>
          <a:prstGeom prst="rect">
            <a:avLst/>
          </a:prstGeom>
          <a:noFill/>
        </p:spPr>
        <p:txBody>
          <a:bodyPr wrap="square" rtlCol="0">
            <a:spAutoFit/>
          </a:bodyPr>
          <a:lstStyle/>
          <a:p>
            <a:r>
              <a:rPr lang="nl-BE" smtClean="0"/>
              <a:t>Evolutie balanstotaal</a:t>
            </a:r>
            <a:endParaRPr lang="nl-BE"/>
          </a:p>
        </p:txBody>
      </p:sp>
      <p:sp>
        <p:nvSpPr>
          <p:cNvPr id="9" name="Slide Number Placeholder 8"/>
          <p:cNvSpPr>
            <a:spLocks noGrp="1"/>
          </p:cNvSpPr>
          <p:nvPr>
            <p:ph type="sldNum" sz="quarter" idx="4"/>
          </p:nvPr>
        </p:nvSpPr>
        <p:spPr/>
        <p:txBody>
          <a:bodyPr/>
          <a:lstStyle/>
          <a:p>
            <a:fld id="{90FF19FB-2F2A-410F-BBCC-7AE0EC5BE55E}" type="slidenum">
              <a:rPr lang="nl-BE" smtClean="0"/>
              <a:pPr/>
              <a:t>6</a:t>
            </a:fld>
            <a:endParaRPr lang="nl-BE" dirty="0"/>
          </a:p>
        </p:txBody>
      </p:sp>
      <p:sp>
        <p:nvSpPr>
          <p:cNvPr id="11" name="Footer Placeholder 10"/>
          <p:cNvSpPr>
            <a:spLocks noGrp="1"/>
          </p:cNvSpPr>
          <p:nvPr>
            <p:ph type="ftr" sz="quarter" idx="11"/>
          </p:nvPr>
        </p:nvSpPr>
        <p:spPr/>
        <p:txBody>
          <a:bodyPr/>
          <a:lstStyle/>
          <a:p>
            <a:r>
              <a:rPr lang="nl-BE" smtClean="0"/>
              <a:t>Rapportering over het boekjaar 2013</a:t>
            </a:r>
            <a:endParaRPr lang="nl-BE" dirty="0"/>
          </a:p>
        </p:txBody>
      </p:sp>
      <p:graphicFrame>
        <p:nvGraphicFramePr>
          <p:cNvPr id="10" name="Chart 9"/>
          <p:cNvGraphicFramePr>
            <a:graphicFrameLocks/>
          </p:cNvGraphicFramePr>
          <p:nvPr>
            <p:extLst>
              <p:ext uri="{D42A27DB-BD31-4B8C-83A1-F6EECF244321}">
                <p14:modId xmlns:p14="http://schemas.microsoft.com/office/powerpoint/2010/main" val="295288374"/>
              </p:ext>
            </p:extLst>
          </p:nvPr>
        </p:nvGraphicFramePr>
        <p:xfrm>
          <a:off x="323528" y="1412776"/>
          <a:ext cx="8496944" cy="4464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023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8" name="TextBox 7"/>
          <p:cNvSpPr txBox="1"/>
          <p:nvPr/>
        </p:nvSpPr>
        <p:spPr>
          <a:xfrm>
            <a:off x="323528" y="1412776"/>
            <a:ext cx="2952328" cy="369332"/>
          </a:xfrm>
          <a:prstGeom prst="rect">
            <a:avLst/>
          </a:prstGeom>
          <a:noFill/>
        </p:spPr>
        <p:txBody>
          <a:bodyPr wrap="square" rtlCol="0">
            <a:spAutoFit/>
          </a:bodyPr>
          <a:lstStyle/>
          <a:p>
            <a:r>
              <a:rPr lang="nl-BE" smtClean="0"/>
              <a:t>Heterogene sector</a:t>
            </a:r>
            <a:endParaRPr lang="nl-BE"/>
          </a:p>
        </p:txBody>
      </p:sp>
      <p:graphicFrame>
        <p:nvGraphicFramePr>
          <p:cNvPr id="9" name="Table 8"/>
          <p:cNvGraphicFramePr>
            <a:graphicFrameLocks noGrp="1"/>
          </p:cNvGraphicFramePr>
          <p:nvPr>
            <p:extLst>
              <p:ext uri="{D42A27DB-BD31-4B8C-83A1-F6EECF244321}">
                <p14:modId xmlns:p14="http://schemas.microsoft.com/office/powerpoint/2010/main" val="3695469700"/>
              </p:ext>
            </p:extLst>
          </p:nvPr>
        </p:nvGraphicFramePr>
        <p:xfrm>
          <a:off x="395536" y="2348880"/>
          <a:ext cx="7992887" cy="2736305"/>
        </p:xfrm>
        <a:graphic>
          <a:graphicData uri="http://schemas.openxmlformats.org/drawingml/2006/table">
            <a:tbl>
              <a:tblPr>
                <a:tableStyleId>{775DCB02-9BB8-47FD-8907-85C794F793BA}</a:tableStyleId>
              </a:tblPr>
              <a:tblGrid>
                <a:gridCol w="1880679"/>
                <a:gridCol w="1319509"/>
                <a:gridCol w="1557122"/>
                <a:gridCol w="1557122"/>
                <a:gridCol w="1678455"/>
              </a:tblGrid>
              <a:tr h="627682">
                <a:tc>
                  <a:txBody>
                    <a:bodyPr/>
                    <a:lstStyle/>
                    <a:p>
                      <a:pPr algn="ctr" fontAlgn="ctr"/>
                      <a:r>
                        <a:rPr lang="nl-BE" sz="1200" b="1" u="none" strike="noStrike">
                          <a:latin typeface="+mn-lt"/>
                          <a:cs typeface="Arial" pitchFamily="34" charset="0"/>
                        </a:rPr>
                        <a:t>Balanstotaal </a:t>
                      </a:r>
                      <a:endParaRPr lang="nl-BE" sz="1200" b="1" u="none" strike="noStrike" smtClean="0">
                        <a:latin typeface="+mn-lt"/>
                        <a:cs typeface="Arial" pitchFamily="34" charset="0"/>
                      </a:endParaRPr>
                    </a:p>
                    <a:p>
                      <a:pPr algn="ctr" fontAlgn="ctr"/>
                      <a:r>
                        <a:rPr lang="nl-BE" sz="1200" b="1" u="none" strike="noStrike" smtClean="0">
                          <a:latin typeface="+mn-lt"/>
                          <a:cs typeface="Arial" pitchFamily="34" charset="0"/>
                        </a:rPr>
                        <a:t>(</a:t>
                      </a:r>
                      <a:r>
                        <a:rPr lang="nl-BE" sz="1200" b="1" u="none" strike="noStrike">
                          <a:latin typeface="+mn-lt"/>
                          <a:cs typeface="Arial" pitchFamily="34" charset="0"/>
                        </a:rPr>
                        <a:t>in Euro)</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a:latin typeface="+mn-lt"/>
                          <a:cs typeface="Arial" pitchFamily="34" charset="0"/>
                        </a:rPr>
                        <a:t>Aantal instellingen</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solidFill>
                            <a:schemeClr val="dk1"/>
                          </a:solidFill>
                          <a:latin typeface="+mn-lt"/>
                          <a:ea typeface="+mn-ea"/>
                          <a:cs typeface="Arial" pitchFamily="34" charset="0"/>
                        </a:rPr>
                        <a:t>% instellingen</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smtClean="0">
                          <a:latin typeface="+mn-lt"/>
                          <a:cs typeface="Arial" pitchFamily="34" charset="0"/>
                        </a:rPr>
                        <a:t>Balanswaarde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smtClean="0">
                          <a:latin typeface="+mn-lt"/>
                          <a:cs typeface="Arial" pitchFamily="34" charset="0"/>
                        </a:rPr>
                        <a:t>% </a:t>
                      </a:r>
                      <a:r>
                        <a:rPr lang="nl-BE" sz="1200" b="1" u="none" strike="noStrike">
                          <a:latin typeface="+mn-lt"/>
                          <a:cs typeface="Arial" pitchFamily="34" charset="0"/>
                        </a:rPr>
                        <a:t>totaal</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16821">
                <a:tc>
                  <a:txBody>
                    <a:bodyPr/>
                    <a:lstStyle/>
                    <a:p>
                      <a:pPr algn="ctr" fontAlgn="b"/>
                      <a:r>
                        <a:rPr lang="nl-BE" sz="1200" u="none" strike="noStrike">
                          <a:latin typeface="+mn-lt"/>
                          <a:cs typeface="Arial" pitchFamily="34" charset="0"/>
                        </a:rPr>
                        <a:t>&gt;500 </a:t>
                      </a:r>
                      <a:r>
                        <a:rPr lang="nl-BE" sz="1200" u="none" strike="noStrike" smtClean="0">
                          <a:latin typeface="+mn-lt"/>
                          <a:cs typeface="Arial" pitchFamily="34" charset="0"/>
                        </a:rPr>
                        <a:t>mio</a:t>
                      </a:r>
                      <a:endParaRPr lang="nl-BE" sz="1200" b="0"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r" defTabSz="914400" rtl="0" eaLnBrk="1" fontAlgn="b" latinLnBrk="0" hangingPunct="1"/>
                      <a:r>
                        <a:rPr lang="nl-BE" sz="1200" u="none" strike="noStrike" kern="1200">
                          <a:solidFill>
                            <a:schemeClr val="dk1"/>
                          </a:solidFill>
                          <a:latin typeface="+mn-lt"/>
                          <a:ea typeface="+mn-ea"/>
                          <a:cs typeface="Arial" pitchFamily="34" charset="0"/>
                        </a:rPr>
                        <a:t>9.233.910.249</a:t>
                      </a:r>
                    </a:p>
                  </a:txBody>
                  <a:tcPr marL="0" marR="21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16821">
                <a:tc>
                  <a:txBody>
                    <a:bodyPr/>
                    <a:lstStyle/>
                    <a:p>
                      <a:pPr algn="ctr" fontAlgn="b"/>
                      <a:r>
                        <a:rPr lang="nl-BE" sz="1200" u="none" strike="noStrike">
                          <a:latin typeface="+mn-lt"/>
                          <a:cs typeface="Arial" pitchFamily="34" charset="0"/>
                        </a:rPr>
                        <a:t>100 </a:t>
                      </a:r>
                      <a:r>
                        <a:rPr lang="nl-BE" sz="1200" u="none" strike="noStrike" smtClean="0">
                          <a:latin typeface="+mn-lt"/>
                          <a:cs typeface="Arial" pitchFamily="34" charset="0"/>
                        </a:rPr>
                        <a:t>mio </a:t>
                      </a:r>
                      <a:r>
                        <a:rPr lang="nl-BE" sz="1200" u="none" strike="noStrike">
                          <a:latin typeface="+mn-lt"/>
                          <a:cs typeface="Arial" pitchFamily="34" charset="0"/>
                        </a:rPr>
                        <a:t>&lt;&gt;500 </a:t>
                      </a:r>
                      <a:r>
                        <a:rPr lang="nl-BE" sz="1200" u="none" strike="noStrike" smtClean="0">
                          <a:latin typeface="+mn-lt"/>
                          <a:cs typeface="Arial" pitchFamily="34" charset="0"/>
                        </a:rPr>
                        <a:t>mio</a:t>
                      </a:r>
                      <a:endParaRPr lang="nl-BE" sz="1200" b="0"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r" defTabSz="914400" rtl="0" eaLnBrk="1" fontAlgn="b" latinLnBrk="0" hangingPunct="1"/>
                      <a:r>
                        <a:rPr lang="nl-BE" sz="1200" u="none" strike="noStrike" kern="1200">
                          <a:solidFill>
                            <a:schemeClr val="dk1"/>
                          </a:solidFill>
                          <a:latin typeface="+mn-lt"/>
                          <a:ea typeface="+mn-ea"/>
                          <a:cs typeface="Arial" pitchFamily="34" charset="0"/>
                        </a:rPr>
                        <a:t>6.584.400.486</a:t>
                      </a:r>
                    </a:p>
                  </a:txBody>
                  <a:tcPr marL="0" marR="21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32%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16821">
                <a:tc>
                  <a:txBody>
                    <a:bodyPr/>
                    <a:lstStyle/>
                    <a:p>
                      <a:pPr algn="ctr" fontAlgn="b"/>
                      <a:r>
                        <a:rPr lang="nl-BE" sz="1200" u="none" strike="noStrike">
                          <a:latin typeface="+mn-lt"/>
                          <a:cs typeface="Arial" pitchFamily="34" charset="0"/>
                        </a:rPr>
                        <a:t>10 </a:t>
                      </a:r>
                      <a:r>
                        <a:rPr lang="nl-BE" sz="1200" u="none" strike="noStrike" smtClean="0">
                          <a:latin typeface="+mn-lt"/>
                          <a:cs typeface="Arial" pitchFamily="34" charset="0"/>
                        </a:rPr>
                        <a:t>mio </a:t>
                      </a:r>
                      <a:r>
                        <a:rPr lang="nl-BE" sz="1200" u="none" strike="noStrike">
                          <a:latin typeface="+mn-lt"/>
                          <a:cs typeface="Arial" pitchFamily="34" charset="0"/>
                        </a:rPr>
                        <a:t>&lt;&gt;100 </a:t>
                      </a:r>
                      <a:r>
                        <a:rPr lang="nl-BE" sz="1200" u="none" strike="noStrike" smtClean="0">
                          <a:latin typeface="+mn-lt"/>
                          <a:cs typeface="Arial" pitchFamily="34" charset="0"/>
                        </a:rPr>
                        <a:t>mio</a:t>
                      </a:r>
                      <a:endParaRPr lang="nl-BE" sz="1200" b="0"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105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r" defTabSz="914400" rtl="0" eaLnBrk="1" fontAlgn="b" latinLnBrk="0" hangingPunct="1"/>
                      <a:r>
                        <a:rPr lang="nl-BE" sz="1200" u="none" strike="noStrike" kern="1200">
                          <a:solidFill>
                            <a:schemeClr val="dk1"/>
                          </a:solidFill>
                          <a:latin typeface="+mn-lt"/>
                          <a:ea typeface="+mn-ea"/>
                          <a:cs typeface="Arial" pitchFamily="34" charset="0"/>
                        </a:rPr>
                        <a:t>4.364.122.207</a:t>
                      </a:r>
                    </a:p>
                  </a:txBody>
                  <a:tcPr marL="0" marR="21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16821">
                <a:tc>
                  <a:txBody>
                    <a:bodyPr/>
                    <a:lstStyle/>
                    <a:p>
                      <a:pPr algn="ctr" fontAlgn="b"/>
                      <a:r>
                        <a:rPr lang="nl-BE" sz="1200" u="none" strike="noStrike">
                          <a:latin typeface="+mn-lt"/>
                          <a:cs typeface="Arial" pitchFamily="34" charset="0"/>
                        </a:rPr>
                        <a:t>&lt;10 </a:t>
                      </a:r>
                      <a:r>
                        <a:rPr lang="nl-BE" sz="1200" u="none" strike="noStrike" smtClean="0">
                          <a:latin typeface="+mn-lt"/>
                          <a:cs typeface="Arial" pitchFamily="34" charset="0"/>
                        </a:rPr>
                        <a:t>mio</a:t>
                      </a:r>
                      <a:endParaRPr lang="nl-BE" sz="1200" b="0"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62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r" defTabSz="914400" rtl="0" eaLnBrk="1" fontAlgn="b" latinLnBrk="0" hangingPunct="1"/>
                      <a:r>
                        <a:rPr lang="nl-BE" sz="1200" u="none" strike="noStrike" kern="1200">
                          <a:solidFill>
                            <a:schemeClr val="dk1"/>
                          </a:solidFill>
                          <a:latin typeface="+mn-lt"/>
                          <a:ea typeface="+mn-ea"/>
                          <a:cs typeface="Arial" pitchFamily="34" charset="0"/>
                        </a:rPr>
                        <a:t>212.958.598</a:t>
                      </a:r>
                    </a:p>
                  </a:txBody>
                  <a:tcPr marL="0" marR="21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41339">
                <a:tc>
                  <a:txBody>
                    <a:bodyPr/>
                    <a:lstStyle/>
                    <a:p>
                      <a:pPr algn="ctr" fontAlgn="b"/>
                      <a:r>
                        <a:rPr lang="nl-BE" sz="1200" u="none" strike="noStrike">
                          <a:latin typeface="+mn-lt"/>
                          <a:cs typeface="Arial" pitchFamily="34" charset="0"/>
                        </a:rPr>
                        <a:t>Totaal</a:t>
                      </a:r>
                      <a:endParaRPr lang="nl-BE" sz="1200" b="0"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207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r" defTabSz="914400" rtl="0" eaLnBrk="1" fontAlgn="b" latinLnBrk="0" hangingPunct="1"/>
                      <a:r>
                        <a:rPr lang="nl-BE" sz="1200" u="none" strike="noStrike" kern="1200">
                          <a:solidFill>
                            <a:schemeClr val="dk1"/>
                          </a:solidFill>
                          <a:latin typeface="+mn-lt"/>
                          <a:ea typeface="+mn-ea"/>
                          <a:cs typeface="Arial" pitchFamily="34" charset="0"/>
                        </a:rPr>
                        <a:t>20.395.391.539</a:t>
                      </a:r>
                    </a:p>
                  </a:txBody>
                  <a:tcPr marL="0" marR="216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u="none" strike="noStrike" kern="1200">
                          <a:solidFill>
                            <a:schemeClr val="dk1"/>
                          </a:solidFill>
                          <a:latin typeface="+mn-lt"/>
                          <a:ea typeface="+mn-ea"/>
                          <a:cs typeface="Arial"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10" name="Slide Number Placeholder 9"/>
          <p:cNvSpPr>
            <a:spLocks noGrp="1"/>
          </p:cNvSpPr>
          <p:nvPr>
            <p:ph type="sldNum" sz="quarter" idx="4"/>
          </p:nvPr>
        </p:nvSpPr>
        <p:spPr/>
        <p:txBody>
          <a:bodyPr/>
          <a:lstStyle/>
          <a:p>
            <a:fld id="{90FF19FB-2F2A-410F-BBCC-7AE0EC5BE55E}" type="slidenum">
              <a:rPr lang="nl-BE" smtClean="0"/>
              <a:pPr/>
              <a:t>7</a:t>
            </a:fld>
            <a:endParaRPr lang="nl-BE" dirty="0"/>
          </a:p>
        </p:txBody>
      </p:sp>
      <p:sp>
        <p:nvSpPr>
          <p:cNvPr id="11" name="Footer Placeholder 10"/>
          <p:cNvSpPr>
            <a:spLocks noGrp="1"/>
          </p:cNvSpPr>
          <p:nvPr>
            <p:ph type="ftr" sz="quarter" idx="11"/>
          </p:nvPr>
        </p:nvSpPr>
        <p:spPr/>
        <p:txBody>
          <a:bodyPr/>
          <a:lstStyle/>
          <a:p>
            <a:r>
              <a:rPr lang="nl-BE" smtClean="0"/>
              <a:t>Rapportering over het boekjaar 2013</a:t>
            </a:r>
            <a:endParaRPr lang="nl-BE" dirty="0"/>
          </a:p>
        </p:txBody>
      </p:sp>
    </p:spTree>
    <p:extLst>
      <p:ext uri="{BB962C8B-B14F-4D97-AF65-F5344CB8AC3E}">
        <p14:creationId xmlns:p14="http://schemas.microsoft.com/office/powerpoint/2010/main" val="271974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Sector</a:t>
            </a:r>
            <a:endParaRPr lang="nl-BE"/>
          </a:p>
        </p:txBody>
      </p:sp>
      <p:sp>
        <p:nvSpPr>
          <p:cNvPr id="8" name="Rectangle 7"/>
          <p:cNvSpPr/>
          <p:nvPr/>
        </p:nvSpPr>
        <p:spPr>
          <a:xfrm>
            <a:off x="395536" y="1412776"/>
            <a:ext cx="8215370" cy="523220"/>
          </a:xfrm>
          <a:prstGeom prst="rect">
            <a:avLst/>
          </a:prstGeom>
        </p:spPr>
        <p:txBody>
          <a:bodyPr wrap="square">
            <a:spAutoFit/>
          </a:bodyPr>
          <a:lstStyle/>
          <a:p>
            <a:r>
              <a:rPr lang="nl-BE" smtClean="0"/>
              <a:t>Evolutie aantal deelnemers</a:t>
            </a:r>
            <a:endParaRPr lang="nl-BE"/>
          </a:p>
        </p:txBody>
      </p:sp>
      <p:sp>
        <p:nvSpPr>
          <p:cNvPr id="7" name="Date Placeholder 6"/>
          <p:cNvSpPr>
            <a:spLocks noGrp="1"/>
          </p:cNvSpPr>
          <p:nvPr>
            <p:ph type="dt" sz="half" idx="10"/>
          </p:nvPr>
        </p:nvSpPr>
        <p:spPr/>
        <p:txBody>
          <a:bodyPr/>
          <a:lstStyle/>
          <a:p>
            <a:r>
              <a:rPr lang="nl-BE" smtClean="0"/>
              <a:t>2 december 2014</a:t>
            </a:r>
            <a:endParaRPr lang="nl-BE" dirty="0"/>
          </a:p>
        </p:txBody>
      </p:sp>
      <p:sp>
        <p:nvSpPr>
          <p:cNvPr id="11" name="Slide Number Placeholder 10"/>
          <p:cNvSpPr>
            <a:spLocks noGrp="1"/>
          </p:cNvSpPr>
          <p:nvPr>
            <p:ph type="sldNum" sz="quarter" idx="4"/>
          </p:nvPr>
        </p:nvSpPr>
        <p:spPr/>
        <p:txBody>
          <a:bodyPr/>
          <a:lstStyle/>
          <a:p>
            <a:fld id="{90FF19FB-2F2A-410F-BBCC-7AE0EC5BE55E}" type="slidenum">
              <a:rPr lang="nl-BE" smtClean="0"/>
              <a:pPr/>
              <a:t>8</a:t>
            </a:fld>
            <a:endParaRPr lang="nl-BE" dirty="0"/>
          </a:p>
        </p:txBody>
      </p:sp>
      <p:sp>
        <p:nvSpPr>
          <p:cNvPr id="12" name="Footer Placeholder 11"/>
          <p:cNvSpPr>
            <a:spLocks noGrp="1"/>
          </p:cNvSpPr>
          <p:nvPr>
            <p:ph type="ftr" sz="quarter" idx="11"/>
          </p:nvPr>
        </p:nvSpPr>
        <p:spPr/>
        <p:txBody>
          <a:bodyPr/>
          <a:lstStyle/>
          <a:p>
            <a:r>
              <a:rPr lang="nl-BE" smtClean="0"/>
              <a:t>Rapportering over het boekjaar 2013</a:t>
            </a:r>
            <a:endParaRPr lang="nl-BE" dirty="0"/>
          </a:p>
        </p:txBody>
      </p:sp>
      <p:graphicFrame>
        <p:nvGraphicFramePr>
          <p:cNvPr id="9" name="Chart 8"/>
          <p:cNvGraphicFramePr>
            <a:graphicFrameLocks/>
          </p:cNvGraphicFramePr>
          <p:nvPr>
            <p:extLst>
              <p:ext uri="{D42A27DB-BD31-4B8C-83A1-F6EECF244321}">
                <p14:modId xmlns:p14="http://schemas.microsoft.com/office/powerpoint/2010/main" val="3335318436"/>
              </p:ext>
            </p:extLst>
          </p:nvPr>
        </p:nvGraphicFramePr>
        <p:xfrm>
          <a:off x="395536" y="1556792"/>
          <a:ext cx="8291267" cy="4392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5331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2 december 2014</a:t>
            </a:r>
            <a:endParaRPr lang="nl-BE" dirty="0"/>
          </a:p>
        </p:txBody>
      </p:sp>
      <p:sp>
        <p:nvSpPr>
          <p:cNvPr id="4" name="Title 3"/>
          <p:cNvSpPr>
            <a:spLocks noGrp="1"/>
          </p:cNvSpPr>
          <p:nvPr>
            <p:ph type="title"/>
          </p:nvPr>
        </p:nvSpPr>
        <p:spPr/>
        <p:txBody>
          <a:bodyPr/>
          <a:lstStyle/>
          <a:p>
            <a:r>
              <a:rPr lang="nl-BE" smtClean="0"/>
              <a:t>Sector</a:t>
            </a:r>
            <a:endParaRPr lang="nl-BE"/>
          </a:p>
        </p:txBody>
      </p:sp>
      <p:sp>
        <p:nvSpPr>
          <p:cNvPr id="8" name="TextBox 7"/>
          <p:cNvSpPr txBox="1"/>
          <p:nvPr/>
        </p:nvSpPr>
        <p:spPr>
          <a:xfrm>
            <a:off x="323528" y="1196752"/>
            <a:ext cx="3384376" cy="369332"/>
          </a:xfrm>
          <a:prstGeom prst="rect">
            <a:avLst/>
          </a:prstGeom>
          <a:noFill/>
        </p:spPr>
        <p:txBody>
          <a:bodyPr wrap="square" rtlCol="0">
            <a:spAutoFit/>
          </a:bodyPr>
          <a:lstStyle/>
          <a:p>
            <a:r>
              <a:rPr lang="nl-BE" smtClean="0"/>
              <a:t>Samenstelling deelnemers*</a:t>
            </a:r>
            <a:endParaRPr lang="nl-BE"/>
          </a:p>
        </p:txBody>
      </p:sp>
      <p:graphicFrame>
        <p:nvGraphicFramePr>
          <p:cNvPr id="10" name="Table 9"/>
          <p:cNvGraphicFramePr>
            <a:graphicFrameLocks noGrp="1"/>
          </p:cNvGraphicFramePr>
          <p:nvPr>
            <p:extLst/>
          </p:nvPr>
        </p:nvGraphicFramePr>
        <p:xfrm>
          <a:off x="395536" y="1628800"/>
          <a:ext cx="8568947" cy="4065853"/>
        </p:xfrm>
        <a:graphic>
          <a:graphicData uri="http://schemas.openxmlformats.org/drawingml/2006/table">
            <a:tbl>
              <a:tblPr>
                <a:tableStyleId>{775DCB02-9BB8-47FD-8907-85C794F793BA}</a:tableStyleId>
              </a:tblPr>
              <a:tblGrid>
                <a:gridCol w="3435359"/>
                <a:gridCol w="855598"/>
                <a:gridCol w="855598"/>
                <a:gridCol w="855598"/>
                <a:gridCol w="855598"/>
                <a:gridCol w="855598"/>
                <a:gridCol w="855598"/>
              </a:tblGrid>
              <a:tr h="203409">
                <a:tc>
                  <a:txBody>
                    <a:bodyPr/>
                    <a:lstStyle/>
                    <a:p>
                      <a:pPr algn="ctr" fontAlgn="ctr"/>
                      <a:r>
                        <a:rPr lang="nl-BE" sz="1000" b="1" u="none" strike="noStrike">
                          <a:latin typeface="+mn-lt"/>
                          <a:cs typeface="Arial" pitchFamily="34" charset="0"/>
                        </a:rPr>
                        <a:t>Omschrijving</a:t>
                      </a:r>
                      <a:endParaRPr lang="nl-BE" sz="10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000" b="1" i="0" u="none" strike="noStrike">
                          <a:solidFill>
                            <a:srgbClr val="002244"/>
                          </a:solidFill>
                          <a:latin typeface="+mn-lt"/>
                          <a:cs typeface="Arial" pitchFamily="34" charset="0"/>
                        </a:rPr>
                        <a:t>2008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000" b="1" i="0" u="none" strike="noStrike">
                          <a:solidFill>
                            <a:srgbClr val="002244"/>
                          </a:solidFill>
                          <a:latin typeface="+mn-lt"/>
                          <a:cs typeface="Arial" pitchFamily="34" charset="0"/>
                        </a:rPr>
                        <a:t>2009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000" b="1" i="0" u="none" strike="noStrike">
                          <a:solidFill>
                            <a:srgbClr val="002244"/>
                          </a:solidFill>
                          <a:latin typeface="+mn-lt"/>
                          <a:cs typeface="Arial" pitchFamily="34" charset="0"/>
                        </a:rPr>
                        <a:t>2010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000" b="1" i="0" u="none" strike="noStrike">
                          <a:solidFill>
                            <a:srgbClr val="002244"/>
                          </a:solidFill>
                          <a:latin typeface="+mn-lt"/>
                          <a:cs typeface="Arial" pitchFamily="34" charset="0"/>
                        </a:rPr>
                        <a:t>2011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000" b="1" i="0" u="none" strike="noStrike" smtClean="0">
                          <a:solidFill>
                            <a:srgbClr val="002244"/>
                          </a:solidFill>
                          <a:latin typeface="+mn-lt"/>
                          <a:cs typeface="Arial" pitchFamily="34" charset="0"/>
                        </a:rPr>
                        <a:t>2012</a:t>
                      </a:r>
                      <a:endParaRPr lang="nl-BE" sz="1000" b="1" i="0" u="none" strike="noStrike">
                        <a:solidFill>
                          <a:srgbClr val="002244"/>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t" latinLnBrk="0" hangingPunct="1"/>
                      <a:r>
                        <a:rPr lang="nl-BE" sz="1000" b="1" i="0" u="none" strike="noStrike" kern="1200" smtClean="0">
                          <a:solidFill>
                            <a:srgbClr val="002244"/>
                          </a:solidFill>
                          <a:latin typeface="+mn-lt"/>
                          <a:ea typeface="+mn-ea"/>
                          <a:cs typeface="Arial" pitchFamily="34" charset="0"/>
                        </a:rPr>
                        <a:t>2013**</a:t>
                      </a:r>
                      <a:endParaRPr lang="nl-BE" sz="1000" b="1" i="0" u="none" strike="noStrike" kern="1200">
                        <a:solidFill>
                          <a:srgbClr val="002244"/>
                        </a:solidFill>
                        <a:latin typeface="+mn-lt"/>
                        <a:ea typeface="+mn-ea"/>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945">
                <a:tc>
                  <a:txBody>
                    <a:bodyPr/>
                    <a:lstStyle/>
                    <a:p>
                      <a:pPr marL="268288" indent="-179388" algn="l" fontAlgn="t"/>
                      <a:r>
                        <a:rPr lang="nl-BE" sz="1000" b="1" u="none" strike="noStrike" smtClean="0">
                          <a:latin typeface="+mn-lt"/>
                          <a:cs typeface="Arial" pitchFamily="34" charset="0"/>
                        </a:rPr>
                        <a:t>1.	Actieve </a:t>
                      </a:r>
                      <a:r>
                        <a:rPr lang="nl-BE" sz="1000" b="1" u="none" strike="noStrike">
                          <a:latin typeface="+mn-lt"/>
                          <a:cs typeface="Arial" pitchFamily="34" charset="0"/>
                        </a:rPr>
                        <a:t>deelnemers</a:t>
                      </a:r>
                      <a:endParaRPr lang="nl-BE" sz="10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607.966</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577.737</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560.835</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556.430</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973.899</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1" i="0" u="none" strike="noStrike" kern="1200">
                          <a:solidFill>
                            <a:srgbClr val="002244"/>
                          </a:solidFill>
                          <a:latin typeface="+mn-lt"/>
                          <a:ea typeface="+mn-ea"/>
                          <a:cs typeface="Arial" pitchFamily="34" charset="0"/>
                        </a:rPr>
                        <a:t>1.002.011</a:t>
                      </a:r>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Man</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482.567</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464.882</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451.339</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446.966</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571.685</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587.383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Vrouw</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125.399</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112.855</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109.496</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109.464</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402.214</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414.628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21953">
                <a:tc>
                  <a:txBody>
                    <a:bodyPr/>
                    <a:lstStyle/>
                    <a:p>
                      <a:pPr marL="536575" indent="-268288" algn="l" fontAlgn="t"/>
                      <a:r>
                        <a:rPr lang="nl-BE" sz="1000" u="none" strike="noStrike">
                          <a:latin typeface="+mn-lt"/>
                          <a:cs typeface="Arial" pitchFamily="34" charset="0"/>
                        </a:rPr>
                        <a:t> </a:t>
                      </a:r>
                      <a:r>
                        <a:rPr lang="nl-BE" sz="1000" u="none" strike="noStrike" smtClean="0">
                          <a:latin typeface="+mn-lt"/>
                          <a:cs typeface="Arial" pitchFamily="34" charset="0"/>
                        </a:rPr>
                        <a:t>1.1.	Arbeiders</a:t>
                      </a:r>
                      <a:endParaRPr lang="nl-BE" sz="10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372.597</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368.953</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356.150</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351.839</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400.996</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Man</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349.196</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346.098</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335.267</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331.821</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378.759</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Vrouw</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23.401</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22.855</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20.883</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20.018</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l-BE" sz="1000" b="0" i="0" u="none" strike="noStrike" smtClean="0">
                          <a:solidFill>
                            <a:srgbClr val="002244"/>
                          </a:solidFill>
                          <a:latin typeface="+mn-lt"/>
                          <a:cs typeface="Arial" pitchFamily="34" charset="0"/>
                        </a:rPr>
                        <a:t>22.237</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65255">
                <a:tc>
                  <a:txBody>
                    <a:bodyPr/>
                    <a:lstStyle/>
                    <a:p>
                      <a:pPr marL="536575" indent="-268288" algn="l" fontAlgn="t"/>
                      <a:r>
                        <a:rPr lang="nl-BE" sz="1000" u="none" strike="noStrike" smtClean="0">
                          <a:latin typeface="+mn-lt"/>
                          <a:cs typeface="Arial" pitchFamily="34" charset="0"/>
                        </a:rPr>
                        <a:t>1.2.	Bedienden </a:t>
                      </a:r>
                      <a:r>
                        <a:rPr lang="nl-BE" sz="1000" u="none" strike="noStrike">
                          <a:latin typeface="+mn-lt"/>
                          <a:cs typeface="Arial" pitchFamily="34" charset="0"/>
                        </a:rPr>
                        <a:t>en kaders</a:t>
                      </a:r>
                      <a:endParaRPr lang="nl-BE" sz="10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235.369</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208.784</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204.685</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204.591</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572.903</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Man</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133.371</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118.784</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116.072</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115.145</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192.926</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Vrouw</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101.998</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90.000</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88.613</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89.446</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379.977</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39616">
                <a:tc>
                  <a:txBody>
                    <a:bodyPr/>
                    <a:lstStyle/>
                    <a:p>
                      <a:pPr marL="268288" indent="-179388" algn="l" fontAlgn="t">
                        <a:tabLst/>
                      </a:pPr>
                      <a:r>
                        <a:rPr lang="nl-BE" sz="1000" b="1" u="none" strike="noStrike" smtClean="0">
                          <a:latin typeface="+mn-lt"/>
                          <a:cs typeface="Arial" pitchFamily="34" charset="0"/>
                        </a:rPr>
                        <a:t>2.	Uitgetreden </a:t>
                      </a:r>
                      <a:r>
                        <a:rPr lang="nl-BE" sz="1000" b="1" u="none" strike="noStrike">
                          <a:latin typeface="+mn-lt"/>
                          <a:cs typeface="Arial" pitchFamily="34" charset="0"/>
                        </a:rPr>
                        <a:t>deelnemers met uitgestelde rechten</a:t>
                      </a:r>
                      <a:endParaRPr lang="nl-BE" sz="10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199.717</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233.264</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255.746</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290.959</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383.687</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1" i="0" u="none" strike="noStrike" kern="1200">
                          <a:solidFill>
                            <a:srgbClr val="002244"/>
                          </a:solidFill>
                          <a:latin typeface="+mn-lt"/>
                          <a:ea typeface="+mn-ea"/>
                          <a:cs typeface="Arial" pitchFamily="34" charset="0"/>
                        </a:rPr>
                        <a:t>438.596 </a:t>
                      </a:r>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Man</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151.497</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180.590</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197.769</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227.406</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265.162</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297.423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Vrouw</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48.220</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52.674</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57.977</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63.553</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118.525</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141.173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78176">
                <a:tc>
                  <a:txBody>
                    <a:bodyPr/>
                    <a:lstStyle/>
                    <a:p>
                      <a:pPr marL="268288" indent="-179388" algn="l" fontAlgn="t"/>
                      <a:r>
                        <a:rPr lang="nl-BE" sz="1000" b="1" u="none" strike="noStrike" smtClean="0">
                          <a:latin typeface="+mn-lt"/>
                          <a:cs typeface="Arial" pitchFamily="34" charset="0"/>
                        </a:rPr>
                        <a:t>3.	Rentegenieters </a:t>
                      </a:r>
                      <a:r>
                        <a:rPr lang="nl-BE" sz="1000" b="1" u="none" strike="noStrike">
                          <a:latin typeface="+mn-lt"/>
                          <a:cs typeface="Arial" pitchFamily="34" charset="0"/>
                        </a:rPr>
                        <a:t>(pensioen-, overlevings-, wezen-, en invaliditeitsrenten)</a:t>
                      </a:r>
                      <a:endParaRPr lang="nl-BE" sz="10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52.865</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40.190</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41.294</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40.009</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37.350</a:t>
                      </a:r>
                      <a:endParaRPr lang="nl-BE" sz="1000" b="1"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1" i="0" u="none" strike="noStrike" kern="1200">
                          <a:solidFill>
                            <a:srgbClr val="002244"/>
                          </a:solidFill>
                          <a:latin typeface="+mn-lt"/>
                          <a:ea typeface="+mn-ea"/>
                          <a:cs typeface="Arial" pitchFamily="34" charset="0"/>
                        </a:rPr>
                        <a:t>37.106</a:t>
                      </a:r>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Man</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31.032</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23.230</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26.272</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25.173</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22.548</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22.366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536575" indent="0" algn="l" fontAlgn="t"/>
                      <a:r>
                        <a:rPr lang="nl-BE" sz="1000" u="none" strike="noStrike" smtClean="0">
                          <a:latin typeface="+mn-lt"/>
                          <a:cs typeface="Arial" pitchFamily="34" charset="0"/>
                        </a:rPr>
                        <a:t>Vrouw</a:t>
                      </a:r>
                      <a:endParaRPr lang="nl-BE" sz="1000" b="0"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21.833</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16.960</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15.022</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14.836</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0" i="0" u="none" strike="noStrike" smtClean="0">
                          <a:solidFill>
                            <a:srgbClr val="002244"/>
                          </a:solidFill>
                          <a:latin typeface="+mn-lt"/>
                          <a:cs typeface="Arial" pitchFamily="34" charset="0"/>
                        </a:rPr>
                        <a:t>14.802</a:t>
                      </a:r>
                      <a:endParaRPr lang="nl-BE" sz="1000" b="0" i="0" u="none" strike="noStrike">
                        <a:solidFill>
                          <a:srgbClr val="002244"/>
                        </a:solidFill>
                        <a:latin typeface="+mn-lt"/>
                        <a:cs typeface="Arial" pitchFamily="34" charset="0"/>
                      </a:endParaRPr>
                    </a:p>
                  </a:txBody>
                  <a:tcPr marL="0" marR="14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0" i="0" u="none" strike="noStrike" kern="1200">
                          <a:solidFill>
                            <a:srgbClr val="002244"/>
                          </a:solidFill>
                          <a:latin typeface="+mn-lt"/>
                          <a:ea typeface="+mn-ea"/>
                          <a:cs typeface="Arial" pitchFamily="34" charset="0"/>
                        </a:rPr>
                        <a:t>14.740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3409">
                <a:tc>
                  <a:txBody>
                    <a:bodyPr/>
                    <a:lstStyle/>
                    <a:p>
                      <a:pPr marL="268288" indent="-179388" algn="l" defTabSz="914400" rtl="0" eaLnBrk="1" fontAlgn="t" latinLnBrk="0" hangingPunct="1"/>
                      <a:r>
                        <a:rPr lang="nl-BE" sz="1000" b="1" u="none" strike="noStrike" kern="1200" smtClean="0">
                          <a:solidFill>
                            <a:schemeClr val="dk1"/>
                          </a:solidFill>
                          <a:latin typeface="+mn-lt"/>
                          <a:ea typeface="+mn-ea"/>
                          <a:cs typeface="Arial" pitchFamily="34" charset="0"/>
                        </a:rPr>
                        <a:t>Totaal</a:t>
                      </a:r>
                      <a:endParaRPr lang="nl-BE" sz="1000" b="1" u="none" strike="noStrike" kern="1200">
                        <a:solidFill>
                          <a:schemeClr val="dk1"/>
                        </a:solidFill>
                        <a:latin typeface="+mn-lt"/>
                        <a:ea typeface="+mn-ea"/>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860.548</a:t>
                      </a:r>
                      <a:endParaRPr lang="nl-BE" sz="1000" b="1" i="0" u="none" strike="noStrike">
                        <a:solidFill>
                          <a:srgbClr val="002244"/>
                        </a:solidFill>
                        <a:latin typeface="+mn-lt"/>
                        <a:cs typeface="Arial" pitchFamily="34" charset="0"/>
                      </a:endParaRPr>
                    </a:p>
                  </a:txBody>
                  <a:tcPr marL="0" marR="144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851.191</a:t>
                      </a:r>
                      <a:endParaRPr lang="nl-BE" sz="1000" b="1" i="0" u="none" strike="noStrike">
                        <a:solidFill>
                          <a:srgbClr val="002244"/>
                        </a:solidFill>
                        <a:latin typeface="+mn-lt"/>
                        <a:cs typeface="Arial" pitchFamily="34" charset="0"/>
                      </a:endParaRPr>
                    </a:p>
                  </a:txBody>
                  <a:tcPr marL="0" marR="144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857.875</a:t>
                      </a:r>
                      <a:endParaRPr lang="nl-BE" sz="1000" b="1" i="0" u="none" strike="noStrike">
                        <a:solidFill>
                          <a:srgbClr val="002244"/>
                        </a:solidFill>
                        <a:latin typeface="+mn-lt"/>
                        <a:cs typeface="Arial" pitchFamily="34" charset="0"/>
                      </a:endParaRPr>
                    </a:p>
                  </a:txBody>
                  <a:tcPr marL="0" marR="144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887.398</a:t>
                      </a:r>
                      <a:endParaRPr lang="nl-BE" sz="1000" b="1" i="0" u="none" strike="noStrike">
                        <a:solidFill>
                          <a:srgbClr val="002244"/>
                        </a:solidFill>
                        <a:latin typeface="+mn-lt"/>
                        <a:cs typeface="Arial" pitchFamily="34" charset="0"/>
                      </a:endParaRPr>
                    </a:p>
                  </a:txBody>
                  <a:tcPr marL="0" marR="144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000" b="1" i="0" u="none" strike="noStrike" smtClean="0">
                          <a:solidFill>
                            <a:srgbClr val="002244"/>
                          </a:solidFill>
                          <a:latin typeface="+mn-lt"/>
                          <a:cs typeface="Arial" pitchFamily="34" charset="0"/>
                        </a:rPr>
                        <a:t>1.394.936</a:t>
                      </a:r>
                      <a:endParaRPr lang="nl-BE" sz="1000" b="1" i="0" u="none" strike="noStrike">
                        <a:solidFill>
                          <a:srgbClr val="002244"/>
                        </a:solidFill>
                        <a:latin typeface="+mn-lt"/>
                        <a:cs typeface="Arial" pitchFamily="34" charset="0"/>
                      </a:endParaRPr>
                    </a:p>
                  </a:txBody>
                  <a:tcPr marL="0" marR="144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defTabSz="914400" rtl="0" eaLnBrk="1" fontAlgn="t" latinLnBrk="0" hangingPunct="1"/>
                      <a:r>
                        <a:rPr lang="nl-BE" sz="1000" b="1" i="0" u="none" strike="noStrike" kern="1200">
                          <a:solidFill>
                            <a:srgbClr val="002244"/>
                          </a:solidFill>
                          <a:latin typeface="+mn-lt"/>
                          <a:ea typeface="+mn-ea"/>
                          <a:cs typeface="Arial" pitchFamily="34" charset="0"/>
                        </a:rPr>
                        <a:t>1.477.713</a:t>
                      </a:r>
                      <a:r>
                        <a:rPr lang="nl-BE" sz="1000" b="0" i="0" u="none" strike="noStrike" kern="1200">
                          <a:solidFill>
                            <a:srgbClr val="002244"/>
                          </a:solidFill>
                          <a:latin typeface="+mn-lt"/>
                          <a:ea typeface="+mn-ea"/>
                          <a:cs typeface="Arial" pitchFamily="34" charset="0"/>
                        </a:rPr>
                        <a:t>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Slide Number Placeholder 8"/>
          <p:cNvSpPr>
            <a:spLocks noGrp="1"/>
          </p:cNvSpPr>
          <p:nvPr>
            <p:ph type="sldNum" sz="quarter" idx="4"/>
          </p:nvPr>
        </p:nvSpPr>
        <p:spPr/>
        <p:txBody>
          <a:bodyPr/>
          <a:lstStyle/>
          <a:p>
            <a:fld id="{90FF19FB-2F2A-410F-BBCC-7AE0EC5BE55E}" type="slidenum">
              <a:rPr lang="nl-BE" smtClean="0"/>
              <a:pPr/>
              <a:t>9</a:t>
            </a:fld>
            <a:endParaRPr lang="nl-BE" dirty="0"/>
          </a:p>
        </p:txBody>
      </p:sp>
      <p:sp>
        <p:nvSpPr>
          <p:cNvPr id="11" name="Footer Placeholder 10"/>
          <p:cNvSpPr>
            <a:spLocks noGrp="1"/>
          </p:cNvSpPr>
          <p:nvPr>
            <p:ph type="ftr" sz="quarter" idx="11"/>
          </p:nvPr>
        </p:nvSpPr>
        <p:spPr/>
        <p:txBody>
          <a:bodyPr/>
          <a:lstStyle/>
          <a:p>
            <a:r>
              <a:rPr lang="nl-BE" smtClean="0"/>
              <a:t>Rapportering over het boekjaar 2013</a:t>
            </a:r>
            <a:endParaRPr lang="nl-BE" dirty="0"/>
          </a:p>
        </p:txBody>
      </p:sp>
      <p:sp>
        <p:nvSpPr>
          <p:cNvPr id="12" name="TextBox 11"/>
          <p:cNvSpPr txBox="1"/>
          <p:nvPr/>
        </p:nvSpPr>
        <p:spPr>
          <a:xfrm>
            <a:off x="343494" y="5804326"/>
            <a:ext cx="8568952" cy="415498"/>
          </a:xfrm>
          <a:prstGeom prst="rect">
            <a:avLst/>
          </a:prstGeom>
          <a:noFill/>
        </p:spPr>
        <p:txBody>
          <a:bodyPr wrap="square" rtlCol="0">
            <a:spAutoFit/>
          </a:bodyPr>
          <a:lstStyle/>
          <a:p>
            <a:pPr marL="88900" indent="-88900"/>
            <a:r>
              <a:rPr lang="nl-BE" sz="1050" smtClean="0"/>
              <a:t>*</a:t>
            </a:r>
            <a:r>
              <a:rPr lang="nl-BE" sz="900" smtClean="0"/>
              <a:t>	Dubbeltellingen inbegrepen</a:t>
            </a:r>
          </a:p>
          <a:p>
            <a:pPr marL="88900" indent="-88900"/>
            <a:r>
              <a:rPr lang="nl-BE" sz="1050"/>
              <a:t>** V</a:t>
            </a:r>
            <a:r>
              <a:rPr lang="nl-BE" sz="900"/>
              <a:t>anaf 2013 wordt geen onderscheid meer gemaakt tussen arbeiders en bedienden/kaders</a:t>
            </a:r>
          </a:p>
        </p:txBody>
      </p:sp>
    </p:spTree>
    <p:extLst>
      <p:ext uri="{BB962C8B-B14F-4D97-AF65-F5344CB8AC3E}">
        <p14:creationId xmlns:p14="http://schemas.microsoft.com/office/powerpoint/2010/main" val="3472034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0415_FSMA_sjabloon_v1-1">
  <a:themeElements>
    <a:clrScheme name="FSMA">
      <a:dk1>
        <a:srgbClr val="002244"/>
      </a:dk1>
      <a:lt1>
        <a:sysClr val="window" lastClr="FFFFFF"/>
      </a:lt1>
      <a:dk2>
        <a:srgbClr val="002244"/>
      </a:dk2>
      <a:lt2>
        <a:srgbClr val="FFFFFF"/>
      </a:lt2>
      <a:accent1>
        <a:srgbClr val="002244"/>
      </a:accent1>
      <a:accent2>
        <a:srgbClr val="668899"/>
      </a:accent2>
      <a:accent3>
        <a:srgbClr val="BBCC00"/>
      </a:accent3>
      <a:accent4>
        <a:srgbClr val="BBCCCC"/>
      </a:accent4>
      <a:accent5>
        <a:srgbClr val="333333"/>
      </a:accent5>
      <a:accent6>
        <a:srgbClr val="DDDDDD"/>
      </a:accent6>
      <a:hlink>
        <a:srgbClr val="0000FF"/>
      </a:hlink>
      <a:folHlink>
        <a:srgbClr val="800080"/>
      </a:folHlink>
    </a:clrScheme>
    <a:fontScheme name="FSMA">
      <a:majorFont>
        <a:latin typeface="Gotham Rounded Bold"/>
        <a:ea typeface=""/>
        <a:cs typeface=""/>
      </a:majorFont>
      <a:minorFont>
        <a:latin typeface="Gotham Rounded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7168</TotalTime>
  <Words>2642</Words>
  <Application>Microsoft Office PowerPoint</Application>
  <PresentationFormat>On-screen Show (4:3)</PresentationFormat>
  <Paragraphs>1127</Paragraphs>
  <Slides>42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Gotham Rounded Bold</vt:lpstr>
      <vt:lpstr>Gotham Rounded Book</vt:lpstr>
      <vt:lpstr>Wingdings</vt:lpstr>
      <vt:lpstr>20110415_FSMA_sjabloon_v1-1</vt:lpstr>
      <vt:lpstr>PowerPoint Presentation</vt:lpstr>
      <vt:lpstr>De sector van de Instellingen voor Bedrijfspensioenvoorziening - Boekjaar 2013 </vt:lpstr>
      <vt:lpstr>Executive summary</vt:lpstr>
      <vt:lpstr>De sector van de Instellingen voor Bedrijfspensioenvoorziening - Boekjaar 2013 </vt:lpstr>
      <vt:lpstr>Sector</vt:lpstr>
      <vt:lpstr>Sector</vt:lpstr>
      <vt:lpstr>Sector</vt:lpstr>
      <vt:lpstr>Sector</vt:lpstr>
      <vt:lpstr>Sector</vt:lpstr>
      <vt:lpstr>Sector</vt:lpstr>
      <vt:lpstr>Sector</vt:lpstr>
      <vt:lpstr>Sector</vt:lpstr>
      <vt:lpstr>Sector</vt:lpstr>
      <vt:lpstr>Top 10 volgens balanstotaal</vt:lpstr>
      <vt:lpstr>Top 50 volgens balanstotaal</vt:lpstr>
      <vt:lpstr>Sector</vt:lpstr>
      <vt:lpstr>Sector</vt:lpstr>
      <vt:lpstr>Sector</vt:lpstr>
      <vt:lpstr>Eerste pijler</vt:lpstr>
      <vt:lpstr>Tweede pijler (totaal)</vt:lpstr>
      <vt:lpstr>Tweede pijler: sectorfondsen</vt:lpstr>
      <vt:lpstr>Tweede pijler: multi-werkgevers</vt:lpstr>
      <vt:lpstr>Tweede pijler: mono-werkgevers</vt:lpstr>
      <vt:lpstr>Tweede pijler: zelfstandigen</vt:lpstr>
      <vt:lpstr>Tweede pijler: vereffening</vt:lpstr>
      <vt:lpstr>Sector</vt:lpstr>
      <vt:lpstr>IBP's met minstens één plan met één of andere vorm van beloofd rendement</vt:lpstr>
      <vt:lpstr>IBP's met beloofd rendement: enkel DB</vt:lpstr>
      <vt:lpstr>IBP's met beloofd rendement: uitsluitend DC + tarief</vt:lpstr>
      <vt:lpstr>IBP's met beloofd rendement: uitsluitend Cash Balance</vt:lpstr>
      <vt:lpstr>IBP's met beloofd rendement: hybride*</vt:lpstr>
      <vt:lpstr>IBP's met uitsluitend DC-plannen zonder tarief</vt:lpstr>
      <vt:lpstr>Sector</vt:lpstr>
      <vt:lpstr>IBP's met ook grensoverschrijdende activiteiten </vt:lpstr>
      <vt:lpstr>Samenhang aantal IBP's - balanstotaal - aantal deelnemers</vt:lpstr>
      <vt:lpstr>Peer groups: dekkingsgraad</vt:lpstr>
      <vt:lpstr>Prudente waardering LTV</vt:lpstr>
      <vt:lpstr>Peer groups: samenstelling portefeuille (1)</vt:lpstr>
      <vt:lpstr>Peer groups: samenstelling portefeuille (2)</vt:lpstr>
      <vt:lpstr>Samenvattende tabel IBP's</vt:lpstr>
      <vt:lpstr>Balanstotaal IBP's tov groepsverzekeringen, bedrijfsleiderverzekeringen en derde pijler</vt:lpstr>
      <vt:lpstr>Lexicon</vt:lpstr>
    </vt:vector>
  </TitlesOfParts>
  <Company>National Bank of Belgium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Vandendriessche Diederik</dc:creator>
  <cp:lastModifiedBy>Vandendriessche, Diederik</cp:lastModifiedBy>
  <cp:revision>506</cp:revision>
  <dcterms:created xsi:type="dcterms:W3CDTF">2011-10-05T15:12:53Z</dcterms:created>
  <dcterms:modified xsi:type="dcterms:W3CDTF">2014-12-09T16:34:04Z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-1144061871</vt:i4>
  </property>
  <property fmtid="{D5CDD505-2E9C-101B-9397-08002B2CF9AE}" pid="3" name="_NewReviewCycle">
    <vt:lpwstr/>
  </property>
  <property fmtid="{D5CDD505-2E9C-101B-9397-08002B2CF9AE}" pid="4" name="_EmailSubject">
    <vt:lpwstr>Statistieken IBP's (1/2)</vt:lpwstr>
  </property>
  <property fmtid="{D5CDD505-2E9C-101B-9397-08002B2CF9AE}" pid="5" name="_AuthorEmail">
    <vt:lpwstr>Diederik.Vandendriessche@fsma.be</vt:lpwstr>
  </property>
  <property fmtid="{D5CDD505-2E9C-101B-9397-08002B2CF9AE}" pid="6" name="_AuthorEmailDisplayName">
    <vt:lpwstr>Vandendriessche, Diederik</vt:lpwstr>
  </property>
  <property fmtid="{D5CDD505-2E9C-101B-9397-08002B2CF9AE}" pid="7" name="_PreviousAdHocReviewCycleID">
    <vt:i4>-163159653</vt:i4>
  </property>
</Properties>
</file>