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orient="horz" pos="3412">
          <p15:clr>
            <a:srgbClr val="A4A3A4"/>
          </p15:clr>
        </p15:guide>
        <p15:guide id="3" orient="horz" pos="2264">
          <p15:clr>
            <a:srgbClr val="A4A3A4"/>
          </p15:clr>
        </p15:guide>
        <p15:guide id="4" orient="horz" pos="165">
          <p15:clr>
            <a:srgbClr val="A4A3A4"/>
          </p15:clr>
        </p15:guide>
        <p15:guide id="5" orient="horz" pos="2292">
          <p15:clr>
            <a:srgbClr val="A4A3A4"/>
          </p15:clr>
        </p15:guide>
        <p15:guide id="6" pos="756">
          <p15:clr>
            <a:srgbClr val="A4A3A4"/>
          </p15:clr>
        </p15:guide>
        <p15:guide id="7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6AF"/>
    <a:srgbClr val="133C75"/>
    <a:srgbClr val="BD2B0B"/>
    <a:srgbClr val="7ABFC0"/>
    <a:srgbClr val="CAEBEA"/>
    <a:srgbClr val="55DD61"/>
    <a:srgbClr val="3AAFC3"/>
    <a:srgbClr val="FFAA00"/>
    <a:srgbClr val="ABCE36"/>
    <a:srgbClr val="00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92" autoAdjust="0"/>
  </p:normalViewPr>
  <p:slideViewPr>
    <p:cSldViewPr snapToObjects="1" showGuides="1">
      <p:cViewPr varScale="1">
        <p:scale>
          <a:sx n="76" d="100"/>
          <a:sy n="76" d="100"/>
        </p:scale>
        <p:origin x="90" y="768"/>
      </p:cViewPr>
      <p:guideLst>
        <p:guide orient="horz" pos="1162"/>
        <p:guide orient="horz" pos="3412"/>
        <p:guide orient="horz" pos="2264"/>
        <p:guide orient="horz" pos="165"/>
        <p:guide orient="horz" pos="2292"/>
        <p:guide pos="756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26C1A-E9C0-3649-8DE0-0F721770D521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351CB-C7E3-8F4F-AA6E-DB407BF173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0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6820A-C1B1-9944-A68D-DA5B884778EE}" type="datetimeFigureOut">
              <a:rPr lang="fr-FR" smtClean="0"/>
              <a:pPr/>
              <a:t>19/11/2019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CA58-F001-2A42-AB6A-B366B18E47A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08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0DDC-CDD3-4FD7-BED3-D8FEE1A2E342}" type="slidenum">
              <a:rPr lang="fr-FR" altLang="fr-FR" smtClean="0"/>
              <a:pPr/>
              <a:t>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5117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70F6-B35C-1444-A800-7798699BE7EE}" type="slidenum">
              <a:rPr lang="fr-FR" altLang="x-none" smtClean="0"/>
              <a:pPr/>
              <a:t>9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76087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433" y="0"/>
            <a:ext cx="9146433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88000" y="2106000"/>
            <a:ext cx="7276629" cy="1487487"/>
          </a:xfrm>
        </p:spPr>
        <p:txBody>
          <a:bodyPr lIns="0" rIns="0"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188000" y="3639600"/>
            <a:ext cx="7276629" cy="1778000"/>
          </a:xfrm>
        </p:spPr>
        <p:txBody>
          <a:bodyPr lIns="0" rIns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Cliquez pour modifier les styles des sous-titres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TOTAL_LOGO_bandeau_01_haut_T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3225"/>
            <a:ext cx="6084167" cy="860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Presentation title - Place and Country - Date Month Day Year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Presentation title - Place and Country - Date Month Day Year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8218800" cy="504031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65818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493952"/>
            <a:ext cx="7772400" cy="1362075"/>
          </a:xfrm>
        </p:spPr>
        <p:txBody>
          <a:bodyPr anchor="ctr">
            <a:noAutofit/>
          </a:bodyPr>
          <a:lstStyle>
            <a:lvl1pPr algn="l">
              <a:defRPr sz="32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 - Place and Country - Date Month Day Year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8928000" y="0"/>
            <a:ext cx="216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 marL="1080000" indent="-180000"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 - Place and Country - Date Month Day Year</a:t>
            </a:r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95600"/>
            <a:ext cx="8218800" cy="42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Bar graph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- Place and Country - Date Month Day Year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1418400"/>
            <a:ext cx="4608512" cy="338554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fr-FR" dirty="0"/>
              <a:t>Bar graph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045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Graphiques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972000"/>
            <a:ext cx="8218800" cy="24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Bar graph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- Place and Country - Date Month Day Year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457200" y="3510000"/>
            <a:ext cx="8218800" cy="24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Bar graph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045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767600"/>
            <a:ext cx="8218800" cy="424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FR" dirty="0"/>
              <a:t>Ring graph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- Place and Country - Date Month Day Year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1418400"/>
            <a:ext cx="4608512" cy="338554"/>
          </a:xfrm>
        </p:spPr>
        <p:txBody>
          <a:bodyPr wrap="square" anchor="t" anchorCtr="1">
            <a:spAutoFit/>
          </a:bodyPr>
          <a:lstStyle>
            <a:lvl1pPr algn="ctr">
              <a:spcBef>
                <a:spcPct val="50000"/>
              </a:spcBef>
              <a:buNone/>
              <a:defRPr sz="1600"/>
            </a:lvl1pPr>
          </a:lstStyle>
          <a:p>
            <a:pPr algn="ctr">
              <a:spcBef>
                <a:spcPct val="50000"/>
              </a:spcBef>
            </a:pPr>
            <a:r>
              <a:rPr lang="en-GB" sz="1600" dirty="0">
                <a:cs typeface="Arial"/>
              </a:rPr>
              <a:t>Ring graph title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045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18488" cy="4896000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fr-FR" dirty="0"/>
              <a:t>Table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- Place and Country - Date Month Day Year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045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 - Place and Country - Date Month Day Year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8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63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" y="6411916"/>
            <a:ext cx="5562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+mn-lt"/>
                <a:cs typeface="Helvetica"/>
              </a:defRPr>
            </a:lvl1pPr>
          </a:lstStyle>
          <a:p>
            <a:r>
              <a:rPr lang="en-US" dirty="0"/>
              <a:t>Presentation title - Place and Country - Date Month Day Year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11916"/>
            <a:ext cx="725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31305" y="0"/>
            <a:ext cx="112695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57200" y="6311850"/>
            <a:ext cx="8686800" cy="1588"/>
          </a:xfrm>
          <a:prstGeom prst="line">
            <a:avLst/>
          </a:prstGeom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7334251" y="6594478"/>
            <a:ext cx="365125" cy="1588"/>
          </a:xfrm>
          <a:prstGeom prst="line">
            <a:avLst/>
          </a:prstGeom>
          <a:ln w="635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18488" cy="500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</p:txBody>
      </p:sp>
      <p:pic>
        <p:nvPicPr>
          <p:cNvPr id="11" name="Image 10" descr="TOTAL_ADM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5087" y="6374892"/>
            <a:ext cx="1008000" cy="4021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58" r:id="rId3"/>
    <p:sldLayoutId id="2147483659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200" b="1" i="0" kern="1200" cap="all">
          <a:solidFill>
            <a:schemeClr val="accent3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285750" indent="-285750" algn="l" defTabSz="457200" rtl="0" eaLnBrk="1" latinLnBrk="0" hangingPunct="1">
        <a:spcBef>
          <a:spcPts val="300"/>
        </a:spcBef>
        <a:spcAft>
          <a:spcPts val="300"/>
        </a:spcAft>
        <a:buClr>
          <a:schemeClr val="accent3">
            <a:lumMod val="75000"/>
          </a:schemeClr>
        </a:buClr>
        <a:buSzPct val="120000"/>
        <a:buFont typeface="Lucida Grande"/>
        <a:buChar char="●"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447675" indent="-180975" algn="l" defTabSz="533400" rtl="0" eaLnBrk="1" latinLnBrk="0" hangingPunct="1">
        <a:spcBef>
          <a:spcPts val="300"/>
        </a:spcBef>
        <a:spcAft>
          <a:spcPts val="300"/>
        </a:spcAft>
        <a:buClr>
          <a:schemeClr val="accent3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806450" indent="-180975" algn="l" defTabSz="457200" rtl="0" eaLnBrk="1" latinLnBrk="0" hangingPunct="1">
        <a:spcBef>
          <a:spcPts val="300"/>
        </a:spcBef>
        <a:spcAft>
          <a:spcPts val="300"/>
        </a:spcAft>
        <a:buClr>
          <a:schemeClr val="accent3">
            <a:lumMod val="75000"/>
          </a:schemeClr>
        </a:buClr>
        <a:buSzPct val="100000"/>
        <a:buFont typeface="Lucida Grande"/>
        <a:buChar char="•"/>
        <a:defRPr sz="1600" kern="1200">
          <a:solidFill>
            <a:schemeClr val="tx1"/>
          </a:solidFill>
          <a:latin typeface="+mn-lt"/>
          <a:ea typeface="+mn-ea"/>
          <a:cs typeface="Arial"/>
        </a:defRPr>
      </a:lvl3pPr>
      <a:lvl4pPr marL="1076325" indent="-171450" algn="l" defTabSz="457200" rtl="0" eaLnBrk="1" latinLnBrk="0" hangingPunct="1">
        <a:spcBef>
          <a:spcPts val="300"/>
        </a:spcBef>
        <a:spcAft>
          <a:spcPts val="300"/>
        </a:spcAft>
        <a:buClr>
          <a:schemeClr val="accent3">
            <a:lumMod val="75000"/>
          </a:schemeClr>
        </a:buClr>
        <a:buSzPct val="80000"/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Helvetica"/>
        </a:defRPr>
      </a:lvl4pPr>
      <a:lvl5pPr marL="1260000" indent="-180975" algn="l" defTabSz="352425" rtl="0" eaLnBrk="1" latinLnBrk="0" hangingPunct="1">
        <a:spcBef>
          <a:spcPts val="300"/>
        </a:spcBef>
        <a:spcAft>
          <a:spcPts val="300"/>
        </a:spcAft>
        <a:buClr>
          <a:srgbClr val="800000"/>
        </a:buClr>
        <a:buSzPct val="100000"/>
        <a:buFont typeface="Lucida Grande"/>
        <a:buNone/>
        <a:defRPr sz="1600" kern="1200">
          <a:solidFill>
            <a:schemeClr val="tx1"/>
          </a:solidFill>
          <a:latin typeface="+mn-lt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12" Type="http://schemas.openxmlformats.org/officeDocument/2006/relationships/image" Target="../media/image2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2.jpe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12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0.jpeg"/><Relationship Id="rId5" Type="http://schemas.openxmlformats.org/officeDocument/2006/relationships/image" Target="../media/image13.jpeg"/><Relationship Id="rId10" Type="http://schemas.openxmlformats.org/officeDocument/2006/relationships/image" Target="../media/image12.jpeg"/><Relationship Id="rId4" Type="http://schemas.openxmlformats.org/officeDocument/2006/relationships/image" Target="../media/image15.png"/><Relationship Id="rId9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12" Type="http://schemas.openxmlformats.org/officeDocument/2006/relationships/image" Target="../media/image2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5.jpeg"/><Relationship Id="rId5" Type="http://schemas.openxmlformats.org/officeDocument/2006/relationships/image" Target="../media/image13.jpe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5.png"/><Relationship Id="rId7" Type="http://schemas.openxmlformats.org/officeDocument/2006/relationships/image" Target="../media/image2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7.jpeg"/><Relationship Id="rId5" Type="http://schemas.openxmlformats.org/officeDocument/2006/relationships/image" Target="../media/image13.jpeg"/><Relationship Id="rId10" Type="http://schemas.openxmlformats.org/officeDocument/2006/relationships/image" Target="../media/image14.png"/><Relationship Id="rId4" Type="http://schemas.openxmlformats.org/officeDocument/2006/relationships/image" Target="../media/image16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ZoneTexte 1"/>
          <p:cNvSpPr txBox="1">
            <a:spLocks noChangeArrowheads="1"/>
          </p:cNvSpPr>
          <p:nvPr/>
        </p:nvSpPr>
        <p:spPr bwMode="auto">
          <a:xfrm>
            <a:off x="3200400" y="3276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fr-FR" alt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87450" y="2106613"/>
            <a:ext cx="7277100" cy="1487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ea typeface="+mj-ea"/>
              </a:rPr>
              <a:t>Introduction au parcours et engagement top management</a:t>
            </a:r>
          </a:p>
        </p:txBody>
      </p:sp>
      <p:sp>
        <p:nvSpPr>
          <p:cNvPr id="14339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1187450" y="3640138"/>
            <a:ext cx="7277100" cy="1778000"/>
          </a:xfrm>
        </p:spPr>
        <p:txBody>
          <a:bodyPr/>
          <a:lstStyle/>
          <a:p>
            <a:pPr eaLnBrk="1" hangingPunct="1"/>
            <a:r>
              <a:rPr lang="fr-FR" altLang="fr-FR" dirty="0">
                <a:cs typeface="Arial" pitchFamily="34" charset="0"/>
              </a:rPr>
              <a:t>Formation Sécurité des Nouveaux Embauchés</a:t>
            </a:r>
          </a:p>
          <a:p>
            <a:pPr eaLnBrk="1" hangingPunct="1"/>
            <a:r>
              <a:rPr lang="fr-FR" altLang="fr-FR" dirty="0">
                <a:cs typeface="Arial" pitchFamily="34" charset="0"/>
              </a:rPr>
              <a:t>Module TCG 1.1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message de Patrick </a:t>
            </a:r>
            <a:r>
              <a:rPr lang="fr-FR" dirty="0" err="1"/>
              <a:t>pouyanné</a:t>
            </a:r>
            <a:r>
              <a:rPr lang="fr-FR" dirty="0"/>
              <a:t> – PDG du groupe</a:t>
            </a:r>
          </a:p>
        </p:txBody>
      </p:sp>
      <p:sp>
        <p:nvSpPr>
          <p:cNvPr id="22531" name="Espace réservé du numéro de diapositiv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3"/>
            <a:ext cx="725488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EEE818D-B523-4C66-A181-DA6ADF68CD23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22532" name="ZoneTexte 5"/>
          <p:cNvSpPr txBox="1">
            <a:spLocks noChangeArrowheads="1"/>
          </p:cNvSpPr>
          <p:nvPr/>
        </p:nvSpPr>
        <p:spPr bwMode="auto">
          <a:xfrm>
            <a:off x="3995738" y="3476625"/>
            <a:ext cx="1141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/>
              <a:t>Vidéo PP</a:t>
            </a:r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  <a:endParaRPr kumimoji="0" lang="fr-FR" alt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altLang="fr-FR" cap="none">
                <a:cs typeface="Arial" pitchFamily="34" charset="0"/>
              </a:rPr>
              <a:t>L’ENGAGEMENT DE PATRICK POUYANNÉ</a:t>
            </a:r>
          </a:p>
        </p:txBody>
      </p:sp>
      <p:sp>
        <p:nvSpPr>
          <p:cNvPr id="23554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8218488" cy="5040312"/>
          </a:xfrm>
        </p:spPr>
        <p:txBody>
          <a:bodyPr/>
          <a:lstStyle/>
          <a:p>
            <a:pPr algn="just"/>
            <a:r>
              <a:rPr lang="fr-FR" altLang="fr-FR" b="1" dirty="0">
                <a:cs typeface="Arial" pitchFamily="34" charset="0"/>
              </a:rPr>
              <a:t>Quels sont, pour vous les mots clé, les idées fortes de cette vidéo ?</a:t>
            </a:r>
            <a:endParaRPr lang="fr-FR" altLang="fr-FR" dirty="0">
              <a:cs typeface="Arial" pitchFamily="34" charset="0"/>
            </a:endParaRPr>
          </a:p>
          <a:p>
            <a:pPr algn="just">
              <a:buFont typeface="Lucida Grande"/>
              <a:buNone/>
            </a:pPr>
            <a:r>
              <a:rPr lang="fr-FR" altLang="fr-FR" dirty="0">
                <a:cs typeface="Arial" pitchFamily="34" charset="0"/>
              </a:rPr>
              <a:t> </a:t>
            </a:r>
          </a:p>
          <a:p>
            <a:pPr algn="just"/>
            <a:r>
              <a:rPr lang="fr-FR" altLang="fr-FR" b="1" dirty="0">
                <a:cs typeface="Arial" pitchFamily="34" charset="0"/>
              </a:rPr>
              <a:t>Qu’est-ce qui vous marque ou surprend le plus dans ce que dit Patrick </a:t>
            </a:r>
            <a:r>
              <a:rPr lang="fr-FR" altLang="fr-FR" b="1" dirty="0" err="1">
                <a:cs typeface="Arial" pitchFamily="34" charset="0"/>
              </a:rPr>
              <a:t>Pouyanné</a:t>
            </a:r>
            <a:r>
              <a:rPr lang="fr-FR" altLang="fr-FR" b="1" dirty="0">
                <a:cs typeface="Arial" pitchFamily="34" charset="0"/>
              </a:rPr>
              <a:t> ? </a:t>
            </a:r>
            <a:endParaRPr lang="fr-FR" altLang="fr-FR" dirty="0">
              <a:cs typeface="Arial" pitchFamily="34" charset="0"/>
            </a:endParaRPr>
          </a:p>
          <a:p>
            <a:pPr algn="just">
              <a:buFont typeface="Lucida Grande"/>
              <a:buNone/>
            </a:pPr>
            <a:r>
              <a:rPr lang="fr-FR" altLang="fr-FR" b="1" dirty="0">
                <a:cs typeface="Arial" pitchFamily="34" charset="0"/>
              </a:rPr>
              <a:t> </a:t>
            </a:r>
            <a:endParaRPr lang="fr-FR" altLang="fr-FR" dirty="0">
              <a:cs typeface="Arial" pitchFamily="34" charset="0"/>
            </a:endParaRPr>
          </a:p>
          <a:p>
            <a:pPr algn="just"/>
            <a:r>
              <a:rPr lang="fr-FR" altLang="fr-FR" b="1" dirty="0">
                <a:cs typeface="Arial" pitchFamily="34" charset="0"/>
              </a:rPr>
              <a:t>Comment pourrait-on résumer son engagement vis-à-vis du H3SE?</a:t>
            </a:r>
            <a:r>
              <a:rPr lang="fr-FR" altLang="fr-FR" dirty="0">
                <a:cs typeface="Arial" pitchFamily="34" charset="0"/>
              </a:rPr>
              <a:t> </a:t>
            </a:r>
          </a:p>
        </p:txBody>
      </p:sp>
      <p:sp>
        <p:nvSpPr>
          <p:cNvPr id="23556" name="Espace réservé du numéro de diapositiv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3"/>
            <a:ext cx="725488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E6610B8-DA37-474D-93E5-BA1A1781F029}" type="slidenum">
              <a:rPr lang="fr-FR" altLang="fr-FR"/>
              <a:pPr/>
              <a:t>11</a:t>
            </a:fld>
            <a:endParaRPr lang="fr-FR" altLang="fr-FR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450" y="2106613"/>
            <a:ext cx="7277100" cy="1487487"/>
          </a:xfrm>
        </p:spPr>
        <p:txBody>
          <a:bodyPr/>
          <a:lstStyle/>
          <a:p>
            <a:pPr>
              <a:defRPr/>
            </a:pPr>
            <a:r>
              <a:rPr lang="fr-FR" dirty="0"/>
              <a:t>Fin du premier module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èche vers la droite 55"/>
          <p:cNvSpPr/>
          <p:nvPr/>
        </p:nvSpPr>
        <p:spPr>
          <a:xfrm>
            <a:off x="260350" y="5619750"/>
            <a:ext cx="8713788" cy="5667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fr-FR" altLang="fr-FR">
              <a:solidFill>
                <a:srgbClr val="FFFFFF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47431061"/>
              </p:ext>
            </p:extLst>
          </p:nvPr>
        </p:nvGraphicFramePr>
        <p:xfrm>
          <a:off x="269875" y="1052513"/>
          <a:ext cx="4464050" cy="4624730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87">
                <a:tc gridSpan="3"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Tronc Commun Général (3 j)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00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0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La vision du groupe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4625" marR="0" lvl="0" indent="-17462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Vidéo du CEO </a:t>
                      </a:r>
                    </a:p>
                    <a:p>
                      <a:pPr marL="174625" marR="0" lvl="0" indent="-17462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Engagement du management</a:t>
                      </a:r>
                    </a:p>
                    <a:p>
                      <a:pPr marL="174625" marR="0" lvl="0" indent="-17462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HSE = une Valeur Total</a:t>
                      </a:r>
                    </a:p>
                    <a:p>
                      <a:pPr marL="174625" marR="0" lvl="0" indent="-17462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La charte HSEQ</a:t>
                      </a:r>
                    </a:p>
                    <a:p>
                      <a:pPr marL="174625" marR="0" lvl="0" indent="-17462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La responsabilité sociétale</a:t>
                      </a:r>
                    </a:p>
                    <a:p>
                      <a:pPr marL="174625" marR="0" lvl="0" indent="-17462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Fierté d’appartenance et grands enjeux mondiaux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00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Les risques (suite)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Sûreté personnes et installations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Hygiène/Santé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Environnement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L’engagement pour le climat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00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Susciter l’engagement,  et la culture Sécurité Total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comportements HSE positifs et négatifs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 travail en équipe, et les relations hiérarchiques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L’exemplarité HSE envers les contractants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0025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263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Les risques HSE liés à nos activités 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Risques et accidents majeurs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Sécurité morts / accidents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Introduction aux 12 Règles d’Or.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00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La chaine de </a:t>
                      </a:r>
                      <a:r>
                        <a:rPr kumimoji="0" lang="fr-FR" altLang="fr-F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responsabilté</a:t>
                      </a: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 HSEQ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One maestro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Responsabilité HSEQ Siège/site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Chacun à son niveau est responsable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Light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002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04775" indent="-10477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fr-FR" alt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Espace réservé du contenu 3"/>
          <p:cNvGraphicFramePr>
            <a:graphicFrameLocks noGrp="1"/>
          </p:cNvGraphicFramePr>
          <p:nvPr/>
        </p:nvGraphicFramePr>
        <p:xfrm>
          <a:off x="5076825" y="3581400"/>
          <a:ext cx="2447999" cy="771526"/>
        </p:xfrm>
        <a:graphic>
          <a:graphicData uri="http://schemas.openxmlformats.org/drawingml/2006/table">
            <a:tbl>
              <a:tblPr/>
              <a:tblGrid>
                <a:gridCol w="158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Risques au bureau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1 j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Accidents de bureau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Sureté de l’information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Gestes et postures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9002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82550" marR="0" lvl="0" indent="-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TCNT 1.1</a:t>
                      </a:r>
                    </a:p>
                    <a:p>
                      <a:pPr marL="82550" marR="0" lvl="0" indent="-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TCNT 1.2</a:t>
                      </a:r>
                    </a:p>
                    <a:p>
                      <a:pPr marL="82550" marR="0" lvl="0" indent="-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TCNT 1.3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9002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57" name="Titre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cap="none" dirty="0">
                <a:cs typeface="Arial" charset="0"/>
              </a:rPr>
              <a:t>Parcours 1 – </a:t>
            </a:r>
            <a:r>
              <a:rPr lang="fr-FR" altLang="fr-FR" sz="2000" b="0" cap="none" dirty="0">
                <a:cs typeface="Arial" charset="0"/>
              </a:rPr>
              <a:t>Personnel support et opérationnel non technique </a:t>
            </a:r>
            <a:br>
              <a:rPr lang="fr-FR" altLang="fr-FR" sz="1800" cap="none" dirty="0">
                <a:cs typeface="Arial" charset="0"/>
              </a:rPr>
            </a:br>
            <a:r>
              <a:rPr lang="fr-FR" altLang="fr-FR" cap="none" dirty="0">
                <a:cs typeface="Arial" charset="0"/>
              </a:rPr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36537" y="6092825"/>
            <a:ext cx="9001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Embauche</a:t>
            </a:r>
          </a:p>
        </p:txBody>
      </p:sp>
      <p:pic>
        <p:nvPicPr>
          <p:cNvPr id="17460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825" y="2844800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50"/>
          <p:cNvGrpSpPr/>
          <p:nvPr/>
        </p:nvGrpSpPr>
        <p:grpSpPr>
          <a:xfrm>
            <a:off x="6931025" y="1283617"/>
            <a:ext cx="1570831" cy="556422"/>
            <a:chOff x="6931025" y="1340767"/>
            <a:chExt cx="1570831" cy="556422"/>
          </a:xfrm>
        </p:grpSpPr>
        <p:graphicFrame>
          <p:nvGraphicFramePr>
            <p:cNvPr id="30" name="Espace réservé du contenu 3"/>
            <p:cNvGraphicFramePr>
              <a:graphicFrameLocks/>
            </p:cNvGraphicFramePr>
            <p:nvPr/>
          </p:nvGraphicFramePr>
          <p:xfrm>
            <a:off x="6931025" y="1340767"/>
            <a:ext cx="1570831" cy="55642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7905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917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7526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Lutte incendie secourisme</a:t>
                        </a:r>
                      </a:p>
                    </a:txBody>
                    <a:tcPr marL="68571" marR="68571" marT="34371" marB="34371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4572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4572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4572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0,5j  mini</a:t>
                        </a:r>
                      </a:p>
                    </a:txBody>
                    <a:tcPr marL="68571" marR="68571" marT="34371" marB="34371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17471" name="Image 2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9419" y="1365249"/>
              <a:ext cx="253725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ZoneTexte 30"/>
          <p:cNvSpPr txBox="1"/>
          <p:nvPr/>
        </p:nvSpPr>
        <p:spPr>
          <a:xfrm>
            <a:off x="206375" y="6410325"/>
            <a:ext cx="831850" cy="347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Présentations par formateur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457575" y="6403975"/>
            <a:ext cx="1477963" cy="474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>
                <a:solidFill>
                  <a:prstClr val="black"/>
                </a:solidFill>
              </a:rPr>
              <a:t>Terrain (compagnonnage</a:t>
            </a:r>
            <a:r>
              <a:rPr lang="fr-FR" sz="831" dirty="0">
                <a:solidFill>
                  <a:prstClr val="black"/>
                </a:solidFill>
              </a:rPr>
              <a:t>, audit, visite, « </a:t>
            </a:r>
            <a:r>
              <a:rPr lang="fr-FR" sz="831" dirty="0" err="1">
                <a:solidFill>
                  <a:prstClr val="black"/>
                </a:solidFill>
              </a:rPr>
              <a:t>shadowing</a:t>
            </a:r>
            <a:r>
              <a:rPr lang="fr-FR" sz="831" dirty="0">
                <a:solidFill>
                  <a:prstClr val="black"/>
                </a:solidFill>
              </a:rPr>
              <a:t> », etc.)</a:t>
            </a:r>
          </a:p>
        </p:txBody>
      </p:sp>
      <p:pic>
        <p:nvPicPr>
          <p:cNvPr id="17474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6473825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5" name="Image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613" y="6410325"/>
            <a:ext cx="33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6" name="Image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6488113"/>
            <a:ext cx="2333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7" name="Image 2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6675" y="6477000"/>
            <a:ext cx="2540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8" name="Image 2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363" y="6459538"/>
            <a:ext cx="3127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9" name="Image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575" y="6464300"/>
            <a:ext cx="3317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122363" y="6381750"/>
            <a:ext cx="954087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Exercices, ateliers</a:t>
            </a:r>
          </a:p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simulations, etc.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208213" y="6411913"/>
            <a:ext cx="1058862" cy="47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Travail personnel, </a:t>
            </a:r>
            <a:r>
              <a:rPr lang="fr-FR" sz="831">
                <a:solidFill>
                  <a:prstClr val="black"/>
                </a:solidFill>
              </a:rPr>
              <a:t>lecture référentiel</a:t>
            </a:r>
            <a:r>
              <a:rPr lang="fr-FR" sz="831" dirty="0">
                <a:solidFill>
                  <a:prstClr val="black"/>
                </a:solidFill>
              </a:rPr>
              <a:t>, etc.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199063" y="6421438"/>
            <a:ext cx="1223962" cy="47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Echanges avec acteurs, présentations direction</a:t>
            </a:r>
            <a:r>
              <a:rPr lang="fr-FR" sz="831">
                <a:solidFill>
                  <a:prstClr val="black"/>
                </a:solidFill>
              </a:rPr>
              <a:t>, etc.</a:t>
            </a:r>
            <a:endParaRPr lang="fr-FR" sz="831" dirty="0">
              <a:solidFill>
                <a:prstClr val="black"/>
              </a:solidFill>
            </a:endParaRPr>
          </a:p>
        </p:txBody>
      </p:sp>
      <p:grpSp>
        <p:nvGrpSpPr>
          <p:cNvPr id="3" name="Groupe 66"/>
          <p:cNvGrpSpPr/>
          <p:nvPr/>
        </p:nvGrpSpPr>
        <p:grpSpPr>
          <a:xfrm>
            <a:off x="5076825" y="4593535"/>
            <a:ext cx="2066925" cy="352425"/>
            <a:chOff x="5249863" y="4633913"/>
            <a:chExt cx="2066925" cy="352425"/>
          </a:xfrm>
        </p:grpSpPr>
        <p:graphicFrame>
          <p:nvGraphicFramePr>
            <p:cNvPr id="53" name="Espace réservé du contenu 3"/>
            <p:cNvGraphicFramePr>
              <a:graphicFrameLocks/>
            </p:cNvGraphicFramePr>
            <p:nvPr/>
          </p:nvGraphicFramePr>
          <p:xfrm>
            <a:off x="5249863" y="4633913"/>
            <a:ext cx="2066925" cy="35242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6625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0440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52425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Stop </a:t>
                        </a:r>
                        <a:r>
                          <a:rPr kumimoji="0" lang="fr-FR" altLang="fr-FR" sz="9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card</a:t>
                        </a:r>
                        <a:endPara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Observation Sécurité</a:t>
                        </a:r>
                      </a:p>
                    </a:txBody>
                    <a:tcPr marL="68552" marR="68552" marT="34252" marB="34252" anchor="ctr"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0,5 j</a:t>
                        </a:r>
                      </a:p>
                    </a:txBody>
                    <a:tcPr marL="68552" marR="68552" marT="34252" marB="34252" anchor="ctr">
                      <a:solidFill>
                        <a:srgbClr val="00B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17484" name="Imag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2088" y="4633913"/>
              <a:ext cx="38576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85" name="Image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8813" y="3117850"/>
            <a:ext cx="233362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6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8938" y="1214438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7" name="Image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1222375"/>
            <a:ext cx="233363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8" name="Image 2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3625" y="1196975"/>
            <a:ext cx="2857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9" name="Image 2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038" y="1208088"/>
            <a:ext cx="3127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0" name="Image 2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9438" y="1212850"/>
            <a:ext cx="2540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62"/>
          <p:cNvGrpSpPr/>
          <p:nvPr/>
        </p:nvGrpSpPr>
        <p:grpSpPr>
          <a:xfrm>
            <a:off x="5927725" y="1966042"/>
            <a:ext cx="1698625" cy="561775"/>
            <a:chOff x="5537200" y="2023184"/>
            <a:chExt cx="1928784" cy="793536"/>
          </a:xfrm>
        </p:grpSpPr>
        <p:graphicFrame>
          <p:nvGraphicFramePr>
            <p:cNvPr id="66" name="Espace réservé du contenu 3"/>
            <p:cNvGraphicFramePr>
              <a:graphicFrameLocks/>
            </p:cNvGraphicFramePr>
            <p:nvPr/>
          </p:nvGraphicFramePr>
          <p:xfrm>
            <a:off x="5537200" y="2023190"/>
            <a:ext cx="1928784" cy="79353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673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312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6177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Sûreté information</a:t>
                        </a:r>
                      </a:p>
                    </a:txBody>
                    <a:tcPr marL="68546" marR="68546" marT="34531" marB="34531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2 h</a:t>
                        </a:r>
                      </a:p>
                    </a:txBody>
                    <a:tcPr marL="68546" marR="68546" marT="34531" marB="34531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17499" name="Image 24"/>
            <p:cNvPicPr preferRelativeResize="0">
              <a:picLocks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705" y="2023184"/>
              <a:ext cx="286145" cy="35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e 64"/>
          <p:cNvGrpSpPr/>
          <p:nvPr/>
        </p:nvGrpSpPr>
        <p:grpSpPr>
          <a:xfrm>
            <a:off x="7769224" y="4430713"/>
            <a:ext cx="1154113" cy="678068"/>
            <a:chOff x="7658100" y="4411663"/>
            <a:chExt cx="1154113" cy="678068"/>
          </a:xfrm>
        </p:grpSpPr>
        <p:graphicFrame>
          <p:nvGraphicFramePr>
            <p:cNvPr id="45" name="Espace réservé du contenu 3"/>
            <p:cNvGraphicFramePr>
              <a:graphicFrameLocks/>
            </p:cNvGraphicFramePr>
            <p:nvPr/>
          </p:nvGraphicFramePr>
          <p:xfrm>
            <a:off x="7658100" y="4411663"/>
            <a:ext cx="1152525" cy="67806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088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4372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677862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Rapport d’étonnement 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&amp; Engagements personnels</a:t>
                        </a:r>
                      </a:p>
                    </a:txBody>
                    <a:tcPr marL="68611" marR="68611" marT="34234" marB="34234"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0,5 j à 1 j</a:t>
                        </a:r>
                      </a:p>
                    </a:txBody>
                    <a:tcPr marL="68611" marR="68611" marT="34234" marB="34234"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17517" name="Image 25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138" y="4738688"/>
              <a:ext cx="3460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ZoneTexte 46"/>
          <p:cNvSpPr txBox="1"/>
          <p:nvPr/>
        </p:nvSpPr>
        <p:spPr>
          <a:xfrm>
            <a:off x="8388424" y="6092825"/>
            <a:ext cx="63030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3 mois</a:t>
            </a:r>
          </a:p>
        </p:txBody>
      </p:sp>
      <p:sp>
        <p:nvSpPr>
          <p:cNvPr id="17522" name="ZoneTexte 1"/>
          <p:cNvSpPr txBox="1">
            <a:spLocks noChangeArrowheads="1"/>
          </p:cNvSpPr>
          <p:nvPr/>
        </p:nvSpPr>
        <p:spPr bwMode="auto">
          <a:xfrm>
            <a:off x="818486" y="5651500"/>
            <a:ext cx="441146" cy="36933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 dirty="0">
                <a:solidFill>
                  <a:prstClr val="white"/>
                </a:solidFill>
              </a:rPr>
              <a:t>J1</a:t>
            </a:r>
          </a:p>
        </p:txBody>
      </p:sp>
      <p:sp>
        <p:nvSpPr>
          <p:cNvPr id="17523" name="ZoneTexte 47"/>
          <p:cNvSpPr txBox="1">
            <a:spLocks noChangeArrowheads="1"/>
          </p:cNvSpPr>
          <p:nvPr/>
        </p:nvSpPr>
        <p:spPr bwMode="auto">
          <a:xfrm>
            <a:off x="2330450" y="5680075"/>
            <a:ext cx="441325" cy="36988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>
                <a:solidFill>
                  <a:prstClr val="white"/>
                </a:solidFill>
              </a:rPr>
              <a:t>J2</a:t>
            </a:r>
          </a:p>
        </p:txBody>
      </p:sp>
      <p:sp>
        <p:nvSpPr>
          <p:cNvPr id="17524" name="ZoneTexte 49"/>
          <p:cNvSpPr txBox="1">
            <a:spLocks noChangeArrowheads="1"/>
          </p:cNvSpPr>
          <p:nvPr/>
        </p:nvSpPr>
        <p:spPr bwMode="auto">
          <a:xfrm>
            <a:off x="3851275" y="5651500"/>
            <a:ext cx="441325" cy="36988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>
                <a:solidFill>
                  <a:prstClr val="white"/>
                </a:solidFill>
              </a:rPr>
              <a:t>J3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269875" y="1052513"/>
            <a:ext cx="0" cy="48688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Espace réservé du contenu 3"/>
          <p:cNvGraphicFramePr>
            <a:graphicFrameLocks noGrp="1"/>
          </p:cNvGraphicFramePr>
          <p:nvPr/>
        </p:nvGraphicFramePr>
        <p:xfrm>
          <a:off x="5076825" y="2603688"/>
          <a:ext cx="3155903" cy="815658"/>
        </p:xfrm>
        <a:graphic>
          <a:graphicData uri="http://schemas.openxmlformats.org/drawingml/2006/table">
            <a:tbl>
              <a:tblPr/>
              <a:tblGrid>
                <a:gridCol w="19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HSE site/filiale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0,5j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risques / accidents majeurs l’activité / produits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risques Hygiène, Santé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règles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82550" marR="0" lvl="0" indent="-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TCAS  1.0, 1.1</a:t>
                      </a:r>
                    </a:p>
                    <a:p>
                      <a:pPr marL="82550" marR="0" lvl="0" indent="-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TCAS 1.4</a:t>
                      </a:r>
                    </a:p>
                    <a:p>
                      <a:pPr marL="82550" marR="0" lvl="0" indent="-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TCAS 2.1,2.3,, 2.4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Espace réservé du contenu 3"/>
          <p:cNvGraphicFramePr>
            <a:graphicFrameLocks noGrp="1"/>
          </p:cNvGraphicFramePr>
          <p:nvPr/>
        </p:nvGraphicFramePr>
        <p:xfrm>
          <a:off x="5076825" y="5167525"/>
          <a:ext cx="2778125" cy="455399"/>
        </p:xfrm>
        <a:graphic>
          <a:graphicData uri="http://schemas.openxmlformats.org/drawingml/2006/table">
            <a:tbl>
              <a:tblPr/>
              <a:tblGrid>
                <a:gridCol w="240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399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Conduite sûre ou </a:t>
                      </a:r>
                      <a:r>
                        <a:rPr kumimoji="0" lang="fr-FR" alt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safe</a:t>
                      </a: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alt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driving</a:t>
                      </a:r>
                      <a:endParaRPr kumimoji="0" lang="fr-FR" alt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kumimoji="0" lang="fr-FR" alt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oommerciaux</a:t>
                      </a: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et métiers itinérants)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0,5 j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Espace réservé du numéro de diapositive 58"/>
          <p:cNvSpPr>
            <a:spLocks noGrp="1"/>
          </p:cNvSpPr>
          <p:nvPr>
            <p:ph type="sldNum" sz="quarter" idx="4294967295"/>
          </p:nvPr>
        </p:nvSpPr>
        <p:spPr>
          <a:xfrm>
            <a:off x="8383016" y="6525344"/>
            <a:ext cx="725488" cy="365125"/>
          </a:xfrm>
          <a:prstGeom prst="rect">
            <a:avLst/>
          </a:prstGeom>
        </p:spPr>
        <p:txBody>
          <a:bodyPr/>
          <a:lstStyle/>
          <a:p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588224" y="6381328"/>
            <a:ext cx="1262063" cy="47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E-learning,</a:t>
            </a:r>
            <a:br>
              <a:rPr lang="fr-FR" sz="831" dirty="0">
                <a:solidFill>
                  <a:prstClr val="black"/>
                </a:solidFill>
              </a:rPr>
            </a:br>
            <a:r>
              <a:rPr lang="fr-FR" sz="831" dirty="0">
                <a:solidFill>
                  <a:prstClr val="black"/>
                </a:solidFill>
              </a:rPr>
              <a:t> auto-formation</a:t>
            </a:r>
          </a:p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Classe virtuelle</a:t>
            </a:r>
          </a:p>
        </p:txBody>
      </p:sp>
      <p:grpSp>
        <p:nvGrpSpPr>
          <p:cNvPr id="7" name="Groupe 60"/>
          <p:cNvGrpSpPr/>
          <p:nvPr/>
        </p:nvGrpSpPr>
        <p:grpSpPr>
          <a:xfrm>
            <a:off x="5376863" y="1283618"/>
            <a:ext cx="1393825" cy="556422"/>
            <a:chOff x="5100638" y="1340768"/>
            <a:chExt cx="1393825" cy="556422"/>
          </a:xfrm>
        </p:grpSpPr>
        <p:graphicFrame>
          <p:nvGraphicFramePr>
            <p:cNvPr id="68" name="Espace réservé du contenu 3"/>
            <p:cNvGraphicFramePr>
              <a:graphicFrameLocks/>
            </p:cNvGraphicFramePr>
            <p:nvPr/>
          </p:nvGraphicFramePr>
          <p:xfrm>
            <a:off x="5100638" y="1340768"/>
            <a:ext cx="1393825" cy="55642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89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039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56422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Elearning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Règles d’or</a:t>
                        </a:r>
                      </a:p>
                    </a:txBody>
                    <a:tcPr marL="68550" marR="68550" marT="34324" marB="34324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 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4 h</a:t>
                        </a:r>
                      </a:p>
                    </a:txBody>
                    <a:tcPr marL="68550" marR="68550" marT="34324" marB="34324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17508" name="Image 2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211" y="1393726"/>
              <a:ext cx="254000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Connecteur droit 59"/>
          <p:cNvCxnSpPr/>
          <p:nvPr/>
        </p:nvCxnSpPr>
        <p:spPr>
          <a:xfrm>
            <a:off x="5057006" y="1052513"/>
            <a:ext cx="769" cy="49974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Espace réservé du contenu 3"/>
          <p:cNvGraphicFramePr>
            <a:graphicFrameLocks noGrp="1"/>
          </p:cNvGraphicFramePr>
          <p:nvPr/>
        </p:nvGraphicFramePr>
        <p:xfrm>
          <a:off x="4143474" y="1043091"/>
          <a:ext cx="1470669" cy="770881"/>
        </p:xfrm>
        <a:graphic>
          <a:graphicData uri="http://schemas.openxmlformats.org/drawingml/2006/table">
            <a:tbl>
              <a:tblPr/>
              <a:tblGrid>
                <a:gridCol w="102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881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Visite Site accompagnée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Connaître les interlocuteurs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0,5 j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Espace réservé du contenu 3"/>
          <p:cNvGraphicFramePr>
            <a:graphicFrameLocks noGrp="1"/>
          </p:cNvGraphicFramePr>
          <p:nvPr/>
        </p:nvGraphicFramePr>
        <p:xfrm>
          <a:off x="5891411" y="2441575"/>
          <a:ext cx="2785045" cy="1623000"/>
        </p:xfrm>
        <a:graphic>
          <a:graphicData uri="http://schemas.openxmlformats.org/drawingml/2006/table">
            <a:tbl>
              <a:tblPr/>
              <a:tblGrid>
                <a:gridCol w="192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0663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fr-FR" altLang="fr-F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Exercices Terrain</a:t>
                      </a:r>
                      <a:br>
                        <a:rPr kumimoji="0" lang="fr-FR" altLang="fr-F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fr-FR" altLang="fr-F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et débriefing à l’issue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Règles d’or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Stop </a:t>
                      </a:r>
                      <a:r>
                        <a:rPr kumimoji="0" lang="fr-FR" altLang="fr-F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Card</a:t>
                      </a: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Chasse aux anomalies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Produits site &amp; FDS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Urgence (visite)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REX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Eléments du Système de management en place</a:t>
                      </a:r>
                    </a:p>
                  </a:txBody>
                  <a:tcPr marL="68566" marR="68566" marT="34260" marB="342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 jours répartis dans l’activité </a:t>
                      </a:r>
                    </a:p>
                  </a:txBody>
                  <a:tcPr marL="68566" marR="68566" marT="34260" marB="342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Flèche vers la droite 55"/>
          <p:cNvSpPr/>
          <p:nvPr/>
        </p:nvSpPr>
        <p:spPr>
          <a:xfrm>
            <a:off x="250825" y="5575852"/>
            <a:ext cx="8713788" cy="4788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fr-FR" altLang="fr-FR">
              <a:solidFill>
                <a:srgbClr val="FFFFFF"/>
              </a:solidFill>
            </a:endParaRPr>
          </a:p>
        </p:txBody>
      </p:sp>
      <p:sp>
        <p:nvSpPr>
          <p:cNvPr id="18442" name="Titre 1"/>
          <p:cNvSpPr>
            <a:spLocks noGrp="1"/>
          </p:cNvSpPr>
          <p:nvPr>
            <p:ph type="title"/>
          </p:nvPr>
        </p:nvSpPr>
        <p:spPr bwMode="auto">
          <a:xfrm>
            <a:off x="498797" y="260648"/>
            <a:ext cx="8521378" cy="635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altLang="fr-FR" cap="none" dirty="0">
                <a:cs typeface="Arial" charset="0"/>
              </a:rPr>
              <a:t>Parcours 2 – </a:t>
            </a:r>
            <a:r>
              <a:rPr lang="fr-FR" altLang="fr-FR" b="0" cap="none" dirty="0">
                <a:cs typeface="Arial" charset="0"/>
              </a:rPr>
              <a:t>Personnel support des opérations </a:t>
            </a:r>
            <a:br>
              <a:rPr lang="fr-FR" altLang="fr-FR" cap="none" dirty="0">
                <a:cs typeface="Arial" charset="0"/>
              </a:rPr>
            </a:br>
            <a:endParaRPr lang="fr-FR" altLang="fr-FR" sz="1600" b="0" cap="none" dirty="0">
              <a:cs typeface="Arial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269875" y="1052513"/>
            <a:ext cx="0" cy="48688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6375" y="6410325"/>
            <a:ext cx="831850" cy="347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Présentations par formateur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457575" y="6403975"/>
            <a:ext cx="1477963" cy="474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>
                <a:solidFill>
                  <a:prstClr val="black"/>
                </a:solidFill>
              </a:rPr>
              <a:t>Terrain (compagnonnage</a:t>
            </a:r>
            <a:r>
              <a:rPr lang="fr-FR" sz="831" dirty="0">
                <a:solidFill>
                  <a:prstClr val="black"/>
                </a:solidFill>
              </a:rPr>
              <a:t>, audit, visite, « </a:t>
            </a:r>
            <a:r>
              <a:rPr lang="fr-FR" sz="831" dirty="0" err="1">
                <a:solidFill>
                  <a:prstClr val="black"/>
                </a:solidFill>
              </a:rPr>
              <a:t>shadowing</a:t>
            </a:r>
            <a:r>
              <a:rPr lang="fr-FR" sz="831" dirty="0">
                <a:solidFill>
                  <a:prstClr val="black"/>
                </a:solidFill>
              </a:rPr>
              <a:t> », etc.)</a:t>
            </a:r>
          </a:p>
        </p:txBody>
      </p:sp>
      <p:pic>
        <p:nvPicPr>
          <p:cNvPr id="18455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6473825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Image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613" y="6410325"/>
            <a:ext cx="33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Imag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6488113"/>
            <a:ext cx="2333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Imag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4646" y="6476159"/>
            <a:ext cx="2540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Imag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6459538"/>
            <a:ext cx="3127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Image 2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575" y="6464300"/>
            <a:ext cx="3317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122363" y="6381750"/>
            <a:ext cx="954087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Exercices, ateliers</a:t>
            </a:r>
          </a:p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simulations, etc.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208213" y="6411913"/>
            <a:ext cx="1058862" cy="47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Travail personnel, </a:t>
            </a:r>
            <a:r>
              <a:rPr lang="fr-FR" sz="831">
                <a:solidFill>
                  <a:prstClr val="black"/>
                </a:solidFill>
              </a:rPr>
              <a:t>lecture référentiel</a:t>
            </a:r>
            <a:r>
              <a:rPr lang="fr-FR" sz="831" dirty="0">
                <a:solidFill>
                  <a:prstClr val="black"/>
                </a:solidFill>
              </a:rPr>
              <a:t>, etc.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6544196" y="6409484"/>
            <a:ext cx="1196156" cy="47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E-learning,</a:t>
            </a:r>
            <a:br>
              <a:rPr lang="fr-FR" sz="831" dirty="0">
                <a:solidFill>
                  <a:prstClr val="black"/>
                </a:solidFill>
              </a:rPr>
            </a:br>
            <a:r>
              <a:rPr lang="fr-FR" sz="831" dirty="0">
                <a:solidFill>
                  <a:prstClr val="black"/>
                </a:solidFill>
              </a:rPr>
              <a:t> auto-formation</a:t>
            </a:r>
          </a:p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Classes virtuelles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126732" y="6421438"/>
            <a:ext cx="1223962" cy="47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Echanges avec acteurs, présentations direction, etc.</a:t>
            </a:r>
          </a:p>
        </p:txBody>
      </p:sp>
      <p:pic>
        <p:nvPicPr>
          <p:cNvPr id="18465" name="Image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5793" y="3279603"/>
            <a:ext cx="781645" cy="67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Bouton d'action : Personnalisé 43">
            <a:hlinkClick r:id="" action="ppaction://noaction" highlightClick="1"/>
          </p:cNvPr>
          <p:cNvSpPr/>
          <p:nvPr/>
        </p:nvSpPr>
        <p:spPr>
          <a:xfrm rot="16200000">
            <a:off x="-1927225" y="3230563"/>
            <a:ext cx="4645025" cy="288925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fr-FR" altLang="fr-FR" sz="1600" b="1" dirty="0">
                <a:solidFill>
                  <a:srgbClr val="FFFFFF"/>
                </a:solidFill>
              </a:rPr>
              <a:t>Tronc Commun Général (3 jours)</a:t>
            </a:r>
            <a:endParaRPr lang="fr-FR" altLang="fr-FR" sz="900" b="1" dirty="0">
              <a:solidFill>
                <a:srgbClr val="FFFFFF"/>
              </a:solidFill>
            </a:endParaRPr>
          </a:p>
        </p:txBody>
      </p:sp>
      <p:graphicFrame>
        <p:nvGraphicFramePr>
          <p:cNvPr id="48" name="Espace réservé du conten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08604"/>
              </p:ext>
            </p:extLst>
          </p:nvPr>
        </p:nvGraphicFramePr>
        <p:xfrm>
          <a:off x="611188" y="1043091"/>
          <a:ext cx="3384550" cy="4130437"/>
        </p:xfrm>
        <a:graphic>
          <a:graphicData uri="http://schemas.openxmlformats.org/drawingml/2006/table">
            <a:tbl>
              <a:tblPr/>
              <a:tblGrid>
                <a:gridCol w="167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314">
                <a:tc gridSpan="2"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Tronc Commun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Activité Site (2j)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043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Enjeux du site / mon activité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Feuille de route HSE site/filiale par son directeur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risques / accidents majeurs l’activité site-filiale / produits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Rejets, impacts environnementaux et santé, déchets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B2D1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Connaître et appliquer les règles du site (suite)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EPI pour le site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Urgences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Règle d’or problématique site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Faire référence et identifier les bons interlocuteurs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Référentiel HSE et outils associés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B2D1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757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Enjeux du site-filiale / mon activité (suite)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Sociétal et Parties prenantes site-filiale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Connaître et appliquer les règles du site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Règles pays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Règles générales Sécurité, sureté site-filiale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B2D1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Contribuer à l’amélioration continue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Analyse des évènements / des causes </a:t>
                      </a:r>
                      <a:b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Atelier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B2D1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80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0488" y="1081191"/>
            <a:ext cx="254000" cy="2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Imag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3863" y="1089130"/>
            <a:ext cx="233362" cy="2314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Imag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1074841"/>
            <a:ext cx="312738" cy="26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3" name="Imag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0300" y="1078017"/>
            <a:ext cx="254000" cy="2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2" name="Image 2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2" y="1081191"/>
            <a:ext cx="3317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Image 2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1552" y="1089129"/>
            <a:ext cx="284224" cy="24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Espace réservé du numéro de diapositive 54"/>
          <p:cNvSpPr>
            <a:spLocks noGrp="1"/>
          </p:cNvSpPr>
          <p:nvPr>
            <p:ph type="sldNum" sz="quarter" idx="4294967295"/>
          </p:nvPr>
        </p:nvSpPr>
        <p:spPr>
          <a:xfrm>
            <a:off x="8383016" y="6525344"/>
            <a:ext cx="725488" cy="365125"/>
          </a:xfrm>
          <a:prstGeom prst="rect">
            <a:avLst/>
          </a:prstGeom>
        </p:spPr>
        <p:txBody>
          <a:bodyPr/>
          <a:lstStyle/>
          <a:p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9" name="ZoneTexte 1"/>
          <p:cNvSpPr txBox="1">
            <a:spLocks noChangeArrowheads="1"/>
          </p:cNvSpPr>
          <p:nvPr/>
        </p:nvSpPr>
        <p:spPr bwMode="auto">
          <a:xfrm>
            <a:off x="818486" y="5651500"/>
            <a:ext cx="441146" cy="36933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 dirty="0">
                <a:solidFill>
                  <a:prstClr val="white"/>
                </a:solidFill>
              </a:rPr>
              <a:t>J4</a:t>
            </a:r>
          </a:p>
        </p:txBody>
      </p:sp>
      <p:sp>
        <p:nvSpPr>
          <p:cNvPr id="60" name="ZoneTexte 47"/>
          <p:cNvSpPr txBox="1">
            <a:spLocks noChangeArrowheads="1"/>
          </p:cNvSpPr>
          <p:nvPr/>
        </p:nvSpPr>
        <p:spPr bwMode="auto">
          <a:xfrm>
            <a:off x="2834710" y="5651956"/>
            <a:ext cx="441146" cy="36933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 dirty="0">
                <a:solidFill>
                  <a:prstClr val="white"/>
                </a:solidFill>
              </a:rPr>
              <a:t>J5</a:t>
            </a:r>
          </a:p>
        </p:txBody>
      </p:sp>
      <p:sp>
        <p:nvSpPr>
          <p:cNvPr id="61" name="ZoneTexte 49"/>
          <p:cNvSpPr txBox="1">
            <a:spLocks noChangeArrowheads="1"/>
          </p:cNvSpPr>
          <p:nvPr/>
        </p:nvSpPr>
        <p:spPr bwMode="auto">
          <a:xfrm>
            <a:off x="4788024" y="5661248"/>
            <a:ext cx="441325" cy="36988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 dirty="0">
                <a:solidFill>
                  <a:prstClr val="white"/>
                </a:solidFill>
              </a:rPr>
              <a:t>J6</a:t>
            </a:r>
          </a:p>
        </p:txBody>
      </p:sp>
      <p:cxnSp>
        <p:nvCxnSpPr>
          <p:cNvPr id="50" name="Connecteur droit 49"/>
          <p:cNvCxnSpPr/>
          <p:nvPr/>
        </p:nvCxnSpPr>
        <p:spPr>
          <a:xfrm>
            <a:off x="5796136" y="1052513"/>
            <a:ext cx="0" cy="4868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236537" y="6007100"/>
            <a:ext cx="9001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Embauche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8388424" y="6007100"/>
            <a:ext cx="63030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3 mois</a:t>
            </a:r>
          </a:p>
        </p:txBody>
      </p:sp>
      <p:grpSp>
        <p:nvGrpSpPr>
          <p:cNvPr id="2" name="Groupe 63"/>
          <p:cNvGrpSpPr/>
          <p:nvPr/>
        </p:nvGrpSpPr>
        <p:grpSpPr>
          <a:xfrm>
            <a:off x="5956002" y="4488860"/>
            <a:ext cx="1698625" cy="561775"/>
            <a:chOff x="5537200" y="2023184"/>
            <a:chExt cx="1928784" cy="793536"/>
          </a:xfrm>
        </p:grpSpPr>
        <p:graphicFrame>
          <p:nvGraphicFramePr>
            <p:cNvPr id="65" name="Espace réservé du contenu 3"/>
            <p:cNvGraphicFramePr>
              <a:graphicFrameLocks/>
            </p:cNvGraphicFramePr>
            <p:nvPr/>
          </p:nvGraphicFramePr>
          <p:xfrm>
            <a:off x="5537200" y="2023190"/>
            <a:ext cx="1928784" cy="79353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673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312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61771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Sûreté information</a:t>
                        </a:r>
                      </a:p>
                    </a:txBody>
                    <a:tcPr marL="68546" marR="68546" marT="34531" marB="34531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2 h</a:t>
                        </a:r>
                      </a:p>
                    </a:txBody>
                    <a:tcPr marL="68546" marR="68546" marT="34531" marB="34531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66" name="Image 24"/>
            <p:cNvPicPr preferRelativeResize="0">
              <a:picLocks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705" y="2023184"/>
              <a:ext cx="286145" cy="35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e 66"/>
          <p:cNvGrpSpPr/>
          <p:nvPr/>
        </p:nvGrpSpPr>
        <p:grpSpPr>
          <a:xfrm>
            <a:off x="7769224" y="4430713"/>
            <a:ext cx="1154113" cy="678068"/>
            <a:chOff x="7658100" y="4411663"/>
            <a:chExt cx="1154113" cy="678068"/>
          </a:xfrm>
        </p:grpSpPr>
        <p:graphicFrame>
          <p:nvGraphicFramePr>
            <p:cNvPr id="68" name="Espace réservé du contenu 3"/>
            <p:cNvGraphicFramePr>
              <a:graphicFrameLocks/>
            </p:cNvGraphicFramePr>
            <p:nvPr/>
          </p:nvGraphicFramePr>
          <p:xfrm>
            <a:off x="7658100" y="4411663"/>
            <a:ext cx="1152525" cy="67806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088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4372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677862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Rapport d’étonnement 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&amp; Engagements personnels</a:t>
                        </a:r>
                      </a:p>
                    </a:txBody>
                    <a:tcPr marL="68611" marR="68611" marT="34234" marB="34234"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0,5 j à 1 j</a:t>
                        </a:r>
                      </a:p>
                    </a:txBody>
                    <a:tcPr marL="68611" marR="68611" marT="34234" marB="34234"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69" name="Image 25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138" y="4738688"/>
              <a:ext cx="3460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e 69"/>
          <p:cNvGrpSpPr/>
          <p:nvPr/>
        </p:nvGrpSpPr>
        <p:grpSpPr>
          <a:xfrm>
            <a:off x="7408069" y="1528087"/>
            <a:ext cx="1570831" cy="556422"/>
            <a:chOff x="6931025" y="1340767"/>
            <a:chExt cx="1570831" cy="556422"/>
          </a:xfrm>
        </p:grpSpPr>
        <p:graphicFrame>
          <p:nvGraphicFramePr>
            <p:cNvPr id="71" name="Espace réservé du contenu 3"/>
            <p:cNvGraphicFramePr>
              <a:graphicFrameLocks/>
            </p:cNvGraphicFramePr>
            <p:nvPr/>
          </p:nvGraphicFramePr>
          <p:xfrm>
            <a:off x="6931025" y="1340767"/>
            <a:ext cx="1570831" cy="55642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7905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917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7526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Lutte incendie secourisme</a:t>
                        </a:r>
                      </a:p>
                    </a:txBody>
                    <a:tcPr marL="68571" marR="68571" marT="34371" marB="34371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4572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4572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4572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0,5j  mini</a:t>
                        </a:r>
                      </a:p>
                    </a:txBody>
                    <a:tcPr marL="68571" marR="68571" marT="34371" marB="34371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72" name="Image 23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9419" y="1365249"/>
              <a:ext cx="253725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e 72"/>
          <p:cNvGrpSpPr/>
          <p:nvPr/>
        </p:nvGrpSpPr>
        <p:grpSpPr>
          <a:xfrm>
            <a:off x="5965527" y="1528087"/>
            <a:ext cx="1393825" cy="556422"/>
            <a:chOff x="5100638" y="1340768"/>
            <a:chExt cx="1393825" cy="556422"/>
          </a:xfrm>
        </p:grpSpPr>
        <p:graphicFrame>
          <p:nvGraphicFramePr>
            <p:cNvPr id="74" name="Espace réservé du contenu 3"/>
            <p:cNvGraphicFramePr>
              <a:graphicFrameLocks/>
            </p:cNvGraphicFramePr>
            <p:nvPr/>
          </p:nvGraphicFramePr>
          <p:xfrm>
            <a:off x="5100638" y="1340768"/>
            <a:ext cx="1393825" cy="55642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89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039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56422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Elearning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Règles d’or</a:t>
                        </a:r>
                      </a:p>
                    </a:txBody>
                    <a:tcPr marL="68550" marR="68550" marT="34324" marB="34324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 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4 h</a:t>
                        </a:r>
                      </a:p>
                    </a:txBody>
                    <a:tcPr marL="68550" marR="68550" marT="34324" marB="34324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75" name="Image 2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211" y="1393726"/>
              <a:ext cx="254000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76" name="Espace réservé du contenu 3"/>
          <p:cNvGraphicFramePr>
            <a:graphicFrameLocks noGrp="1"/>
          </p:cNvGraphicFramePr>
          <p:nvPr/>
        </p:nvGraphicFramePr>
        <p:xfrm>
          <a:off x="6145212" y="5167525"/>
          <a:ext cx="2778125" cy="455399"/>
        </p:xfrm>
        <a:graphic>
          <a:graphicData uri="http://schemas.openxmlformats.org/drawingml/2006/table">
            <a:tbl>
              <a:tblPr/>
              <a:tblGrid>
                <a:gridCol w="240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399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Conduite sûre ou </a:t>
                      </a:r>
                      <a:r>
                        <a:rPr kumimoji="0" lang="fr-FR" alt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safe</a:t>
                      </a: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alt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driving</a:t>
                      </a:r>
                      <a:endParaRPr kumimoji="0" lang="fr-FR" alt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kumimoji="0" lang="fr-FR" alt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oommerciaux</a:t>
                      </a: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et métiers itinérants)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0,5 j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" name="Image 2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7044" y="5214938"/>
            <a:ext cx="3857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93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èche vers la droite 55"/>
          <p:cNvSpPr/>
          <p:nvPr/>
        </p:nvSpPr>
        <p:spPr>
          <a:xfrm>
            <a:off x="250825" y="5565229"/>
            <a:ext cx="8713788" cy="6000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74638" y="173038"/>
            <a:ext cx="8218488" cy="635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altLang="fr-FR" cap="none" dirty="0">
                <a:cs typeface="Arial" charset="0"/>
              </a:rPr>
              <a:t>Parcours 3 – </a:t>
            </a:r>
            <a:r>
              <a:rPr lang="fr-FR" altLang="fr-FR" sz="2000" b="0" cap="none" dirty="0">
                <a:cs typeface="Arial" charset="0"/>
              </a:rPr>
              <a:t>Services production</a:t>
            </a:r>
            <a:br>
              <a:rPr lang="fr-FR" altLang="fr-FR" sz="2000" b="0" cap="none" dirty="0">
                <a:cs typeface="Arial" charset="0"/>
              </a:rPr>
            </a:br>
            <a:endParaRPr lang="fr-FR" altLang="fr-FR" sz="1600" b="0" cap="none" dirty="0">
              <a:cs typeface="Arial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269875" y="1052513"/>
            <a:ext cx="0" cy="48688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6375" y="6410325"/>
            <a:ext cx="831850" cy="347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Présentations par formateur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457575" y="6403975"/>
            <a:ext cx="1477963" cy="474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>
                <a:solidFill>
                  <a:prstClr val="black"/>
                </a:solidFill>
              </a:rPr>
              <a:t>Terrain (compagnonnage</a:t>
            </a:r>
            <a:r>
              <a:rPr lang="fr-FR" sz="831" dirty="0">
                <a:solidFill>
                  <a:prstClr val="black"/>
                </a:solidFill>
              </a:rPr>
              <a:t>, audit, visite, « </a:t>
            </a:r>
            <a:r>
              <a:rPr lang="fr-FR" sz="831" dirty="0" err="1">
                <a:solidFill>
                  <a:prstClr val="black"/>
                </a:solidFill>
              </a:rPr>
              <a:t>shadowing</a:t>
            </a:r>
            <a:r>
              <a:rPr lang="fr-FR" sz="831" dirty="0">
                <a:solidFill>
                  <a:prstClr val="black"/>
                </a:solidFill>
              </a:rPr>
              <a:t> », etc.)</a:t>
            </a:r>
          </a:p>
        </p:txBody>
      </p:sp>
      <p:pic>
        <p:nvPicPr>
          <p:cNvPr id="20486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6473825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Image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613" y="6410325"/>
            <a:ext cx="33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Imag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6488113"/>
            <a:ext cx="2333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Imag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6675" y="6477000"/>
            <a:ext cx="2540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Imag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363" y="6459538"/>
            <a:ext cx="3127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Image 2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575" y="6464300"/>
            <a:ext cx="3317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122363" y="6381750"/>
            <a:ext cx="954087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Exercices, ateliers</a:t>
            </a:r>
          </a:p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simulations, etc.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208213" y="6411913"/>
            <a:ext cx="1058862" cy="47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Travail personnel, </a:t>
            </a:r>
            <a:r>
              <a:rPr lang="fr-FR" sz="831">
                <a:solidFill>
                  <a:prstClr val="black"/>
                </a:solidFill>
              </a:rPr>
              <a:t>lecture référentiel</a:t>
            </a:r>
            <a:r>
              <a:rPr lang="fr-FR" sz="831" dirty="0">
                <a:solidFill>
                  <a:prstClr val="black"/>
                </a:solidFill>
              </a:rPr>
              <a:t>, etc.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6642943" y="6410325"/>
            <a:ext cx="1241425" cy="47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E-learning,</a:t>
            </a:r>
            <a:br>
              <a:rPr lang="fr-FR" sz="831" dirty="0">
                <a:solidFill>
                  <a:prstClr val="black"/>
                </a:solidFill>
              </a:rPr>
            </a:br>
            <a:r>
              <a:rPr lang="fr-FR" sz="831" dirty="0">
                <a:solidFill>
                  <a:prstClr val="black"/>
                </a:solidFill>
              </a:rPr>
              <a:t> auto-formation</a:t>
            </a:r>
          </a:p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Classes virtuelles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199063" y="6421438"/>
            <a:ext cx="1223962" cy="47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Echanges avec acteurs, présentations direction</a:t>
            </a:r>
            <a:r>
              <a:rPr lang="fr-FR" sz="831">
                <a:solidFill>
                  <a:prstClr val="black"/>
                </a:solidFill>
              </a:rPr>
              <a:t>, etc.</a:t>
            </a:r>
            <a:endParaRPr lang="fr-FR" sz="831" dirty="0">
              <a:solidFill>
                <a:prstClr val="black"/>
              </a:solidFill>
            </a:endParaRPr>
          </a:p>
        </p:txBody>
      </p:sp>
      <p:sp>
        <p:nvSpPr>
          <p:cNvPr id="44" name="Bouton d'action : Personnalisé 43">
            <a:hlinkClick r:id="" action="ppaction://noaction" highlightClick="1"/>
          </p:cNvPr>
          <p:cNvSpPr/>
          <p:nvPr/>
        </p:nvSpPr>
        <p:spPr>
          <a:xfrm rot="16200000">
            <a:off x="-1927225" y="3144838"/>
            <a:ext cx="4645025" cy="288925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fr-FR" altLang="fr-FR" sz="1600" b="1" dirty="0">
                <a:solidFill>
                  <a:srgbClr val="FFFFFF"/>
                </a:solidFill>
              </a:rPr>
              <a:t>Tronc Commun Général  (3 jours)</a:t>
            </a:r>
            <a:endParaRPr lang="fr-FR" altLang="fr-FR" sz="900" b="1" dirty="0">
              <a:solidFill>
                <a:srgbClr val="FFFFFF"/>
              </a:solidFill>
            </a:endParaRPr>
          </a:p>
        </p:txBody>
      </p:sp>
      <p:sp>
        <p:nvSpPr>
          <p:cNvPr id="43" name="Bouton d'action : Personnalisé 42">
            <a:hlinkClick r:id="" action="ppaction://noaction" highlightClick="1"/>
          </p:cNvPr>
          <p:cNvSpPr/>
          <p:nvPr/>
        </p:nvSpPr>
        <p:spPr>
          <a:xfrm rot="16200000">
            <a:off x="-1605978" y="3112318"/>
            <a:ext cx="4645025" cy="353964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fr-FR" altLang="fr-FR" sz="1600" b="1" dirty="0">
                <a:solidFill>
                  <a:srgbClr val="FFFFFF"/>
                </a:solidFill>
              </a:rPr>
              <a:t> Tronc Commun Activité Site (2 jours)</a:t>
            </a:r>
          </a:p>
        </p:txBody>
      </p:sp>
      <p:graphicFrame>
        <p:nvGraphicFramePr>
          <p:cNvPr id="82" name="Espace réservé du conten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78566"/>
              </p:ext>
            </p:extLst>
          </p:nvPr>
        </p:nvGraphicFramePr>
        <p:xfrm>
          <a:off x="2137445" y="976485"/>
          <a:ext cx="4248150" cy="3743326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913">
                <a:tc gridSpan="3"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Tronc Commun Technique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                      (3 j)</a:t>
                      </a:r>
                    </a:p>
                  </a:txBody>
                  <a:tcPr marL="74291" marR="74291" marT="37147" marB="371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0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Acteur HSE dans mon Métier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Aspects facteurs humains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Signaux faibles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4291" marR="74291" marT="37147" marB="37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B2D1">
                        <a:alpha val="14902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Le processus travaux et la relation avec les contractants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Processus travaux et permis de travail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Focus </a:t>
                      </a:r>
                      <a:r>
                        <a:rPr kumimoji="0" lang="fr-FR" altLang="fr-F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</a:t>
                      </a: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-activité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Conformité des travaux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Relation avec les contractants (droits et devoirs)</a:t>
                      </a:r>
                    </a:p>
                  </a:txBody>
                  <a:tcPr marL="74291" marR="74291" marT="37147" marB="37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B2D1">
                        <a:alpha val="14902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Identifier risques et dangers dans mon Métier pour préserver l’intégrité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Analyse de risque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Barrières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Gestion des modifications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4291" marR="74291" marT="37147" marB="37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B2D1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7813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Conversation Sécurité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Système de management</a:t>
                      </a:r>
                      <a:b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/Audit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Boucle d’amélioration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4291" marR="74291" marT="37147" marB="371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B2D1">
                        <a:alpha val="1490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13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9288" y="1043160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4" name="Imag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4888" y="1051098"/>
            <a:ext cx="233362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5" name="Imag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1438" y="1036810"/>
            <a:ext cx="3127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6" name="Imag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8313" y="1041573"/>
            <a:ext cx="254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Espace réservé du contenu 3"/>
          <p:cNvGraphicFramePr>
            <a:graphicFrameLocks noGrp="1"/>
          </p:cNvGraphicFramePr>
          <p:nvPr/>
        </p:nvGraphicFramePr>
        <p:xfrm>
          <a:off x="6444208" y="2877093"/>
          <a:ext cx="2548981" cy="192786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Exercices Terrain</a:t>
                      </a:r>
                      <a:br>
                        <a:rPr kumimoji="0" lang="fr-FR" altLang="fr-F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fr-FR" altLang="fr-F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et débriefing à l’issue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Circuit Permis de travail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Audit Permis de travail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Visite chantier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Audit Terrain HSE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Atelier Analyse de risque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Vérification mesures compensatoires (REX, Permis, barrières)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Environ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 jours répartis dans </a:t>
                      </a:r>
                      <a:b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l’activité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25" name="Image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87" y="2886931"/>
            <a:ext cx="388937" cy="33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6" name="Image 25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1279" y="3223230"/>
            <a:ext cx="388937" cy="32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Espace réservé du contenu 3"/>
          <p:cNvGraphicFramePr>
            <a:graphicFrameLocks/>
          </p:cNvGraphicFramePr>
          <p:nvPr/>
        </p:nvGraphicFramePr>
        <p:xfrm>
          <a:off x="7800975" y="4834607"/>
          <a:ext cx="1152525" cy="67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Rapport d’étonnement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 Engagements personnels</a:t>
                      </a:r>
                    </a:p>
                  </a:txBody>
                  <a:tcPr marL="68611" marR="68611" marT="34234" marB="34234">
                    <a:gradFill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0,5 j à 1 j</a:t>
                      </a:r>
                    </a:p>
                  </a:txBody>
                  <a:tcPr marL="68611" marR="68611" marT="34234" marB="34234">
                    <a:gradFill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38" name="Image 2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9013" y="5199732"/>
            <a:ext cx="3460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8293894" y="6066870"/>
            <a:ext cx="630237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6 mois</a:t>
            </a:r>
          </a:p>
        </p:txBody>
      </p:sp>
      <p:pic>
        <p:nvPicPr>
          <p:cNvPr id="34" name="Image 26"/>
          <p:cNvPicPr preferRelativeResize="0"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3423" y="1035694"/>
            <a:ext cx="25200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Espace réservé du numéro de diapositive 46"/>
          <p:cNvSpPr>
            <a:spLocks noGrp="1"/>
          </p:cNvSpPr>
          <p:nvPr>
            <p:ph type="sldNum" sz="quarter" idx="4294967295"/>
          </p:nvPr>
        </p:nvSpPr>
        <p:spPr>
          <a:xfrm>
            <a:off x="8383016" y="6525344"/>
            <a:ext cx="725488" cy="365125"/>
          </a:xfrm>
          <a:prstGeom prst="rect">
            <a:avLst/>
          </a:prstGeom>
        </p:spPr>
        <p:txBody>
          <a:bodyPr/>
          <a:lstStyle/>
          <a:p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ZoneTexte 1"/>
          <p:cNvSpPr txBox="1">
            <a:spLocks noChangeArrowheads="1"/>
          </p:cNvSpPr>
          <p:nvPr/>
        </p:nvSpPr>
        <p:spPr bwMode="auto">
          <a:xfrm>
            <a:off x="2771800" y="5697538"/>
            <a:ext cx="441146" cy="36933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 dirty="0">
                <a:solidFill>
                  <a:prstClr val="white"/>
                </a:solidFill>
              </a:rPr>
              <a:t>J6</a:t>
            </a:r>
          </a:p>
        </p:txBody>
      </p:sp>
      <p:sp>
        <p:nvSpPr>
          <p:cNvPr id="55" name="ZoneTexte 47"/>
          <p:cNvSpPr txBox="1">
            <a:spLocks noChangeArrowheads="1"/>
          </p:cNvSpPr>
          <p:nvPr/>
        </p:nvSpPr>
        <p:spPr bwMode="auto">
          <a:xfrm>
            <a:off x="3849902" y="5651956"/>
            <a:ext cx="441146" cy="36933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 dirty="0">
                <a:solidFill>
                  <a:prstClr val="white"/>
                </a:solidFill>
              </a:rPr>
              <a:t>J7</a:t>
            </a:r>
          </a:p>
        </p:txBody>
      </p:sp>
      <p:sp>
        <p:nvSpPr>
          <p:cNvPr id="57" name="ZoneTexte 49"/>
          <p:cNvSpPr txBox="1">
            <a:spLocks noChangeArrowheads="1"/>
          </p:cNvSpPr>
          <p:nvPr/>
        </p:nvSpPr>
        <p:spPr bwMode="auto">
          <a:xfrm>
            <a:off x="4854789" y="5680075"/>
            <a:ext cx="441146" cy="36933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fr-FR" altLang="fr-FR" b="1" dirty="0">
                <a:solidFill>
                  <a:prstClr val="white"/>
                </a:solidFill>
              </a:rPr>
              <a:t>J8</a:t>
            </a:r>
          </a:p>
        </p:txBody>
      </p:sp>
      <p:graphicFrame>
        <p:nvGraphicFramePr>
          <p:cNvPr id="49" name="Espace réservé du contenu 3"/>
          <p:cNvGraphicFramePr>
            <a:graphicFrameLocks/>
          </p:cNvGraphicFramePr>
          <p:nvPr/>
        </p:nvGraphicFramePr>
        <p:xfrm>
          <a:off x="925513" y="4890010"/>
          <a:ext cx="1150937" cy="62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Lutte incendie secourisme</a:t>
                      </a:r>
                    </a:p>
                  </a:txBody>
                  <a:tcPr marL="68571" marR="68571" marT="34371" marB="3437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0,5j </a:t>
                      </a:r>
                      <a:b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mini</a:t>
                      </a:r>
                    </a:p>
                  </a:txBody>
                  <a:tcPr marL="68571" marR="68571" marT="34371" marB="34371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Imag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5861" y="5228307"/>
            <a:ext cx="233363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Espace réservé du contenu 3"/>
          <p:cNvGraphicFramePr>
            <a:graphicFrameLocks/>
          </p:cNvGraphicFramePr>
          <p:nvPr/>
        </p:nvGraphicFramePr>
        <p:xfrm>
          <a:off x="925511" y="4372484"/>
          <a:ext cx="1150939" cy="51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Elearning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Règles d’or</a:t>
                      </a:r>
                    </a:p>
                  </a:txBody>
                  <a:tcPr marL="68550" marR="68550" marT="34324" marB="34324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4 h</a:t>
                      </a:r>
                    </a:p>
                  </a:txBody>
                  <a:tcPr marL="68550" marR="68550" marT="34324" marB="34324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Image 24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1543" y="4662294"/>
            <a:ext cx="254000" cy="17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Bouton d'action : Personnalisé 58">
            <a:hlinkClick r:id="" action="ppaction://noaction" highlightClick="1"/>
          </p:cNvPr>
          <p:cNvSpPr/>
          <p:nvPr/>
        </p:nvSpPr>
        <p:spPr>
          <a:xfrm rot="16200000">
            <a:off x="-55061" y="2226762"/>
            <a:ext cx="3312034" cy="792086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fr-FR" altLang="fr-FR" sz="1600" b="1" dirty="0">
                <a:solidFill>
                  <a:srgbClr val="FFFFFF"/>
                </a:solidFill>
              </a:rPr>
              <a:t>Exercices Terrain (3 jours)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2051720" y="1008410"/>
            <a:ext cx="0" cy="4868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115616" y="966787"/>
            <a:ext cx="0" cy="4868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-897820" y="6021288"/>
            <a:ext cx="9001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Embauche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236537" y="6066870"/>
            <a:ext cx="9001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Embauche</a:t>
            </a:r>
          </a:p>
        </p:txBody>
      </p:sp>
    </p:spTree>
    <p:extLst>
      <p:ext uri="{BB962C8B-B14F-4D97-AF65-F5344CB8AC3E}">
        <p14:creationId xmlns:p14="http://schemas.microsoft.com/office/powerpoint/2010/main" val="86387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Espace réservé du conten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9600"/>
              </p:ext>
            </p:extLst>
          </p:nvPr>
        </p:nvGraphicFramePr>
        <p:xfrm>
          <a:off x="611188" y="1043091"/>
          <a:ext cx="3384550" cy="4128100"/>
        </p:xfrm>
        <a:graphic>
          <a:graphicData uri="http://schemas.openxmlformats.org/drawingml/2006/table">
            <a:tbl>
              <a:tblPr/>
              <a:tblGrid>
                <a:gridCol w="167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314">
                <a:tc gridSpan="2"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Tronc Commun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Activité Site (2j)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043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Enjeux du site / mon activité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Feuille de route HSE site/filiale par son directeur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Les risques / accidents majeurs l’activité site-filiale / produits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RPS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Faire référence et identifier les bons interlocuteurs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Référentiel HSE et outils associés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Organisation HSE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757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hlinkClick r:id="" action="ppaction://noaction"/>
                        </a:rPr>
                        <a:t>Connaître et appliquer les règles du site</a:t>
                      </a:r>
                      <a:endParaRPr kumimoji="0" lang="fr-FR" altLang="fr-F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Règles pays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Règles générales sécurité site/filiale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EPI pour le site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Règle d’or problématique site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Conduite à tenir en cas d’urgence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Contribuer à l’amélioration continue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Analyse des évènements / des causes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Activités HSE spécifiques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REX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6553200" y="6440491"/>
            <a:ext cx="725488" cy="365125"/>
          </a:xfrm>
        </p:spPr>
        <p:txBody>
          <a:bodyPr/>
          <a:lstStyle/>
          <a:p>
            <a:fld id="{21F90BE8-D879-4F46-ACF9-7BCC67DCFB7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Flèche vers la droite 55"/>
          <p:cNvSpPr/>
          <p:nvPr/>
        </p:nvSpPr>
        <p:spPr>
          <a:xfrm>
            <a:off x="250825" y="5526757"/>
            <a:ext cx="8713788" cy="53816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fr-FR" altLang="fr-FR">
              <a:solidFill>
                <a:srgbClr val="FFFFFF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5612" y="138137"/>
            <a:ext cx="8293249" cy="63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200" b="1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Parcours 4 </a:t>
            </a:r>
            <a:r>
              <a:rPr kumimoji="0" lang="fr-FR" altLang="fr-FR" sz="1600" b="1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– </a:t>
            </a:r>
            <a:r>
              <a:rPr kumimoji="0" lang="fr-FR" alt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Chargeurs, Chauffeurs</a:t>
            </a:r>
            <a:r>
              <a:rPr lang="fr-FR" altLang="fr-FR" dirty="0">
                <a:solidFill>
                  <a:schemeClr val="bg2"/>
                </a:solidFill>
                <a:latin typeface="+mj-lt"/>
                <a:ea typeface="+mj-ea"/>
                <a:cs typeface="Arial"/>
              </a:rPr>
              <a:t>, manutentionnaires</a:t>
            </a:r>
            <a:r>
              <a:rPr kumimoji="0" lang="fr-FR" alt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 </a:t>
            </a:r>
            <a:r>
              <a:rPr kumimoji="0" lang="fr-FR" altLang="fr-FR" sz="1600" b="1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 </a:t>
            </a:r>
            <a:br>
              <a:rPr kumimoji="0" lang="fr-FR" altLang="fr-FR" sz="1600" b="1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</a:br>
            <a:endParaRPr kumimoji="0" lang="fr-FR" altLang="fr-FR" sz="1600" b="1" i="0" u="none" strike="noStrike" kern="1200" cap="all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Arial"/>
            </a:endParaRPr>
          </a:p>
        </p:txBody>
      </p:sp>
      <p:sp>
        <p:nvSpPr>
          <p:cNvPr id="8" name="Espace réservé du numéro de diapositive 49"/>
          <p:cNvSpPr txBox="1">
            <a:spLocks/>
          </p:cNvSpPr>
          <p:nvPr/>
        </p:nvSpPr>
        <p:spPr>
          <a:xfrm>
            <a:off x="6553200" y="6440491"/>
            <a:ext cx="725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90BE8-D879-4F46-ACF9-7BCC67DCFB7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Helvetic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Helvetica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9875" y="1052513"/>
            <a:ext cx="0" cy="48688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Bouton d'action : Personnalisé 21">
            <a:hlinkClick r:id="" action="ppaction://noaction" highlightClick="1"/>
          </p:cNvPr>
          <p:cNvSpPr/>
          <p:nvPr/>
        </p:nvSpPr>
        <p:spPr>
          <a:xfrm rot="16200000">
            <a:off x="-1927225" y="3192463"/>
            <a:ext cx="4645025" cy="288925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fr-FR" altLang="fr-FR" sz="1600" b="1" dirty="0">
                <a:solidFill>
                  <a:srgbClr val="FFFFFF"/>
                </a:solidFill>
              </a:rPr>
              <a:t>Tronc Commun Groupe simplifié  (2 jours)</a:t>
            </a:r>
            <a:endParaRPr lang="fr-FR" altLang="fr-FR" sz="900" b="1" dirty="0">
              <a:solidFill>
                <a:srgbClr val="FFFFFF"/>
              </a:solidFill>
            </a:endParaRPr>
          </a:p>
        </p:txBody>
      </p:sp>
      <p:pic>
        <p:nvPicPr>
          <p:cNvPr id="24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065" y="1131094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0440" y="1139032"/>
            <a:ext cx="233362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3177" y="1124744"/>
            <a:ext cx="3127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6877" y="1127919"/>
            <a:ext cx="2540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Espace réservé du contenu 3"/>
          <p:cNvGraphicFramePr>
            <a:graphicFrameLocks/>
          </p:cNvGraphicFramePr>
          <p:nvPr/>
        </p:nvGraphicFramePr>
        <p:xfrm>
          <a:off x="7596336" y="4834607"/>
          <a:ext cx="1152525" cy="67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Rapport d’étonnement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 Engagements personnels</a:t>
                      </a:r>
                    </a:p>
                  </a:txBody>
                  <a:tcPr marL="68611" marR="68611" marT="34234" marB="34234">
                    <a:gradFill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2h</a:t>
                      </a:r>
                    </a:p>
                  </a:txBody>
                  <a:tcPr marL="68611" marR="68611" marT="34234" marB="34234">
                    <a:gradFill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Imag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4374" y="5228307"/>
            <a:ext cx="3460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8443913" y="6035675"/>
            <a:ext cx="630237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3 mois</a:t>
            </a:r>
          </a:p>
        </p:txBody>
      </p:sp>
      <p:graphicFrame>
        <p:nvGraphicFramePr>
          <p:cNvPr id="32" name="Espace réservé du contenu 3"/>
          <p:cNvGraphicFramePr>
            <a:graphicFrameLocks/>
          </p:cNvGraphicFramePr>
          <p:nvPr/>
        </p:nvGraphicFramePr>
        <p:xfrm>
          <a:off x="6804248" y="1380332"/>
          <a:ext cx="1393825" cy="31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Elearning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Règles d’or</a:t>
                      </a:r>
                    </a:p>
                  </a:txBody>
                  <a:tcPr marL="68550" marR="68550" marT="34324" marB="34324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4 h</a:t>
                      </a:r>
                    </a:p>
                  </a:txBody>
                  <a:tcPr marL="68550" marR="68550" marT="34324" marB="34324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Imag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5184" y="1385913"/>
            <a:ext cx="254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2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931" y="1139032"/>
            <a:ext cx="284224" cy="24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Espace réservé du contenu 3"/>
          <p:cNvGraphicFramePr>
            <a:graphicFrameLocks noGrp="1"/>
          </p:cNvGraphicFramePr>
          <p:nvPr/>
        </p:nvGraphicFramePr>
        <p:xfrm>
          <a:off x="4379243" y="2132856"/>
          <a:ext cx="1992957" cy="1744920"/>
        </p:xfrm>
        <a:graphic>
          <a:graphicData uri="http://schemas.openxmlformats.org/drawingml/2006/table">
            <a:tbl>
              <a:tblPr/>
              <a:tblGrid>
                <a:gridCol w="98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1481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Exercices  Terrain et débriefing à l’issue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Règles d’or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Stop </a:t>
                      </a:r>
                      <a:r>
                        <a:rPr kumimoji="0" lang="fr-FR" altLang="fr-F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card</a:t>
                      </a:r>
                      <a:endParaRPr kumimoji="0" lang="fr-FR" alt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Chasse aux anomalies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Produits site &amp; FDS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Urgence</a:t>
                      </a:r>
                    </a:p>
                  </a:txBody>
                  <a:tcPr marL="68566" marR="68566" marT="34260" marB="342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 jours réparti dans l’activité.</a:t>
                      </a:r>
                    </a:p>
                  </a:txBody>
                  <a:tcPr marL="68566" marR="68566" marT="34260" marB="342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Image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8054" y="2834456"/>
            <a:ext cx="541746" cy="46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Espace réservé du contenu 3"/>
          <p:cNvGraphicFramePr>
            <a:graphicFrameLocks noGrp="1"/>
          </p:cNvGraphicFramePr>
          <p:nvPr/>
        </p:nvGraphicFramePr>
        <p:xfrm>
          <a:off x="6416675" y="4412942"/>
          <a:ext cx="2547813" cy="342900"/>
        </p:xfrm>
        <a:graphic>
          <a:graphicData uri="http://schemas.openxmlformats.org/drawingml/2006/table">
            <a:tbl>
              <a:tblPr/>
              <a:tblGrid>
                <a:gridCol w="220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Conduite sûre ou </a:t>
                      </a:r>
                      <a:r>
                        <a:rPr kumimoji="0" lang="fr-FR" alt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safe</a:t>
                      </a: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altLang="fr-F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driving</a:t>
                      </a:r>
                      <a:endParaRPr kumimoji="0" lang="fr-FR" altLang="fr-F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altLang="fr-F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(Chauffeurs et métiers itinérants)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20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5334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Font typeface="Lucida Grande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A90025"/>
                        </a:buClr>
                        <a:buSzPct val="8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4pPr>
                      <a:lvl5pPr marL="2057400" indent="-228600" defTabSz="352425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5pPr>
                      <a:lvl6pPr marL="25146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6pPr>
                      <a:lvl7pPr marL="29718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7pPr>
                      <a:lvl8pPr marL="34290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8pPr>
                      <a:lvl9pPr marL="3886200" indent="-228600" defTabSz="352425" eaLnBrk="0" fontAlgn="base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800000"/>
                        </a:buClr>
                        <a:buSzPct val="100000"/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Helvetica" charset="0"/>
                          <a:cs typeface="Helvetic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1 j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Image 2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8195" y="4365104"/>
            <a:ext cx="3857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Connecteur droit 39"/>
          <p:cNvCxnSpPr/>
          <p:nvPr/>
        </p:nvCxnSpPr>
        <p:spPr>
          <a:xfrm>
            <a:off x="6372200" y="1052736"/>
            <a:ext cx="0" cy="4868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e 51"/>
          <p:cNvGrpSpPr/>
          <p:nvPr/>
        </p:nvGrpSpPr>
        <p:grpSpPr>
          <a:xfrm>
            <a:off x="6770688" y="2084509"/>
            <a:ext cx="1393825" cy="556422"/>
            <a:chOff x="5100638" y="1340768"/>
            <a:chExt cx="1393825" cy="556422"/>
          </a:xfrm>
        </p:grpSpPr>
        <p:graphicFrame>
          <p:nvGraphicFramePr>
            <p:cNvPr id="43" name="Espace réservé du contenu 3"/>
            <p:cNvGraphicFramePr>
              <a:graphicFrameLocks/>
            </p:cNvGraphicFramePr>
            <p:nvPr/>
          </p:nvGraphicFramePr>
          <p:xfrm>
            <a:off x="5100638" y="1340768"/>
            <a:ext cx="1393825" cy="55642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89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039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56422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Elearning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Step</a:t>
                        </a: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 in</a:t>
                        </a:r>
                      </a:p>
                    </a:txBody>
                    <a:tcPr marL="68550" marR="68550" marT="34324" marB="34324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 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endPara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charset="0"/>
                          <a:buNone/>
                          <a:tabLst/>
                        </a:pPr>
                        <a:r>
                          <a:rPr kumimoji="0" lang="fr-FR" altLang="fr-FR" sz="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Arial" charset="0"/>
                            <a:cs typeface="Arial" charset="0"/>
                          </a:rPr>
                          <a:t>4 h</a:t>
                        </a:r>
                      </a:p>
                    </a:txBody>
                    <a:tcPr marL="68550" marR="68550" marT="34324" marB="34324" anchor="ctr"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44" name="Image 2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211" y="1393726"/>
              <a:ext cx="254000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Espace réservé du numéro de diapositive 49"/>
          <p:cNvSpPr txBox="1">
            <a:spLocks/>
          </p:cNvSpPr>
          <p:nvPr/>
        </p:nvSpPr>
        <p:spPr>
          <a:xfrm>
            <a:off x="6553200" y="6411916"/>
            <a:ext cx="725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90BE8-D879-4F46-ACF9-7BCC67DCFB7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Helvetic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Helvetica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6375" y="6410325"/>
            <a:ext cx="831850" cy="347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Présentations par formateur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457575" y="6403975"/>
            <a:ext cx="1477963" cy="474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>
                <a:solidFill>
                  <a:prstClr val="black"/>
                </a:solidFill>
              </a:rPr>
              <a:t>Terrain (compagnonnage</a:t>
            </a:r>
            <a:r>
              <a:rPr lang="fr-FR" sz="831" dirty="0">
                <a:solidFill>
                  <a:prstClr val="black"/>
                </a:solidFill>
              </a:rPr>
              <a:t>, audit, visite, « </a:t>
            </a:r>
            <a:r>
              <a:rPr lang="fr-FR" sz="831" dirty="0" err="1">
                <a:solidFill>
                  <a:prstClr val="black"/>
                </a:solidFill>
              </a:rPr>
              <a:t>shadowing</a:t>
            </a:r>
            <a:r>
              <a:rPr lang="fr-FR" sz="831" dirty="0">
                <a:solidFill>
                  <a:prstClr val="black"/>
                </a:solidFill>
              </a:rPr>
              <a:t> », etc.)</a:t>
            </a:r>
          </a:p>
        </p:txBody>
      </p:sp>
      <p:pic>
        <p:nvPicPr>
          <p:cNvPr id="48" name="Imag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6473825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Image 2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613" y="6410325"/>
            <a:ext cx="33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Imag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6488113"/>
            <a:ext cx="2333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Imag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6675" y="6477000"/>
            <a:ext cx="2540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Image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363" y="6459538"/>
            <a:ext cx="3127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Image 2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575" y="6464300"/>
            <a:ext cx="3317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ZoneTexte 53"/>
          <p:cNvSpPr txBox="1"/>
          <p:nvPr/>
        </p:nvSpPr>
        <p:spPr>
          <a:xfrm>
            <a:off x="1122363" y="6381750"/>
            <a:ext cx="954087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Exercices, ateliers</a:t>
            </a:r>
          </a:p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simulations, etc.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2208213" y="6411913"/>
            <a:ext cx="1058862" cy="47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Travail personnel, </a:t>
            </a:r>
            <a:r>
              <a:rPr lang="fr-FR" sz="831">
                <a:solidFill>
                  <a:prstClr val="black"/>
                </a:solidFill>
              </a:rPr>
              <a:t>lecture référentiel</a:t>
            </a:r>
            <a:r>
              <a:rPr lang="fr-FR" sz="831" dirty="0">
                <a:solidFill>
                  <a:prstClr val="black"/>
                </a:solidFill>
              </a:rPr>
              <a:t>, etc.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199063" y="6421438"/>
            <a:ext cx="1223962" cy="47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831" dirty="0">
                <a:solidFill>
                  <a:prstClr val="black"/>
                </a:solidFill>
              </a:rPr>
              <a:t>Echanges avec acteurs, présentations direction</a:t>
            </a:r>
            <a:r>
              <a:rPr lang="fr-FR" sz="831">
                <a:solidFill>
                  <a:prstClr val="black"/>
                </a:solidFill>
              </a:rPr>
              <a:t>, etc.</a:t>
            </a:r>
            <a:endParaRPr lang="fr-FR" sz="831" dirty="0">
              <a:solidFill>
                <a:prstClr val="black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69862" y="5895420"/>
            <a:ext cx="9001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prstClr val="white">
                    <a:lumMod val="65000"/>
                  </a:prstClr>
                </a:solidFill>
              </a:rPr>
              <a:t>Embauche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8218488" cy="5040312"/>
          </a:xfrm>
        </p:spPr>
        <p:txBody>
          <a:bodyPr/>
          <a:lstStyle/>
          <a:p>
            <a:pPr marL="0" indent="0" algn="just">
              <a:buFont typeface="Lucida Grande"/>
              <a:buNone/>
            </a:pPr>
            <a:r>
              <a:rPr lang="fr-FR" altLang="fr-FR" dirty="0">
                <a:cs typeface="Arial" pitchFamily="34" charset="0"/>
              </a:rPr>
              <a:t>A l’issue de ce module:</a:t>
            </a:r>
          </a:p>
          <a:p>
            <a:pPr marL="0" indent="0" algn="just">
              <a:buFont typeface="Lucida Grande"/>
              <a:buNone/>
            </a:pPr>
            <a:endParaRPr lang="fr-FR" altLang="fr-FR" dirty="0">
              <a:cs typeface="Arial" pitchFamily="34" charset="0"/>
            </a:endParaRPr>
          </a:p>
          <a:p>
            <a:pPr marL="273050" indent="-273050" algn="just"/>
            <a:r>
              <a:rPr lang="fr-FR" altLang="fr-FR" dirty="0">
                <a:cs typeface="Arial" pitchFamily="34" charset="0"/>
              </a:rPr>
              <a:t>Vous aurez compris le but et les intentions du parcours d’intégration que vous allez réalisé et comment cette intégration va se dérouler. </a:t>
            </a:r>
          </a:p>
          <a:p>
            <a:pPr marL="273050" indent="-273050" algn="just"/>
            <a:endParaRPr lang="fr-FR" altLang="fr-FR" dirty="0">
              <a:cs typeface="Helvetica" pitchFamily="34" charset="0"/>
            </a:endParaRPr>
          </a:p>
          <a:p>
            <a:pPr marL="273050" indent="-273050" algn="just"/>
            <a:r>
              <a:rPr lang="fr-FR" altLang="fr-FR" dirty="0">
                <a:cs typeface="Arial" pitchFamily="34" charset="0"/>
              </a:rPr>
              <a:t>Vous aurez compris et serez capables de témoigner de l’engagement du Top Management et de sa vision H3SE (Hygiène/santé, Sureté, Sécurité, Sociétal et Environnement).</a:t>
            </a:r>
          </a:p>
          <a:p>
            <a:pPr marL="0" indent="0"/>
            <a:endParaRPr lang="fr-FR" altLang="fr-FR" dirty="0">
              <a:cs typeface="Arial" pitchFamily="34" charset="0"/>
            </a:endParaRPr>
          </a:p>
        </p:txBody>
      </p:sp>
      <p:sp>
        <p:nvSpPr>
          <p:cNvPr id="15363" name="Espace réservé du numéro de diapositiv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3"/>
            <a:ext cx="725488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4121557-CB0F-4576-A502-E93EEFB6D70D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6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  <a:ea typeface="+mj-ea"/>
              </a:rPr>
              <a:t>Les objectifs du module</a:t>
            </a:r>
          </a:p>
        </p:txBody>
      </p:sp>
      <p:sp>
        <p:nvSpPr>
          <p:cNvPr id="7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  <a:endParaRPr kumimoji="0" lang="fr-FR" alt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Votre parcours d’intégration</a:t>
            </a:r>
            <a:endParaRPr lang="fr-FR" dirty="0"/>
          </a:p>
        </p:txBody>
      </p:sp>
      <p:sp>
        <p:nvSpPr>
          <p:cNvPr id="16386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8218488" cy="5040312"/>
          </a:xfrm>
        </p:spPr>
        <p:txBody>
          <a:bodyPr/>
          <a:lstStyle/>
          <a:p>
            <a:pPr marL="0" indent="0" algn="just">
              <a:buFont typeface="Lucida Grande"/>
              <a:buNone/>
            </a:pPr>
            <a:r>
              <a:rPr lang="fr-FR" altLang="fr-FR" dirty="0">
                <a:cs typeface="Arial" pitchFamily="34" charset="0"/>
              </a:rPr>
              <a:t>Les objectifs de votre parcours d’intégration sont d’assurer :</a:t>
            </a:r>
          </a:p>
          <a:p>
            <a:pPr marL="0" indent="0" algn="just">
              <a:buFont typeface="Lucida Grande"/>
              <a:buNone/>
            </a:pPr>
            <a:endParaRPr lang="fr-FR" altLang="fr-FR" dirty="0">
              <a:cs typeface="Arial" pitchFamily="34" charset="0"/>
            </a:endParaRPr>
          </a:p>
          <a:p>
            <a:pPr marL="273050" indent="-273050" algn="just"/>
            <a:r>
              <a:rPr lang="fr-FR" altLang="fr-FR" dirty="0">
                <a:cs typeface="Arial" pitchFamily="34" charset="0"/>
              </a:rPr>
              <a:t>Que tous les employés du groupe ont les mêmes connaissances et compétences de base H3SE.</a:t>
            </a:r>
          </a:p>
          <a:p>
            <a:pPr marL="273050" indent="-273050" algn="just"/>
            <a:r>
              <a:rPr lang="fr-FR" altLang="fr-FR" dirty="0">
                <a:cs typeface="Arial" pitchFamily="34" charset="0"/>
              </a:rPr>
              <a:t>Que ces connaissances et compétences sont adaptées au poste que vous prenez aujourd’hui.</a:t>
            </a:r>
          </a:p>
          <a:p>
            <a:pPr marL="273050" indent="-273050" algn="just"/>
            <a:r>
              <a:rPr lang="fr-FR" altLang="fr-FR" dirty="0">
                <a:cs typeface="Arial" pitchFamily="34" charset="0"/>
              </a:rPr>
              <a:t>Que la valeur H3SE est ancrée comme une façon d’être dans votre travail au quotidien.</a:t>
            </a:r>
          </a:p>
          <a:p>
            <a:pPr marL="0" indent="0" algn="just">
              <a:buFont typeface="Lucida Grande"/>
              <a:buNone/>
            </a:pPr>
            <a:endParaRPr lang="fr-FR" altLang="fr-FR" dirty="0">
              <a:cs typeface="Arial" pitchFamily="34" charset="0"/>
            </a:endParaRPr>
          </a:p>
          <a:p>
            <a:pPr marL="0" indent="0" algn="just">
              <a:buFont typeface="Lucida Grande"/>
              <a:buNone/>
            </a:pPr>
            <a:r>
              <a:rPr lang="fr-FR" altLang="fr-FR" dirty="0">
                <a:cs typeface="Arial" pitchFamily="34" charset="0"/>
              </a:rPr>
              <a:t>A la fin de votre parcours : </a:t>
            </a:r>
          </a:p>
          <a:p>
            <a:pPr marL="273050" indent="-273050" algn="just"/>
            <a:r>
              <a:rPr lang="fr-FR" altLang="fr-FR" dirty="0">
                <a:cs typeface="Arial" pitchFamily="34" charset="0"/>
              </a:rPr>
              <a:t>Distribution d’un </a:t>
            </a:r>
            <a:r>
              <a:rPr lang="fr-FR" altLang="fr-FR" b="1" dirty="0">
                <a:cs typeface="Arial" pitchFamily="34" charset="0"/>
              </a:rPr>
              <a:t>Passeport H3SE </a:t>
            </a:r>
            <a:r>
              <a:rPr lang="fr-FR" altLang="fr-FR" dirty="0">
                <a:cs typeface="Arial" pitchFamily="34" charset="0"/>
              </a:rPr>
              <a:t>justifiant des modules que vous aurez suivi : un </a:t>
            </a:r>
            <a:r>
              <a:rPr lang="fr-FR" altLang="fr-FR" b="1" dirty="0">
                <a:cs typeface="Arial" pitchFamily="34" charset="0"/>
              </a:rPr>
              <a:t>véritable permis de travailler chez Total</a:t>
            </a:r>
            <a:r>
              <a:rPr lang="fr-FR" altLang="fr-FR" dirty="0">
                <a:cs typeface="Arial" pitchFamily="34" charset="0"/>
              </a:rPr>
              <a:t>.</a:t>
            </a:r>
          </a:p>
          <a:p>
            <a:pPr marL="0" indent="0"/>
            <a:endParaRPr lang="fr-FR" altLang="fr-FR" dirty="0">
              <a:cs typeface="Arial" pitchFamily="34" charset="0"/>
            </a:endParaRPr>
          </a:p>
        </p:txBody>
      </p:sp>
      <p:sp>
        <p:nvSpPr>
          <p:cNvPr id="16388" name="Espace réservé du numéro de diapositiv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3"/>
            <a:ext cx="725488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D5BA84B-0130-4C22-8907-B9E163F7B049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TOTAL en quelques mots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1913"/>
            <a:ext cx="725488" cy="365125"/>
          </a:xfrm>
          <a:prstGeom prst="rect">
            <a:avLst/>
          </a:prstGeom>
        </p:spPr>
        <p:txBody>
          <a:bodyPr/>
          <a:lstStyle/>
          <a:p>
            <a:fld id="{1C831C7C-3513-4BFE-8A2A-944D9D7FC9BE}" type="slidenum">
              <a:rPr lang="fr-FR" altLang="fr-FR" smtClean="0"/>
              <a:pPr/>
              <a:t>4</a:t>
            </a:fld>
            <a:endParaRPr lang="fr-FR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8458" y="1484784"/>
            <a:ext cx="6035972" cy="4019921"/>
          </a:xfrm>
          <a:prstGeom prst="rect">
            <a:avLst/>
          </a:prstGeom>
        </p:spPr>
      </p:pic>
      <p:sp>
        <p:nvSpPr>
          <p:cNvPr id="7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</a:p>
        </p:txBody>
      </p:sp>
    </p:spTree>
    <p:extLst>
      <p:ext uri="{BB962C8B-B14F-4D97-AF65-F5344CB8AC3E}">
        <p14:creationId xmlns:p14="http://schemas.microsoft.com/office/powerpoint/2010/main" val="69015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  <a:ea typeface="+mj-ea"/>
              </a:rPr>
              <a:t>TOTAL en quelques mots</a:t>
            </a:r>
          </a:p>
        </p:txBody>
      </p:sp>
      <p:sp>
        <p:nvSpPr>
          <p:cNvPr id="17411" name="Espace réservé du numéro de diapositive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3"/>
            <a:ext cx="725488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F36F3B3-ECA7-4978-AFE2-5E11BC32AD21}" type="slidenum">
              <a:rPr lang="en-GB" altLang="fr-FR"/>
              <a:pPr/>
              <a:t>5</a:t>
            </a:fld>
            <a:endParaRPr lang="en-GB" altLang="fr-FR"/>
          </a:p>
        </p:txBody>
      </p:sp>
      <p:sp>
        <p:nvSpPr>
          <p:cNvPr id="6" name="ZoneTexte 5"/>
          <p:cNvSpPr txBox="1"/>
          <p:nvPr/>
        </p:nvSpPr>
        <p:spPr>
          <a:xfrm>
            <a:off x="476250" y="1771650"/>
            <a:ext cx="2457450" cy="1460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950" b="1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AMONT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0088" y="1989138"/>
            <a:ext cx="1411287" cy="2460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Production de pétrole </a:t>
            </a:r>
            <a:b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et/ou de gaz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0088" y="2311400"/>
            <a:ext cx="1295400" cy="1222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MÉTHANIER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00088" y="2505075"/>
            <a:ext cx="1295400" cy="1222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PÉTROLIER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00088" y="2695575"/>
            <a:ext cx="1030287" cy="2460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Liquéfaction/</a:t>
            </a:r>
            <a:b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regazéification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6250" y="3233738"/>
            <a:ext cx="2457450" cy="1460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950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RAFFINAGE-CHIMIE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00088" y="3527425"/>
            <a:ext cx="1295400" cy="1222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Raffinerie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00088" y="3721100"/>
            <a:ext cx="1295400" cy="1222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Usine pétrochimique</a:t>
            </a:r>
          </a:p>
        </p:txBody>
      </p:sp>
      <p:sp>
        <p:nvSpPr>
          <p:cNvPr id="17420" name="ZoneTexte 13"/>
          <p:cNvSpPr txBox="1">
            <a:spLocks noChangeArrowheads="1"/>
          </p:cNvSpPr>
          <p:nvPr/>
        </p:nvSpPr>
        <p:spPr bwMode="auto">
          <a:xfrm>
            <a:off x="700088" y="3914775"/>
            <a:ext cx="12954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fr-FR" altLang="fr-FR" sz="800" b="1">
                <a:solidFill>
                  <a:schemeClr val="tx2"/>
                </a:solidFill>
              </a:rPr>
              <a:t>Chimie de spécialités</a:t>
            </a:r>
          </a:p>
        </p:txBody>
      </p:sp>
      <p:sp>
        <p:nvSpPr>
          <p:cNvPr id="15" name="Ellipse 14"/>
          <p:cNvSpPr/>
          <p:nvPr/>
        </p:nvSpPr>
        <p:spPr>
          <a:xfrm>
            <a:off x="484188" y="2030413"/>
            <a:ext cx="171450" cy="1714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6" name="Ellipse 15"/>
          <p:cNvSpPr/>
          <p:nvPr/>
        </p:nvSpPr>
        <p:spPr>
          <a:xfrm>
            <a:off x="484188" y="2274888"/>
            <a:ext cx="171450" cy="17303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484188" y="2468563"/>
            <a:ext cx="171450" cy="1714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8" name="Ellipse 17"/>
          <p:cNvSpPr/>
          <p:nvPr/>
        </p:nvSpPr>
        <p:spPr>
          <a:xfrm>
            <a:off x="484188" y="2732088"/>
            <a:ext cx="171450" cy="17303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9" name="Ellipse 18"/>
          <p:cNvSpPr/>
          <p:nvPr/>
        </p:nvSpPr>
        <p:spPr>
          <a:xfrm>
            <a:off x="484188" y="3487738"/>
            <a:ext cx="171450" cy="173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20" name="Ellipse 19"/>
          <p:cNvSpPr/>
          <p:nvPr/>
        </p:nvSpPr>
        <p:spPr>
          <a:xfrm>
            <a:off x="484188" y="3679825"/>
            <a:ext cx="171450" cy="1730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21" name="Ellipse 20"/>
          <p:cNvSpPr/>
          <p:nvPr/>
        </p:nvSpPr>
        <p:spPr>
          <a:xfrm>
            <a:off x="484188" y="3873500"/>
            <a:ext cx="171450" cy="1714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7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00088" y="4106863"/>
            <a:ext cx="1295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Bureau de trading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76250" y="4570413"/>
            <a:ext cx="2457450" cy="1460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95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MARKETING &amp; SERVICES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00088" y="4864100"/>
            <a:ext cx="1295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Station-service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00088" y="5057775"/>
            <a:ext cx="1295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Usine de lubrifiants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00088" y="5251450"/>
            <a:ext cx="1295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Dépôt pétrolier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00088" y="5445125"/>
            <a:ext cx="1295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800" b="1" cap="all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Panneaux solaires</a:t>
            </a:r>
          </a:p>
        </p:txBody>
      </p:sp>
      <p:sp>
        <p:nvSpPr>
          <p:cNvPr id="28" name="Ellipse 27"/>
          <p:cNvSpPr/>
          <p:nvPr/>
        </p:nvSpPr>
        <p:spPr>
          <a:xfrm>
            <a:off x="484188" y="4071938"/>
            <a:ext cx="171450" cy="173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8</a:t>
            </a:r>
          </a:p>
        </p:txBody>
      </p:sp>
      <p:sp>
        <p:nvSpPr>
          <p:cNvPr id="29" name="Ellipse 28"/>
          <p:cNvSpPr/>
          <p:nvPr/>
        </p:nvSpPr>
        <p:spPr>
          <a:xfrm>
            <a:off x="484188" y="4827588"/>
            <a:ext cx="171450" cy="1714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fr-FR" sz="800" b="1">
                <a:solidFill>
                  <a:schemeClr val="bg1"/>
                </a:solidFill>
                <a:cs typeface="Arial" pitchFamily="34" charset="0"/>
              </a:rPr>
              <a:t>9</a:t>
            </a:r>
          </a:p>
        </p:txBody>
      </p:sp>
      <p:sp>
        <p:nvSpPr>
          <p:cNvPr id="30" name="Ellipse 29"/>
          <p:cNvSpPr/>
          <p:nvPr/>
        </p:nvSpPr>
        <p:spPr>
          <a:xfrm>
            <a:off x="484188" y="5019675"/>
            <a:ext cx="171450" cy="1730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8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Ellipse 30"/>
          <p:cNvSpPr/>
          <p:nvPr/>
        </p:nvSpPr>
        <p:spPr>
          <a:xfrm>
            <a:off x="484188" y="5211763"/>
            <a:ext cx="171450" cy="17303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8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2" name="Ellipse 31"/>
          <p:cNvSpPr/>
          <p:nvPr/>
        </p:nvSpPr>
        <p:spPr>
          <a:xfrm>
            <a:off x="484188" y="5405438"/>
            <a:ext cx="171450" cy="17303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fr-FR" sz="8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17439" name="Image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863" y="1271588"/>
            <a:ext cx="66706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  <a:endParaRPr kumimoji="0" lang="fr-FR" alt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  <a:ea typeface="+mj-ea"/>
              </a:rPr>
              <a:t>TOTAL et le H3SE</a:t>
            </a:r>
          </a:p>
        </p:txBody>
      </p:sp>
      <p:sp>
        <p:nvSpPr>
          <p:cNvPr id="18435" name="Espace réservé du numéro de diapositive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3"/>
            <a:ext cx="725488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4471E0A-F404-4560-88A9-1DE4900604C9}" type="slidenum">
              <a:rPr lang="en-GB" altLang="fr-FR"/>
              <a:pPr/>
              <a:t>6</a:t>
            </a:fld>
            <a:endParaRPr lang="en-GB" altLang="fr-FR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2813"/>
            <a:ext cx="8075613" cy="5180012"/>
          </a:xfrm>
        </p:spPr>
        <p:txBody>
          <a:bodyPr/>
          <a:lstStyle/>
          <a:p>
            <a:pPr marL="0" indent="0" algn="just">
              <a:buFont typeface="Lucida Grande"/>
              <a:buNone/>
            </a:pPr>
            <a:r>
              <a:rPr lang="fr-FR" altLang="fr-FR" sz="2400" dirty="0">
                <a:cs typeface="Arial" pitchFamily="34" charset="0"/>
              </a:rPr>
              <a:t>Les Enjeux :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altLang="fr-FR" sz="2000" dirty="0">
                <a:cs typeface="Arial" pitchFamily="34" charset="0"/>
              </a:rPr>
              <a:t>La protection des personnes, de l’environnement et des biens,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altLang="fr-FR" sz="2000" dirty="0">
                <a:cs typeface="Arial" pitchFamily="34" charset="0"/>
              </a:rPr>
              <a:t>La pérennité de nos activités.</a:t>
            </a:r>
          </a:p>
          <a:p>
            <a:pPr marL="0" indent="0" algn="just">
              <a:buFont typeface="Lucida Grande"/>
              <a:buNone/>
            </a:pPr>
            <a:r>
              <a:rPr lang="fr-FR" altLang="fr-FR" sz="2800" dirty="0">
                <a:cs typeface="Arial" pitchFamily="34" charset="0"/>
              </a:rPr>
              <a:t> </a:t>
            </a:r>
          </a:p>
          <a:p>
            <a:pPr marL="0" indent="0" algn="just">
              <a:buFont typeface="Lucida Grande"/>
              <a:buNone/>
            </a:pPr>
            <a:r>
              <a:rPr lang="fr-FR" altLang="fr-FR" sz="2400" dirty="0">
                <a:cs typeface="Arial" pitchFamily="34" charset="0"/>
              </a:rPr>
              <a:t>La Volonté :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altLang="fr-FR" sz="2000" dirty="0">
                <a:cs typeface="Arial" pitchFamily="34" charset="0"/>
              </a:rPr>
              <a:t>Eviter tout accident corporel et maîtriser les risques inhérents à nos activités.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altLang="fr-FR" sz="2000" dirty="0">
                <a:cs typeface="Arial" pitchFamily="34" charset="0"/>
              </a:rPr>
              <a:t>Réduire l’impact des sites sur l’environnement (eau, air, déchets, bruits, odeurs et esthétique).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altLang="fr-FR" sz="2000" dirty="0">
                <a:cs typeface="Arial" pitchFamily="34" charset="0"/>
              </a:rPr>
              <a:t>Etre acteur de la vie locale et répondre aux attentes des parties prenantes.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altLang="fr-FR" sz="2000" dirty="0">
                <a:cs typeface="Arial" pitchFamily="34" charset="0"/>
              </a:rPr>
              <a:t>Protéger ses collaborateurs.</a:t>
            </a:r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  <a:endParaRPr kumimoji="0" lang="fr-FR" alt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  <a:ea typeface="+mj-ea"/>
              </a:rPr>
              <a:t>Qu’est-ce que le H3SE ?</a:t>
            </a:r>
          </a:p>
        </p:txBody>
      </p:sp>
      <p:sp>
        <p:nvSpPr>
          <p:cNvPr id="19459" name="Espace réservé du numéro de diapositive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3"/>
            <a:ext cx="725488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C7EAA63-DDAC-44D4-8CC9-FCE0C40AFA49}" type="slidenum">
              <a:rPr lang="en-GB" altLang="fr-FR"/>
              <a:pPr/>
              <a:t>7</a:t>
            </a:fld>
            <a:endParaRPr lang="en-GB" altLang="fr-FR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075613" cy="4967287"/>
          </a:xfrm>
        </p:spPr>
        <p:txBody>
          <a:bodyPr/>
          <a:lstStyle/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H</a:t>
            </a:r>
            <a:r>
              <a:rPr lang="fr-FR" altLang="fr-FR" sz="2400" dirty="0">
                <a:cs typeface="Arial" pitchFamily="34" charset="0"/>
              </a:rPr>
              <a:t>ygiène/Santé : protection de la santé des salariés et des populations.</a:t>
            </a:r>
          </a:p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S</a:t>
            </a:r>
            <a:r>
              <a:rPr lang="fr-FR" altLang="fr-FR" sz="2400" dirty="0">
                <a:cs typeface="Arial" pitchFamily="34" charset="0"/>
              </a:rPr>
              <a:t>écurité : protection des salariés et des installations des risques liés à nos activités.</a:t>
            </a:r>
          </a:p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S</a:t>
            </a:r>
            <a:r>
              <a:rPr lang="fr-FR" altLang="fr-FR" sz="2400" dirty="0">
                <a:cs typeface="Arial" pitchFamily="34" charset="0"/>
              </a:rPr>
              <a:t>ûreté : protection contre les évènements extérieurs au Groupe (politiques, géopolitiques, criminalité, etc.)</a:t>
            </a:r>
          </a:p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S</a:t>
            </a:r>
            <a:r>
              <a:rPr lang="fr-FR" altLang="fr-FR" sz="2400" dirty="0">
                <a:cs typeface="Arial" pitchFamily="34" charset="0"/>
              </a:rPr>
              <a:t>ociétal : respect des parties prenantes.</a:t>
            </a:r>
          </a:p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E</a:t>
            </a:r>
            <a:r>
              <a:rPr lang="fr-FR" altLang="fr-FR" sz="2400" dirty="0">
                <a:cs typeface="Arial" pitchFamily="34" charset="0"/>
              </a:rPr>
              <a:t>nvironnement : protection contre les pollutions de tous ordres.</a:t>
            </a:r>
            <a:endParaRPr lang="fr-FR" altLang="fr-FR" dirty="0">
              <a:cs typeface="Arial" pitchFamily="34" charset="0"/>
            </a:endParaRPr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  <a:ea typeface="+mj-ea"/>
              </a:rPr>
              <a:t>Exemples de risques H3SE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3"/>
            <a:ext cx="725488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6F9F9EA-49A3-45FD-83B8-36C5861AD522}" type="slidenum">
              <a:rPr lang="en-GB" altLang="fr-FR"/>
              <a:pPr/>
              <a:t>8</a:t>
            </a:fld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8050"/>
            <a:ext cx="8075613" cy="5287963"/>
          </a:xfrm>
        </p:spPr>
        <p:txBody>
          <a:bodyPr/>
          <a:lstStyle/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H</a:t>
            </a:r>
            <a:r>
              <a:rPr lang="fr-FR" altLang="fr-FR" sz="2400" dirty="0">
                <a:cs typeface="Arial" pitchFamily="34" charset="0"/>
              </a:rPr>
              <a:t>ygiène/Santé : produits dangereux pour la santé ou charges lourdes ayant des conséquences sur l’intégrité physique. </a:t>
            </a:r>
          </a:p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S</a:t>
            </a:r>
            <a:r>
              <a:rPr lang="fr-FR" altLang="fr-FR" sz="2400" dirty="0">
                <a:cs typeface="Arial" pitchFamily="34" charset="0"/>
              </a:rPr>
              <a:t>écurité : explosion ou feu d’hydrocarbures.</a:t>
            </a:r>
          </a:p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S</a:t>
            </a:r>
            <a:r>
              <a:rPr lang="fr-FR" altLang="fr-FR" sz="2400" dirty="0">
                <a:cs typeface="Arial" pitchFamily="34" charset="0"/>
              </a:rPr>
              <a:t>ûreté : </a:t>
            </a:r>
            <a:r>
              <a:rPr lang="fr-FR" altLang="fr-FR" sz="2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instabilités politiques ou des risques terroristes.</a:t>
            </a:r>
            <a:endParaRPr lang="fr-FR" altLang="fr-FR" sz="2400" dirty="0">
              <a:cs typeface="Arial" pitchFamily="34" charset="0"/>
            </a:endParaRPr>
          </a:p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S</a:t>
            </a:r>
            <a:r>
              <a:rPr lang="fr-FR" altLang="fr-FR" sz="2400" dirty="0">
                <a:cs typeface="Arial" pitchFamily="34" charset="0"/>
              </a:rPr>
              <a:t>ociétal : risques sur les riverains de nos installations.</a:t>
            </a:r>
          </a:p>
          <a:p>
            <a:pPr marL="0" indent="0" algn="just">
              <a:spcAft>
                <a:spcPts val="1500"/>
              </a:spcAft>
              <a:buFont typeface="Lucida Grande"/>
              <a:buNone/>
            </a:pPr>
            <a:r>
              <a:rPr lang="fr-FR" altLang="fr-FR" sz="2800" b="1" dirty="0">
                <a:solidFill>
                  <a:srgbClr val="A90025"/>
                </a:solidFill>
                <a:cs typeface="Arial" pitchFamily="34" charset="0"/>
              </a:rPr>
              <a:t>E</a:t>
            </a:r>
            <a:r>
              <a:rPr lang="fr-FR" altLang="fr-FR" sz="2400" dirty="0">
                <a:cs typeface="Arial" pitchFamily="34" charset="0"/>
              </a:rPr>
              <a:t>nvironnement : pollution de l’eau ou des sols par fuite d’hydrocarbure.</a:t>
            </a:r>
            <a:endParaRPr lang="fr-FR" altLang="fr-FR" dirty="0">
              <a:cs typeface="Arial" pitchFamily="34" charset="0"/>
            </a:endParaRPr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94" y="29605"/>
            <a:ext cx="8218488" cy="490066"/>
          </a:xfrm>
        </p:spPr>
        <p:txBody>
          <a:bodyPr/>
          <a:lstStyle/>
          <a:p>
            <a:pPr eaLnBrk="1" hangingPunct="1">
              <a:defRPr/>
            </a:pPr>
            <a:r>
              <a:rPr lang="fr-FR" sz="2000" dirty="0"/>
              <a:t>4 parcours prédéfinis en 3 temps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6553200" y="5955259"/>
            <a:ext cx="725488" cy="365125"/>
          </a:xfrm>
          <a:prstGeom prst="rect">
            <a:avLst/>
          </a:prstGeom>
        </p:spPr>
        <p:txBody>
          <a:bodyPr/>
          <a:lstStyle/>
          <a:p>
            <a:fld id="{25440001-4D0E-9E45-BD4B-D61B24722928}" type="slidenum">
              <a:rPr lang="fr-FR" altLang="x-none" smtClean="0"/>
              <a:pPr/>
              <a:t>9</a:t>
            </a:fld>
            <a:endParaRPr lang="fr-FR" altLang="x-none"/>
          </a:p>
        </p:txBody>
      </p:sp>
      <p:sp>
        <p:nvSpPr>
          <p:cNvPr id="10" name="Rectangle à coins arrondis 9"/>
          <p:cNvSpPr/>
          <p:nvPr/>
        </p:nvSpPr>
        <p:spPr>
          <a:xfrm>
            <a:off x="593745" y="476672"/>
            <a:ext cx="2340000" cy="4022725"/>
          </a:xfrm>
          <a:prstGeom prst="roundRect">
            <a:avLst/>
          </a:prstGeom>
          <a:noFill/>
          <a:ln w="25400"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fr-FR" altLang="fr-FR" b="1" dirty="0">
                <a:solidFill>
                  <a:srgbClr val="A90025"/>
                </a:solidFill>
              </a:rPr>
              <a:t>H3SE </a:t>
            </a:r>
          </a:p>
          <a:p>
            <a:pPr algn="ctr"/>
            <a:r>
              <a:rPr lang="fr-FR" altLang="fr-FR" b="1" dirty="0">
                <a:solidFill>
                  <a:srgbClr val="A90025"/>
                </a:solidFill>
              </a:rPr>
              <a:t>Groupe TOTAL</a:t>
            </a:r>
            <a:endParaRPr lang="fr-FR" altLang="fr-FR" dirty="0">
              <a:solidFill>
                <a:srgbClr val="A90025"/>
              </a:solidFill>
            </a:endParaRPr>
          </a:p>
          <a:p>
            <a:pPr algn="ctr"/>
            <a:endParaRPr lang="fr-FR" altLang="fr-FR" sz="1600" dirty="0">
              <a:solidFill>
                <a:srgbClr val="A90025"/>
              </a:solidFill>
            </a:endParaRPr>
          </a:p>
          <a:p>
            <a:pPr algn="ctr"/>
            <a:r>
              <a:rPr lang="fr-FR" altLang="fr-FR" sz="1600" b="1" dirty="0">
                <a:solidFill>
                  <a:srgbClr val="A90025"/>
                </a:solidFill>
              </a:rPr>
              <a:t>T</a:t>
            </a:r>
            <a:r>
              <a:rPr lang="fr-FR" altLang="fr-FR" sz="1600" dirty="0">
                <a:solidFill>
                  <a:srgbClr val="A90025"/>
                </a:solidFill>
              </a:rPr>
              <a:t>ronc </a:t>
            </a:r>
            <a:r>
              <a:rPr lang="fr-FR" altLang="fr-FR" sz="1600" b="1" dirty="0">
                <a:solidFill>
                  <a:srgbClr val="A90025"/>
                </a:solidFill>
              </a:rPr>
              <a:t>C</a:t>
            </a:r>
            <a:r>
              <a:rPr lang="fr-FR" altLang="fr-FR" sz="1600" dirty="0">
                <a:solidFill>
                  <a:srgbClr val="A90025"/>
                </a:solidFill>
              </a:rPr>
              <a:t>ommun </a:t>
            </a:r>
            <a:r>
              <a:rPr lang="fr-FR" altLang="fr-FR" sz="1600" b="1" dirty="0">
                <a:solidFill>
                  <a:srgbClr val="A90025"/>
                </a:solidFill>
              </a:rPr>
              <a:t>G</a:t>
            </a:r>
            <a:r>
              <a:rPr lang="fr-FR" altLang="fr-FR" sz="1600" dirty="0">
                <a:solidFill>
                  <a:srgbClr val="A90025"/>
                </a:solidFill>
              </a:rPr>
              <a:t>roupe</a:t>
            </a:r>
          </a:p>
          <a:p>
            <a:pPr algn="ctr"/>
            <a:r>
              <a:rPr lang="fr-FR" altLang="fr-FR" sz="1600" b="1" dirty="0">
                <a:solidFill>
                  <a:srgbClr val="A90025"/>
                </a:solidFill>
              </a:rPr>
              <a:t>(TCG)</a:t>
            </a:r>
          </a:p>
          <a:p>
            <a:pPr algn="ctr"/>
            <a:endParaRPr lang="fr-FR" altLang="fr-FR" dirty="0">
              <a:solidFill>
                <a:srgbClr val="A90025"/>
              </a:solidFill>
            </a:endParaRPr>
          </a:p>
          <a:p>
            <a:pPr algn="ctr"/>
            <a:endParaRPr lang="fr-FR" altLang="fr-FR" dirty="0">
              <a:solidFill>
                <a:srgbClr val="A90025"/>
              </a:solidFill>
            </a:endParaRPr>
          </a:p>
        </p:txBody>
      </p:sp>
      <p:sp>
        <p:nvSpPr>
          <p:cNvPr id="16" name="Flèche vers la droite 15"/>
          <p:cNvSpPr/>
          <p:nvPr/>
        </p:nvSpPr>
        <p:spPr>
          <a:xfrm>
            <a:off x="467545" y="5029165"/>
            <a:ext cx="8193456" cy="35718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fr-FR" altLang="fr-FR">
              <a:solidFill>
                <a:srgbClr val="FFFFFF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172157" y="5340315"/>
            <a:ext cx="86433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100" b="1" dirty="0">
                <a:solidFill>
                  <a:srgbClr val="C00000"/>
                </a:solidFill>
              </a:rPr>
              <a:t>3 à 6 mois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063672" y="4032273"/>
            <a:ext cx="92685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200" b="1" dirty="0">
                <a:solidFill>
                  <a:srgbClr val="E20031">
                    <a:lumMod val="75000"/>
                  </a:srgbClr>
                </a:solidFill>
              </a:rPr>
              <a:t>Passeport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5733015" y="476672"/>
            <a:ext cx="2340000" cy="3978275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altLang="fr-FR" b="1" dirty="0">
                <a:solidFill>
                  <a:srgbClr val="00B050"/>
                </a:solidFill>
                <a:ea typeface="Arial" charset="0"/>
                <a:cs typeface="Arial" charset="0"/>
              </a:rPr>
              <a:t>H3SE </a:t>
            </a:r>
          </a:p>
          <a:p>
            <a:pPr algn="ctr">
              <a:defRPr/>
            </a:pPr>
            <a:r>
              <a:rPr lang="fr-FR" altLang="fr-FR" b="1" dirty="0">
                <a:solidFill>
                  <a:srgbClr val="00B050"/>
                </a:solidFill>
                <a:ea typeface="Arial" charset="0"/>
                <a:cs typeface="Arial" charset="0"/>
              </a:rPr>
              <a:t>de mon poste</a:t>
            </a:r>
          </a:p>
          <a:p>
            <a:pPr algn="ctr">
              <a:defRPr/>
            </a:pPr>
            <a:endParaRPr lang="fr-FR" altLang="fr-FR" b="1" dirty="0">
              <a:solidFill>
                <a:srgbClr val="00B050"/>
              </a:solidFill>
              <a:ea typeface="Arial" charset="0"/>
              <a:cs typeface="Arial" charset="0"/>
            </a:endParaRPr>
          </a:p>
          <a:p>
            <a:pPr algn="ctr">
              <a:defRPr/>
            </a:pPr>
            <a:r>
              <a:rPr lang="fr-FR" altLang="fr-FR" sz="1600" b="1" dirty="0">
                <a:solidFill>
                  <a:srgbClr val="00B050"/>
                </a:solidFill>
                <a:ea typeface="Arial" charset="0"/>
                <a:cs typeface="Arial" charset="0"/>
              </a:rPr>
              <a:t>T</a:t>
            </a:r>
            <a:r>
              <a:rPr lang="fr-FR" altLang="fr-FR" sz="1600" dirty="0">
                <a:solidFill>
                  <a:srgbClr val="00B050"/>
                </a:solidFill>
                <a:ea typeface="Arial" charset="0"/>
                <a:cs typeface="Arial" charset="0"/>
              </a:rPr>
              <a:t>ronc </a:t>
            </a:r>
            <a:r>
              <a:rPr lang="fr-FR" altLang="fr-FR" sz="1600" b="1" dirty="0">
                <a:solidFill>
                  <a:srgbClr val="00B050"/>
                </a:solidFill>
                <a:ea typeface="Arial" charset="0"/>
                <a:cs typeface="Arial" charset="0"/>
              </a:rPr>
              <a:t>C</a:t>
            </a:r>
            <a:r>
              <a:rPr lang="fr-FR" altLang="fr-FR" sz="1600" dirty="0">
                <a:solidFill>
                  <a:srgbClr val="00B050"/>
                </a:solidFill>
                <a:ea typeface="Arial" charset="0"/>
                <a:cs typeface="Arial" charset="0"/>
              </a:rPr>
              <a:t>ommun </a:t>
            </a:r>
            <a:r>
              <a:rPr lang="fr-FR" altLang="fr-FR" sz="1600" b="1" dirty="0">
                <a:solidFill>
                  <a:srgbClr val="00B050"/>
                </a:solidFill>
                <a:ea typeface="Arial" charset="0"/>
                <a:cs typeface="Arial" charset="0"/>
              </a:rPr>
              <a:t>T</a:t>
            </a:r>
            <a:r>
              <a:rPr lang="fr-FR" altLang="fr-FR" sz="1600" dirty="0">
                <a:solidFill>
                  <a:srgbClr val="00B050"/>
                </a:solidFill>
                <a:ea typeface="Arial" charset="0"/>
                <a:cs typeface="Arial" charset="0"/>
              </a:rPr>
              <a:t>echnique ou </a:t>
            </a:r>
            <a:r>
              <a:rPr lang="fr-FR" altLang="fr-FR" sz="1600" b="1" dirty="0">
                <a:solidFill>
                  <a:srgbClr val="00B050"/>
                </a:solidFill>
                <a:ea typeface="Arial" charset="0"/>
                <a:cs typeface="Arial" charset="0"/>
              </a:rPr>
              <a:t>N</a:t>
            </a:r>
            <a:r>
              <a:rPr lang="fr-FR" altLang="fr-FR" sz="1600" dirty="0">
                <a:solidFill>
                  <a:srgbClr val="00B050"/>
                </a:solidFill>
                <a:ea typeface="Arial" charset="0"/>
                <a:cs typeface="Arial" charset="0"/>
              </a:rPr>
              <a:t>on </a:t>
            </a:r>
            <a:r>
              <a:rPr lang="fr-FR" altLang="fr-FR" sz="1600" b="1" dirty="0">
                <a:solidFill>
                  <a:srgbClr val="00B050"/>
                </a:solidFill>
                <a:ea typeface="Arial" charset="0"/>
                <a:cs typeface="Arial" charset="0"/>
              </a:rPr>
              <a:t>T</a:t>
            </a:r>
            <a:r>
              <a:rPr lang="fr-FR" altLang="fr-FR" sz="1600" dirty="0">
                <a:solidFill>
                  <a:srgbClr val="00B050"/>
                </a:solidFill>
                <a:ea typeface="Arial" charset="0"/>
                <a:cs typeface="Arial" charset="0"/>
              </a:rPr>
              <a:t>echnique</a:t>
            </a:r>
          </a:p>
          <a:p>
            <a:pPr algn="ctr">
              <a:defRPr/>
            </a:pPr>
            <a:r>
              <a:rPr lang="fr-FR" altLang="fr-FR" sz="1600" b="1" dirty="0">
                <a:solidFill>
                  <a:srgbClr val="00B050"/>
                </a:solidFill>
                <a:ea typeface="Arial" charset="0"/>
                <a:cs typeface="Arial" charset="0"/>
              </a:rPr>
              <a:t>(TCT ou TCNT)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3171055" y="476672"/>
            <a:ext cx="2340000" cy="4022725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fr-FR" altLang="fr-FR" b="1" dirty="0">
                <a:solidFill>
                  <a:srgbClr val="00B0F0"/>
                </a:solidFill>
              </a:rPr>
              <a:t>H3SE </a:t>
            </a:r>
          </a:p>
          <a:p>
            <a:pPr algn="ctr"/>
            <a:r>
              <a:rPr lang="fr-FR" altLang="fr-FR" b="1" dirty="0">
                <a:solidFill>
                  <a:srgbClr val="00B0F0"/>
                </a:solidFill>
              </a:rPr>
              <a:t>dans ma filiale</a:t>
            </a:r>
          </a:p>
          <a:p>
            <a:pPr algn="ctr"/>
            <a:endParaRPr lang="fr-FR" altLang="fr-FR" b="1" dirty="0">
              <a:solidFill>
                <a:srgbClr val="00B0F0"/>
              </a:solidFill>
            </a:endParaRPr>
          </a:p>
          <a:p>
            <a:pPr algn="ctr"/>
            <a:r>
              <a:rPr lang="fr-FR" altLang="fr-FR" sz="1600" b="1" dirty="0">
                <a:solidFill>
                  <a:srgbClr val="00B0F0"/>
                </a:solidFill>
              </a:rPr>
              <a:t>T</a:t>
            </a:r>
            <a:r>
              <a:rPr lang="fr-FR" altLang="fr-FR" sz="1600" dirty="0">
                <a:solidFill>
                  <a:srgbClr val="00B0F0"/>
                </a:solidFill>
              </a:rPr>
              <a:t>ronc </a:t>
            </a:r>
            <a:r>
              <a:rPr lang="fr-FR" altLang="fr-FR" sz="1600" b="1" dirty="0">
                <a:solidFill>
                  <a:srgbClr val="00B0F0"/>
                </a:solidFill>
              </a:rPr>
              <a:t>C</a:t>
            </a:r>
            <a:r>
              <a:rPr lang="fr-FR" altLang="fr-FR" sz="1600" dirty="0">
                <a:solidFill>
                  <a:srgbClr val="00B0F0"/>
                </a:solidFill>
              </a:rPr>
              <a:t>ommun </a:t>
            </a:r>
            <a:r>
              <a:rPr lang="fr-FR" altLang="fr-FR" sz="1600" b="1" dirty="0">
                <a:solidFill>
                  <a:srgbClr val="00B0F0"/>
                </a:solidFill>
              </a:rPr>
              <a:t>A</a:t>
            </a:r>
            <a:r>
              <a:rPr lang="fr-FR" altLang="fr-FR" sz="1600" dirty="0">
                <a:solidFill>
                  <a:srgbClr val="00B0F0"/>
                </a:solidFill>
              </a:rPr>
              <a:t>ctivité </a:t>
            </a:r>
            <a:r>
              <a:rPr lang="fr-FR" altLang="fr-FR" sz="1600" b="1" dirty="0">
                <a:solidFill>
                  <a:srgbClr val="00B0F0"/>
                </a:solidFill>
              </a:rPr>
              <a:t>S</a:t>
            </a:r>
            <a:r>
              <a:rPr lang="fr-FR" altLang="fr-FR" sz="1600" dirty="0">
                <a:solidFill>
                  <a:srgbClr val="00B0F0"/>
                </a:solidFill>
              </a:rPr>
              <a:t>ite</a:t>
            </a:r>
          </a:p>
          <a:p>
            <a:pPr algn="ctr"/>
            <a:r>
              <a:rPr lang="fr-FR" altLang="fr-FR" sz="1600" b="1" dirty="0">
                <a:solidFill>
                  <a:srgbClr val="00B0F0"/>
                </a:solidFill>
              </a:rPr>
              <a:t>(TCAS)</a:t>
            </a:r>
          </a:p>
          <a:p>
            <a:pPr algn="ctr"/>
            <a:endParaRPr lang="fr-FR" altLang="fr-FR" dirty="0">
              <a:solidFill>
                <a:srgbClr val="00B0F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3745" y="3436019"/>
            <a:ext cx="74792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tabLst>
                <a:tab pos="449263" algn="l"/>
                <a:tab pos="900113" algn="l"/>
                <a:tab pos="1349375" algn="l"/>
                <a:tab pos="1800225" algn="l"/>
                <a:tab pos="2251075" algn="l"/>
                <a:tab pos="2700338" algn="l"/>
                <a:tab pos="3151188" algn="l"/>
                <a:tab pos="3600450" algn="l"/>
                <a:tab pos="4051300" algn="l"/>
                <a:tab pos="4502150" algn="l"/>
                <a:tab pos="4951413" algn="l"/>
                <a:tab pos="5402263" algn="l"/>
                <a:tab pos="5851525" algn="l"/>
              </a:tabLst>
              <a:defRPr/>
            </a:pPr>
            <a:r>
              <a:rPr lang="fr-FR" altLang="fr-FR" sz="1400" b="1" dirty="0">
                <a:solidFill>
                  <a:srgbClr val="E20031">
                    <a:lumMod val="75000"/>
                  </a:srgbClr>
                </a:solidFill>
              </a:rPr>
              <a:t>Parcours 3 – Services production (20 jours)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49394" y="5303803"/>
            <a:ext cx="8218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>
                <a:solidFill>
                  <a:srgbClr val="C00000"/>
                </a:solidFill>
              </a:rPr>
              <a:t>Les parcours débutent dès l’embauche, le nouveau salarié dispose de 3 à 6 mois pour compléter son parcours        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3745" y="3003971"/>
            <a:ext cx="74792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tabLst>
                <a:tab pos="449263" algn="l"/>
                <a:tab pos="900113" algn="l"/>
                <a:tab pos="1349375" algn="l"/>
                <a:tab pos="1800225" algn="l"/>
                <a:tab pos="2251075" algn="l"/>
                <a:tab pos="2700338" algn="l"/>
                <a:tab pos="3151188" algn="l"/>
                <a:tab pos="3600450" algn="l"/>
                <a:tab pos="4051300" algn="l"/>
                <a:tab pos="4502150" algn="l"/>
                <a:tab pos="4951413" algn="l"/>
                <a:tab pos="5402263" algn="l"/>
                <a:tab pos="5851525" algn="l"/>
              </a:tabLst>
              <a:defRPr/>
            </a:pPr>
            <a:r>
              <a:rPr lang="fr-FR" altLang="fr-FR" sz="1400" b="1" dirty="0">
                <a:solidFill>
                  <a:srgbClr val="E20031">
                    <a:lumMod val="75000"/>
                  </a:srgbClr>
                </a:solidFill>
              </a:rPr>
              <a:t>Parcours 2 -  Personnel support des opérations (10 jours)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3745" y="2572419"/>
            <a:ext cx="74792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tabLst>
                <a:tab pos="449263" algn="l"/>
                <a:tab pos="900113" algn="l"/>
                <a:tab pos="1349375" algn="l"/>
                <a:tab pos="1800225" algn="l"/>
                <a:tab pos="2251075" algn="l"/>
                <a:tab pos="2700338" algn="l"/>
                <a:tab pos="3151188" algn="l"/>
                <a:tab pos="3600450" algn="l"/>
                <a:tab pos="4051300" algn="l"/>
                <a:tab pos="4502150" algn="l"/>
                <a:tab pos="4951413" algn="l"/>
                <a:tab pos="5402263" algn="l"/>
                <a:tab pos="5851525" algn="l"/>
              </a:tabLst>
              <a:defRPr/>
            </a:pPr>
            <a:r>
              <a:rPr lang="fr-FR" altLang="fr-FR" sz="1400" b="1" dirty="0">
                <a:solidFill>
                  <a:srgbClr val="E20031">
                    <a:lumMod val="75000"/>
                  </a:srgbClr>
                </a:solidFill>
              </a:rPr>
              <a:t>Parcours 1 - Personnel support et opérationnel non technique (5 jours)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93746" y="3868067"/>
            <a:ext cx="74792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tabLst>
                <a:tab pos="449263" algn="l"/>
                <a:tab pos="900113" algn="l"/>
                <a:tab pos="1349375" algn="l"/>
                <a:tab pos="1800225" algn="l"/>
                <a:tab pos="2251075" algn="l"/>
                <a:tab pos="2700338" algn="l"/>
                <a:tab pos="3151188" algn="l"/>
                <a:tab pos="3600450" algn="l"/>
                <a:tab pos="4051300" algn="l"/>
                <a:tab pos="4502150" algn="l"/>
                <a:tab pos="4951413" algn="l"/>
                <a:tab pos="5402263" algn="l"/>
                <a:tab pos="5851525" algn="l"/>
              </a:tabLst>
              <a:defRPr/>
            </a:pPr>
            <a:r>
              <a:rPr lang="fr-FR" altLang="fr-FR" sz="1400" b="1" dirty="0">
                <a:solidFill>
                  <a:srgbClr val="E20031">
                    <a:lumMod val="75000"/>
                  </a:srgbClr>
                </a:solidFill>
              </a:rPr>
              <a:t>Parcours 4 – Chargeurs, Chauffeurs, Manutentionnaires (9 jours)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3998" y="4315346"/>
            <a:ext cx="982135" cy="688747"/>
          </a:xfrm>
          <a:prstGeom prst="rect">
            <a:avLst/>
          </a:prstGeom>
        </p:spPr>
      </p:pic>
      <p:grpSp>
        <p:nvGrpSpPr>
          <p:cNvPr id="5" name="Groupe 16"/>
          <p:cNvGrpSpPr/>
          <p:nvPr/>
        </p:nvGrpSpPr>
        <p:grpSpPr>
          <a:xfrm>
            <a:off x="467544" y="4741460"/>
            <a:ext cx="6797422" cy="252000"/>
            <a:chOff x="1049466" y="4734256"/>
            <a:chExt cx="6797422" cy="252000"/>
          </a:xfrm>
        </p:grpSpPr>
        <p:pic>
          <p:nvPicPr>
            <p:cNvPr id="19" name="Image 3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17" y="4734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Image 3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342" y="4734256"/>
              <a:ext cx="258461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Image 3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0145" y="4734256"/>
              <a:ext cx="253729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Image 38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509" y="4734256"/>
              <a:ext cx="25368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Image 3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656" y="4734256"/>
              <a:ext cx="293426" cy="25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Image 40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547" y="4734256"/>
              <a:ext cx="302708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Image 41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041" y="4734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Image 3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489" y="4734256"/>
              <a:ext cx="258461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Image 3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639" y="4734256"/>
              <a:ext cx="253722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Image 38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206" y="4734256"/>
              <a:ext cx="253148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Image 3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4484" y="4734256"/>
              <a:ext cx="292404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Image 40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3803" y="4734256"/>
              <a:ext cx="302708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Image 41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78" y="4734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Image 24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841" y="4734256"/>
              <a:ext cx="253582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Image 3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466" y="4734256"/>
              <a:ext cx="260127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204694" y="5580802"/>
            <a:ext cx="8734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Jour 1: HSE avec son N+1, au minimum Charte + Engagement HSE + </a:t>
            </a:r>
            <a:r>
              <a:rPr lang="fr-FR" sz="1200" b="1" dirty="0" err="1">
                <a:solidFill>
                  <a:srgbClr val="FF0000"/>
                </a:solidFill>
              </a:rPr>
              <a:t>E-learning</a:t>
            </a:r>
            <a:r>
              <a:rPr lang="fr-FR" sz="1200" b="1" dirty="0">
                <a:solidFill>
                  <a:srgbClr val="FF0000"/>
                </a:solidFill>
              </a:rPr>
              <a:t> ROR + Terrain + autres sujets TCG .</a:t>
            </a:r>
          </a:p>
          <a:p>
            <a:endParaRPr lang="fr-FR" sz="1200" b="1" dirty="0">
              <a:solidFill>
                <a:srgbClr val="FF0000"/>
              </a:solidFill>
            </a:endParaRPr>
          </a:p>
          <a:p>
            <a:r>
              <a:rPr lang="fr-FR" sz="1200" b="1" dirty="0">
                <a:solidFill>
                  <a:srgbClr val="FF0000"/>
                </a:solidFill>
              </a:rPr>
              <a:t>Tous les nouveaux entrants dans le Groupe en CDI. CDD et contractés selon décision de la filiale.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3745" y="2572419"/>
            <a:ext cx="307050" cy="16034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J1&amp;2</a:t>
            </a:r>
          </a:p>
        </p:txBody>
      </p:sp>
      <p:sp>
        <p:nvSpPr>
          <p:cNvPr id="36" name="Espace réservé du pied de page 3"/>
          <p:cNvSpPr txBox="1">
            <a:spLocks/>
          </p:cNvSpPr>
          <p:nvPr/>
        </p:nvSpPr>
        <p:spPr bwMode="auto">
          <a:xfrm>
            <a:off x="457200" y="6411913"/>
            <a:ext cx="5562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Helvetica" pitchFamily="34" charset="0"/>
              </a:rPr>
              <a:t>Kit intégration H3SE - TCG 1.1 – Introduction et engagement Top Management – V2</a:t>
            </a:r>
          </a:p>
        </p:txBody>
      </p:sp>
    </p:spTree>
    <p:extLst>
      <p:ext uri="{BB962C8B-B14F-4D97-AF65-F5344CB8AC3E}">
        <p14:creationId xmlns:p14="http://schemas.microsoft.com/office/powerpoint/2010/main" val="103679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6426"/>
    </mc:Choice>
    <mc:Fallback>
      <p:transition spd="slow" advTm="6426"/>
    </mc:Fallback>
  </mc:AlternateContent>
</p:sld>
</file>

<file path=ppt/theme/theme1.xml><?xml version="1.0" encoding="utf-8"?>
<a:theme xmlns:a="http://schemas.openxmlformats.org/drawingml/2006/main" name="TOTAL-FR-modele rouge fonce">
  <a:themeElements>
    <a:clrScheme name="TOTAL CORPO">
      <a:dk1>
        <a:sysClr val="windowText" lastClr="000000"/>
      </a:dk1>
      <a:lt1>
        <a:sysClr val="window" lastClr="FFFFFF"/>
      </a:lt1>
      <a:dk2>
        <a:srgbClr val="707173"/>
      </a:dk2>
      <a:lt2>
        <a:srgbClr val="00A37F"/>
      </a:lt2>
      <a:accent1>
        <a:srgbClr val="4A96CD"/>
      </a:accent1>
      <a:accent2>
        <a:srgbClr val="F39800"/>
      </a:accent2>
      <a:accent3>
        <a:srgbClr val="E20031"/>
      </a:accent3>
      <a:accent4>
        <a:srgbClr val="004494"/>
      </a:accent4>
      <a:accent5>
        <a:srgbClr val="E8561E"/>
      </a:accent5>
      <a:accent6>
        <a:srgbClr val="97B2AD"/>
      </a:accent6>
      <a:hlink>
        <a:srgbClr val="175A99"/>
      </a:hlink>
      <a:folHlink>
        <a:srgbClr val="B12F8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R PPT ROUGE FONCE LOGO.pptx" id="{61CC4C7C-92FC-429F-A50D-CFA4B2695BBB}" vid="{B8EC27D0-A928-40AB-9C2D-136AEEA527D0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TOTAL-FR-modele rouge fonce</Template>
  <TotalTime>41</TotalTime>
  <Words>1606</Words>
  <Application>Microsoft Office PowerPoint</Application>
  <PresentationFormat>Affichage à l'écran (4:3)</PresentationFormat>
  <Paragraphs>397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Lucida Grande</vt:lpstr>
      <vt:lpstr>TOTAL-FR-modele rouge fonce</vt:lpstr>
      <vt:lpstr>Introduction au parcours et engagement top management</vt:lpstr>
      <vt:lpstr>Les objectifs du module</vt:lpstr>
      <vt:lpstr>Votre parcours d’intégration</vt:lpstr>
      <vt:lpstr>TOTAL en quelques mots</vt:lpstr>
      <vt:lpstr>TOTAL en quelques mots</vt:lpstr>
      <vt:lpstr>TOTAL et le H3SE</vt:lpstr>
      <vt:lpstr>Qu’est-ce que le H3SE ?</vt:lpstr>
      <vt:lpstr>Exemples de risques H3SE</vt:lpstr>
      <vt:lpstr>4 parcours prédéfinis en 3 temps</vt:lpstr>
      <vt:lpstr>Le message de Patrick pouyanné – PDG du groupe</vt:lpstr>
      <vt:lpstr>L’ENGAGEMENT DE PATRICK POUYANNÉ</vt:lpstr>
      <vt:lpstr>Fin du premier module</vt:lpstr>
      <vt:lpstr>Parcours 1 – Personnel support et opérationnel non technique   </vt:lpstr>
      <vt:lpstr>Parcours 2 – Personnel support des opérations  </vt:lpstr>
      <vt:lpstr>Parcours 3 – Services production </vt:lpstr>
      <vt:lpstr>Présentation PowerPoint</vt:lpstr>
    </vt:vector>
  </TitlesOfParts>
  <Company>TOTAL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parcours et engagement top management</dc:title>
  <dc:creator>J0489914</dc:creator>
  <cp:lastModifiedBy>Khaled ZRIBI</cp:lastModifiedBy>
  <cp:revision>8</cp:revision>
  <dcterms:created xsi:type="dcterms:W3CDTF">2017-09-21T07:44:39Z</dcterms:created>
  <dcterms:modified xsi:type="dcterms:W3CDTF">2019-11-19T08:49:38Z</dcterms:modified>
</cp:coreProperties>
</file>