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791" r:id="rId5"/>
    <p:sldId id="764" r:id="rId6"/>
    <p:sldId id="769" r:id="rId7"/>
    <p:sldId id="793" r:id="rId8"/>
    <p:sldId id="798" r:id="rId9"/>
    <p:sldId id="794" r:id="rId10"/>
    <p:sldId id="795" r:id="rId11"/>
    <p:sldId id="796" r:id="rId12"/>
    <p:sldId id="797" r:id="rId13"/>
    <p:sldId id="376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807" r:id="rId22"/>
    <p:sldId id="808" r:id="rId23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5393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885">
          <p15:clr>
            <a:srgbClr val="A4A3A4"/>
          </p15:clr>
        </p15:guide>
        <p15:guide id="10" pos="4256">
          <p15:clr>
            <a:srgbClr val="A4A3A4"/>
          </p15:clr>
        </p15:guide>
        <p15:guide id="11" pos="279">
          <p15:clr>
            <a:srgbClr val="A4A3A4"/>
          </p15:clr>
        </p15:guide>
        <p15:guide id="12" orient="horz" pos="3978">
          <p15:clr>
            <a:srgbClr val="A4A3A4"/>
          </p15:clr>
        </p15:guide>
        <p15:guide id="13" orient="horz" pos="2501">
          <p15:clr>
            <a:srgbClr val="A4A3A4"/>
          </p15:clr>
        </p15:guide>
        <p15:guide id="1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CCCCFF"/>
    <a:srgbClr val="0000FF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99502" autoAdjust="0"/>
  </p:normalViewPr>
  <p:slideViewPr>
    <p:cSldViewPr showGuides="1">
      <p:cViewPr varScale="1">
        <p:scale>
          <a:sx n="116" d="100"/>
          <a:sy n="116" d="100"/>
        </p:scale>
        <p:origin x="990" y="102"/>
      </p:cViewPr>
      <p:guideLst>
        <p:guide orient="horz" pos="527"/>
        <p:guide orient="horz" pos="4054"/>
        <p:guide orient="horz" pos="834"/>
        <p:guide orient="horz" pos="1024"/>
        <p:guide orient="horz" pos="4167"/>
        <p:guide pos="5393"/>
        <p:guide pos="6114"/>
        <p:guide pos="126"/>
        <p:guide pos="885"/>
        <p:guide pos="4256"/>
        <p:guide pos="279"/>
        <p:guide orient="horz" pos="3978"/>
        <p:guide orient="horz" pos="250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90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CE162A2B-7802-4EFB-9579-A505BED93B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0" y="0"/>
            <a:ext cx="2950530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DF0642B-C1F6-4EFB-8557-70A63A7D92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1" y="0"/>
            <a:ext cx="2950529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87253191-13CB-4230-AEC8-BB8609CF4D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90" y="9441814"/>
            <a:ext cx="2950530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0FBF56BF-C77D-4018-AF75-999880BD80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06FD4744-1A72-4EF4-9EA6-F57E87FCF6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EA6CAB01-1B93-4A5C-BC44-6914B7A105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0" y="0"/>
            <a:ext cx="2950530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BD903E1-EE9B-4AAA-A720-59EAE9CA7F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1" y="0"/>
            <a:ext cx="2950529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245C80BE-2A84-454A-A972-9397FFCE03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55650"/>
            <a:ext cx="5357813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6174D5D-E9CC-4169-B442-AC7781FE2E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3" y="4720908"/>
            <a:ext cx="4993325" cy="4472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62" tIns="46731" rIns="93462" bIns="46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528B9B1D-520E-4BA6-9553-B2662420A6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90" y="9441814"/>
            <a:ext cx="2950530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B35C53CC-839E-4648-8062-5EE3EF751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1" y="9441814"/>
            <a:ext cx="2950529" cy="4975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8305" eaLnBrk="1" hangingPunct="1">
              <a:defRPr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E81A375B-CE0D-4E6D-8B08-DB676E2609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4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18A5BC62-BFD1-4532-9559-2FC1A5F7B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D2C88B9-441E-486A-8A01-DF92790BA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0562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94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187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406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201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066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440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956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50521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792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4B136BD-9FB0-488C-991A-E5C8E01A6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BBB3946B-233E-4953-A2A3-279884CA0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1191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86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70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864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9822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6383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1213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7627772-5050-4F5D-AC28-55687AB07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FBB2BBD-048C-45FB-AE27-BDD83172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6734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79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정의서_빈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17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정의서 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xmlns="" id="{12571CB6-0A90-4E77-8221-059289A2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54835"/>
              </p:ext>
            </p:extLst>
          </p:nvPr>
        </p:nvGraphicFramePr>
        <p:xfrm>
          <a:off x="200025" y="754063"/>
          <a:ext cx="9504363" cy="287337"/>
        </p:xfrm>
        <a:graphic>
          <a:graphicData uri="http://schemas.openxmlformats.org/drawingml/2006/table">
            <a:tbl>
              <a:tblPr/>
              <a:tblGrid>
                <a:gridCol w="905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4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5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7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7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바탕체" panose="02030609000101010101" pitchFamily="17" charset="-127"/>
                          <a:cs typeface="+mn-cs"/>
                        </a:rPr>
                        <a:t>ID</a:t>
                      </a:r>
                    </a:p>
                  </a:txBody>
                  <a:tcPr marL="91434" marR="91434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1434" marR="91434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화면명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91434" marR="91434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91434" marR="91434"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Group 14">
            <a:extLst>
              <a:ext uri="{FF2B5EF4-FFF2-40B4-BE49-F238E27FC236}">
                <a16:creationId xmlns:a16="http://schemas.microsoft.com/office/drawing/2014/main" xmlns="" id="{68354753-2E54-4AF8-81FB-EF248802D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7461"/>
              </p:ext>
            </p:extLst>
          </p:nvPr>
        </p:nvGraphicFramePr>
        <p:xfrm>
          <a:off x="200025" y="1204913"/>
          <a:ext cx="9502775" cy="5248275"/>
        </p:xfrm>
        <a:graphic>
          <a:graphicData uri="http://schemas.openxmlformats.org/drawingml/2006/table">
            <a:tbl>
              <a:tblPr/>
              <a:tblGrid>
                <a:gridCol w="6718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4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9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화면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바탕체" panose="02030609000101010101" pitchFamily="17" charset="-127"/>
                          <a:cs typeface="+mn-cs"/>
                        </a:rPr>
                        <a:t>Layout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설명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직사각형 13">
            <a:extLst>
              <a:ext uri="{FF2B5EF4-FFF2-40B4-BE49-F238E27FC236}">
                <a16:creationId xmlns:a16="http://schemas.microsoft.com/office/drawing/2014/main" xmlns="" id="{C37DD5CF-CFFF-4D75-8D43-8A557C74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0" y="2024063"/>
            <a:ext cx="827088" cy="1809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43571" y="754063"/>
            <a:ext cx="3737421" cy="288000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1000" kern="1200" dirty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969224" y="1627865"/>
            <a:ext cx="2681126" cy="4753463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AutoNum type="arabicPeriod"/>
              <a:defRPr kumimoji="1" lang="ko-KR" altLang="en-US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1pPr>
            <a:lvl2pPr marL="0" indent="0">
              <a:buFont typeface="Wingdings" panose="05000000000000000000" pitchFamily="2" charset="2"/>
              <a:buNone/>
              <a:defRPr kumimoji="1" lang="ko-KR" altLang="en-US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2pPr>
            <a:lvl3pPr marL="266700" indent="-179388">
              <a:buFont typeface="+mj-lt"/>
              <a:buAutoNum type="arabicParenR"/>
              <a:defRPr kumimoji="1" lang="ko-KR" altLang="en-US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3pPr>
            <a:lvl4pPr marL="360363" indent="-179388">
              <a:buFont typeface="Wingdings" panose="05000000000000000000" pitchFamily="2" charset="2"/>
              <a:buChar char="§"/>
              <a:defRPr kumimoji="1" lang="ko-KR" altLang="en-US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4pPr>
            <a:lvl5pPr marL="447675" indent="-180975">
              <a:buFont typeface="KoPub돋움체 Medium" panose="00000600000000000000" pitchFamily="2" charset="-127"/>
              <a:buChar char="­"/>
              <a:defRPr kumimoji="1" lang="en-US" altLang="ko-KR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55829" y="754063"/>
            <a:ext cx="3849699" cy="28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1000" kern="1200" dirty="0" smtClean="0">
                <a:ln>
                  <a:solidFill>
                    <a:srgbClr val="FFF28F">
                      <a:alpha val="0"/>
                    </a:srgbClr>
                  </a:solidFill>
                </a:ln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026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350490" y="2286629"/>
            <a:ext cx="9283031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275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70991" y="3236979"/>
            <a:ext cx="72749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370991" y="2180861"/>
            <a:ext cx="72749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70990" y="3332989"/>
            <a:ext cx="7274966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73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40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2">
            <a:extLst>
              <a:ext uri="{FF2B5EF4-FFF2-40B4-BE49-F238E27FC236}">
                <a16:creationId xmlns:a16="http://schemas.microsoft.com/office/drawing/2014/main" xmlns="" id="{C2EABE12-33EC-44A9-9A30-77961E606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75350" y="127000"/>
            <a:ext cx="37973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ko-KR" sz="1100" b="1" kern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rPr>
              <a:t>UI/UX </a:t>
            </a:r>
            <a:r>
              <a:rPr kumimoji="1" lang="ko-KR" altLang="en-US" sz="1100" b="1" kern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rPr>
              <a:t>설계서</a:t>
            </a:r>
            <a:endParaRPr kumimoji="1" lang="en-US" altLang="ko-KR" sz="1100" b="1" kern="1200" dirty="0" smtClean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endParaRP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xmlns="" id="{ED6D73ED-BB65-43A8-B7D3-BDB57CEB75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0725" y="6583363"/>
            <a:ext cx="854075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4945A63-A78C-4B8D-9C96-F9DA80CE016C}" type="slidenum">
              <a:rPr lang="en-US" altLang="ko-KR" sz="900" smtClean="0">
                <a:latin typeface="바탕체" panose="02030609000101010101" pitchFamily="17" charset="-127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9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2" name="Line 51">
            <a:extLst>
              <a:ext uri="{FF2B5EF4-FFF2-40B4-BE49-F238E27FC236}">
                <a16:creationId xmlns:a16="http://schemas.microsoft.com/office/drawing/2014/main" xmlns="" id="{404D56CF-B4C2-4AD8-9C83-F66328F4DD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422275"/>
            <a:ext cx="950595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Text Box 52">
            <a:extLst>
              <a:ext uri="{FF2B5EF4-FFF2-40B4-BE49-F238E27FC236}">
                <a16:creationId xmlns:a16="http://schemas.microsoft.com/office/drawing/2014/main" xmlns="" id="{83884516-DEE3-4B58-B1E1-B0BE7DE4BC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70588" y="6575425"/>
            <a:ext cx="379730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ko-KR" sz="900" dirty="0">
                <a:latin typeface="바탕체" panose="02030609000101010101" pitchFamily="17" charset="-127"/>
                <a:ea typeface="바탕체" panose="02030609000101010101" pitchFamily="17" charset="-127"/>
              </a:rPr>
              <a:t>Ver 1.0</a:t>
            </a:r>
          </a:p>
        </p:txBody>
      </p:sp>
      <p:sp>
        <p:nvSpPr>
          <p:cNvPr id="24" name="Line 58">
            <a:extLst>
              <a:ext uri="{FF2B5EF4-FFF2-40B4-BE49-F238E27FC236}">
                <a16:creationId xmlns:a16="http://schemas.microsoft.com/office/drawing/2014/main" xmlns="" id="{E0C2A753-0175-4087-9710-AB1BE24FF3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6556375"/>
            <a:ext cx="9505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90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0" r:id="rId2"/>
    <p:sldLayoutId id="2147483716" r:id="rId3"/>
    <p:sldLayoutId id="214748371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114" userDrawn="1">
          <p15:clr>
            <a:srgbClr val="F26B43"/>
          </p15:clr>
        </p15:guide>
        <p15:guide id="3" pos="3120" userDrawn="1">
          <p15:clr>
            <a:srgbClr val="F26B43"/>
          </p15:clr>
        </p15:guide>
        <p15:guide id="4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053">
            <a:extLst>
              <a:ext uri="{FF2B5EF4-FFF2-40B4-BE49-F238E27FC236}">
                <a16:creationId xmlns:a16="http://schemas.microsoft.com/office/drawing/2014/main" xmlns="" id="{0B86617E-11C7-4E63-8865-EBB361190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바탕체" panose="02030609000101010101" pitchFamily="17" charset="-127"/>
            </a:endParaRPr>
          </a:p>
        </p:txBody>
      </p:sp>
      <p:sp>
        <p:nvSpPr>
          <p:cNvPr id="5123" name="Line 1261">
            <a:extLst>
              <a:ext uri="{FF2B5EF4-FFF2-40B4-BE49-F238E27FC236}">
                <a16:creationId xmlns:a16="http://schemas.microsoft.com/office/drawing/2014/main" xmlns="" id="{D82DA0EA-57D8-40AF-8773-84BDE6590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바탕체" panose="02030609000101010101" pitchFamily="17" charset="-127"/>
            </a:endParaRPr>
          </a:p>
        </p:txBody>
      </p:sp>
      <p:sp>
        <p:nvSpPr>
          <p:cNvPr id="5124" name="Text Box 1262">
            <a:extLst>
              <a:ext uri="{FF2B5EF4-FFF2-40B4-BE49-F238E27FC236}">
                <a16:creationId xmlns:a16="http://schemas.microsoft.com/office/drawing/2014/main" xmlns="" id="{F4887276-D5AC-4059-8928-C45F3324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744" y="1846263"/>
            <a:ext cx="6952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2800" b="1" dirty="0" smtClean="0">
                <a:latin typeface="바탕체" panose="02030609000101010101" pitchFamily="17" charset="-127"/>
              </a:rPr>
              <a:t>UI/UX </a:t>
            </a:r>
            <a:r>
              <a:rPr lang="ko-KR" altLang="en-US" sz="2800" b="1" dirty="0" smtClean="0">
                <a:latin typeface="바탕체" panose="02030609000101010101" pitchFamily="17" charset="-127"/>
              </a:rPr>
              <a:t>설계서</a:t>
            </a:r>
            <a:endParaRPr lang="ko-KR" altLang="en-US" sz="2800" b="1" dirty="0">
              <a:latin typeface="바탕체" panose="02030609000101010101" pitchFamily="17" charset="-127"/>
            </a:endParaRPr>
          </a:p>
        </p:txBody>
      </p:sp>
      <p:sp>
        <p:nvSpPr>
          <p:cNvPr id="5126" name="Text Box 1264">
            <a:extLst>
              <a:ext uri="{FF2B5EF4-FFF2-40B4-BE49-F238E27FC236}">
                <a16:creationId xmlns:a16="http://schemas.microsoft.com/office/drawing/2014/main" xmlns="" id="{7ED83EAC-136B-4A09-BBE5-97BA2914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2973388"/>
            <a:ext cx="311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1200" b="1" dirty="0" err="1">
                <a:latin typeface="바탕체" panose="02030609000101010101" pitchFamily="17" charset="-127"/>
              </a:rPr>
              <a:t>Ver</a:t>
            </a:r>
            <a:r>
              <a:rPr lang="en-US" altLang="ko-KR" sz="1200" b="1" dirty="0">
                <a:latin typeface="바탕체" panose="02030609000101010101" pitchFamily="17" charset="-127"/>
              </a:rPr>
              <a:t> </a:t>
            </a:r>
            <a:r>
              <a:rPr lang="en-US" altLang="ko-KR" sz="1200" b="1" dirty="0" smtClean="0">
                <a:latin typeface="바탕체" panose="02030609000101010101" pitchFamily="17" charset="-127"/>
              </a:rPr>
              <a:t>1.0</a:t>
            </a:r>
            <a:endParaRPr lang="en-US" altLang="ko-KR" sz="1200" b="1" dirty="0">
              <a:latin typeface="바탕체" panose="02030609000101010101" pitchFamily="17" charset="-127"/>
            </a:endParaRPr>
          </a:p>
        </p:txBody>
      </p:sp>
      <p:graphicFrame>
        <p:nvGraphicFramePr>
          <p:cNvPr id="685304" name="Group 1272">
            <a:extLst>
              <a:ext uri="{FF2B5EF4-FFF2-40B4-BE49-F238E27FC236}">
                <a16:creationId xmlns:a16="http://schemas.microsoft.com/office/drawing/2014/main" xmlns="" id="{43F10592-E239-4CD4-B806-028A29F1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5384"/>
              </p:ext>
            </p:extLst>
          </p:nvPr>
        </p:nvGraphicFramePr>
        <p:xfrm>
          <a:off x="7041232" y="2527300"/>
          <a:ext cx="2552031" cy="457346"/>
        </p:xfrm>
        <a:graphic>
          <a:graphicData uri="http://schemas.openxmlformats.org/drawingml/2006/table">
            <a:tbl>
              <a:tblPr/>
              <a:tblGrid>
                <a:gridCol w="2552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93" marB="45793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 Box 1304">
            <a:extLst>
              <a:ext uri="{FF2B5EF4-FFF2-40B4-BE49-F238E27FC236}">
                <a16:creationId xmlns:a16="http://schemas.microsoft.com/office/drawing/2014/main" xmlns="" id="{A4B32C62-A080-8822-286D-96AD3CA1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969" y="865188"/>
            <a:ext cx="49362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 dirty="0">
                <a:latin typeface="Times New Roman" panose="02020603050405020304" pitchFamily="18" charset="0"/>
              </a:rPr>
              <a:t>지능형 디지털 트윈 연합 지원 개방형 서비스 플랫폼 및 저작도구 기술 개발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3ED0D4-343F-4AC4-936C-4771ADD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6248F4-75FF-4781-B7FF-A6FE901E2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25" dirty="0"/>
              <a:t>메뉴 </a:t>
            </a:r>
            <a:r>
              <a:rPr lang="en-US" altLang="ko-KR" sz="1625" dirty="0"/>
              <a:t>/</a:t>
            </a:r>
            <a:r>
              <a:rPr lang="ko-KR" altLang="en-US" sz="1625" dirty="0"/>
              <a:t> 모델 추가 </a:t>
            </a:r>
            <a:r>
              <a:rPr lang="en-US" altLang="ko-KR" sz="1625" dirty="0"/>
              <a:t>/</a:t>
            </a:r>
            <a:r>
              <a:rPr lang="ko-KR" altLang="en-US" sz="1625" dirty="0"/>
              <a:t>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9324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SCMC008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모델 리스트 탭 활성화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 사용을 위하여 모델 리스트 탭 활성화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ko-KR" altLang="ko-KR" dirty="0"/>
          </a:p>
          <a:p>
            <a:pPr algn="just" latinLnBrk="1">
              <a:lnSpc>
                <a:spcPct val="120000"/>
              </a:lnSpc>
              <a:spcBef>
                <a:spcPts val="240"/>
              </a:spcBef>
            </a:pPr>
            <a:r>
              <a:rPr lang="ko-KR" altLang="en-US" dirty="0">
                <a:latin typeface="+mn-ea"/>
              </a:rPr>
              <a:t>클릭하여 모델 리스트 탭 </a:t>
            </a:r>
            <a:r>
              <a:rPr lang="en-US" altLang="ko-KR" dirty="0"/>
              <a:t>show</a:t>
            </a: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모델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실행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F41EA8-1A47-469D-AE00-AADAD9A346B7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" y="1916832"/>
            <a:ext cx="6441225" cy="38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1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SCMC009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선택 모델 작업장 추가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리스트의 모델중 사용하고자 하는 모델을 작업창에 드래그하여 추가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ko-KR" altLang="ko-KR" dirty="0"/>
          </a:p>
          <a:p>
            <a:pPr lvl="0" latinLnBrk="1">
              <a:spcBef>
                <a:spcPts val="240"/>
              </a:spcBef>
            </a:pPr>
            <a:r>
              <a:rPr lang="ko-KR" altLang="en-US" dirty="0">
                <a:latin typeface="+mn-ea"/>
              </a:rPr>
              <a:t>모델을 </a:t>
            </a:r>
            <a:r>
              <a:rPr lang="ko-KR" altLang="en-US" dirty="0" err="1">
                <a:latin typeface="+mn-ea"/>
              </a:rPr>
              <a:t>드래그하여</a:t>
            </a:r>
            <a:r>
              <a:rPr lang="ko-KR" altLang="en-US" dirty="0">
                <a:latin typeface="+mn-ea"/>
              </a:rPr>
              <a:t> 작업창으로 이동</a:t>
            </a:r>
            <a:endParaRPr lang="en-US" altLang="ko-KR" dirty="0">
              <a:latin typeface="+mn-ea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B8D4CB2-E5ED-46E3-B228-9B1E2D33DA0D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5" y="2108232"/>
            <a:ext cx="6122225" cy="3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91DBC3-6B2F-4ACF-8D76-5DC400A0ADC7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108232"/>
            <a:ext cx="6122223" cy="36733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SCMC010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조합 모델의 활용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추가된 조합모델을 더블 클릭하여</a:t>
            </a:r>
            <a:r>
              <a:rPr lang="en-US" altLang="ko-KR" dirty="0">
                <a:latin typeface="+mn-ea"/>
                <a:sym typeface="맑은 고딕"/>
              </a:rPr>
              <a:t>, </a:t>
            </a:r>
            <a:r>
              <a:rPr lang="ko-KR" altLang="en-US" dirty="0">
                <a:latin typeface="+mn-ea"/>
                <a:sym typeface="맑은 고딕"/>
              </a:rPr>
              <a:t>활성화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ko-KR" altLang="ko-KR" dirty="0"/>
          </a:p>
          <a:p>
            <a:pPr lvl="0" latinLnBrk="1">
              <a:spcBef>
                <a:spcPts val="240"/>
              </a:spcBef>
            </a:pPr>
            <a:r>
              <a:rPr lang="en-US" altLang="ko-KR" dirty="0"/>
              <a:t>Bank</a:t>
            </a:r>
            <a:r>
              <a:rPr lang="ko-KR" altLang="en-US" dirty="0">
                <a:latin typeface="+mn-ea"/>
              </a:rPr>
              <a:t> 조합모델의 하위 모델의 추가를 위해 더블클릭</a:t>
            </a:r>
            <a:endParaRPr lang="en-US" altLang="ko-KR" dirty="0">
              <a:latin typeface="+mn-ea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6551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9763EB-948A-4B45-AA39-EFAB96D2810C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0" y="2115725"/>
            <a:ext cx="6109735" cy="36658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SCMC011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&lt;Bank </a:t>
            </a:r>
            <a:r>
              <a:rPr lang="ko-KR" altLang="en-US" b="1" dirty="0"/>
              <a:t>조합 모델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활성화된 </a:t>
            </a:r>
            <a:r>
              <a:rPr lang="en-US" altLang="ko-KR" dirty="0"/>
              <a:t>Bank</a:t>
            </a:r>
            <a:r>
              <a:rPr lang="ko-KR" altLang="en-US" dirty="0">
                <a:latin typeface="+mn-ea"/>
              </a:rPr>
              <a:t> 조합모델 확인</a:t>
            </a:r>
            <a:endParaRPr lang="en-US" altLang="ko-KR" dirty="0">
              <a:latin typeface="+mn-ea"/>
              <a:sym typeface="맑은 고딕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88303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44623B-F19D-4343-B017-1166AFD1E62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0" y="2031411"/>
            <a:ext cx="6109735" cy="36658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SCMC012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&lt;Bank </a:t>
            </a:r>
            <a:r>
              <a:rPr lang="ko-KR" altLang="en-US" b="1" dirty="0"/>
              <a:t>조합모델의 </a:t>
            </a:r>
            <a:r>
              <a:rPr lang="en-US" altLang="ko-KR" b="1" dirty="0" smtClean="0"/>
              <a:t>teller </a:t>
            </a:r>
            <a:r>
              <a:rPr lang="ko-KR" altLang="en-US" b="1" dirty="0" smtClean="0"/>
              <a:t>모델 </a:t>
            </a:r>
            <a:r>
              <a:rPr lang="ko-KR" altLang="en-US" b="1" dirty="0"/>
              <a:t>추가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기존</a:t>
            </a:r>
            <a:r>
              <a:rPr lang="en-US" altLang="ko-KR" dirty="0"/>
              <a:t> Bank </a:t>
            </a:r>
            <a:r>
              <a:rPr lang="ko-KR" altLang="en-US" dirty="0">
                <a:latin typeface="+mn-ea"/>
                <a:sym typeface="맑은 고딕"/>
              </a:rPr>
              <a:t>모델을 활용하여</a:t>
            </a:r>
            <a:r>
              <a:rPr lang="en-US" altLang="ko-KR" dirty="0">
                <a:latin typeface="+mn-ea"/>
                <a:sym typeface="맑은 고딕"/>
              </a:rPr>
              <a:t>, teller </a:t>
            </a:r>
            <a:r>
              <a:rPr lang="ko-KR" altLang="en-US" dirty="0">
                <a:latin typeface="+mn-ea"/>
                <a:sym typeface="맑은 고딕"/>
              </a:rPr>
              <a:t>모델이 </a:t>
            </a:r>
            <a:r>
              <a:rPr lang="en-US" altLang="ko-KR" dirty="0">
                <a:latin typeface="+mn-ea"/>
                <a:sym typeface="맑은 고딕"/>
              </a:rPr>
              <a:t>1</a:t>
            </a:r>
            <a:r>
              <a:rPr lang="ko-KR" altLang="en-US" dirty="0">
                <a:latin typeface="+mn-ea"/>
                <a:sym typeface="맑은 고딕"/>
              </a:rPr>
              <a:t>개더 추가된 새로운 </a:t>
            </a:r>
            <a:r>
              <a:rPr lang="en-US" altLang="ko-KR" dirty="0"/>
              <a:t>Bank </a:t>
            </a:r>
            <a:r>
              <a:rPr lang="ko-KR" altLang="en-US" dirty="0">
                <a:latin typeface="+mn-ea"/>
                <a:sym typeface="맑은 고딕"/>
              </a:rPr>
              <a:t>모델을 만든다</a:t>
            </a:r>
            <a:r>
              <a:rPr lang="en-US" altLang="ko-KR" dirty="0">
                <a:latin typeface="+mn-ea"/>
                <a:sym typeface="맑은 고딕"/>
              </a:rPr>
              <a:t>.</a:t>
            </a: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+mn-ea"/>
              <a:sym typeface="맑은 고딕"/>
            </a:endParaRPr>
          </a:p>
          <a:p>
            <a:pPr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프로젝트명 입력</a:t>
            </a:r>
            <a:endParaRPr lang="en-US" altLang="ko-KR" dirty="0"/>
          </a:p>
          <a:p>
            <a:pPr marL="171450" indent="-17145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dirty="0">
                <a:latin typeface="+mn-ea"/>
              </a:rPr>
              <a:t>모델 리스트 탭의 패키지명으로 사용</a:t>
            </a:r>
            <a:endParaRPr lang="en-US" altLang="ko-KR" dirty="0">
              <a:latin typeface="+mn-ea"/>
            </a:endParaRPr>
          </a:p>
          <a:p>
            <a:pPr marL="0" indent="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>
              <a:latin typeface="+mn-ea"/>
              <a:sym typeface="맑은 고딕"/>
            </a:endParaRPr>
          </a:p>
          <a:p>
            <a:pPr marL="0" indent="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+mn-ea"/>
                <a:sym typeface="맑은 고딕"/>
              </a:rPr>
              <a:t>2. </a:t>
            </a:r>
            <a:r>
              <a:rPr lang="ko-KR" altLang="ko-KR" dirty="0">
                <a:latin typeface="+mn-ea"/>
              </a:rPr>
              <a:t>모델명 입력</a:t>
            </a:r>
          </a:p>
          <a:p>
            <a:pPr marL="171450" indent="-17145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ko-KR" dirty="0">
                <a:latin typeface="+mn-ea"/>
              </a:rPr>
              <a:t>모델 리스트 탭의 모델명으로 사용</a:t>
            </a:r>
            <a:endParaRPr lang="en-US" altLang="ko-KR" dirty="0">
              <a:latin typeface="+mn-ea"/>
            </a:endParaRPr>
          </a:p>
          <a:p>
            <a:pPr marL="171450" indent="-17145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ko-KR" altLang="ko-KR" dirty="0">
              <a:latin typeface="+mn-ea"/>
            </a:endParaRPr>
          </a:p>
          <a:p>
            <a:pPr marL="0" indent="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ko-KR" dirty="0">
                <a:latin typeface="+mn-ea"/>
              </a:rPr>
              <a:t>파일명 입력</a:t>
            </a:r>
          </a:p>
          <a:p>
            <a:pPr marL="0" indent="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>
              <a:latin typeface="+mn-ea"/>
              <a:sym typeface="맑은 고딕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870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FDD7D56-C0B8-4D80-B353-5DD610D4AEE8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6" y="2053539"/>
            <a:ext cx="6192869" cy="37157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SCMC013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새로운 조합 모델 저장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b="1" dirty="0"/>
          </a:p>
          <a:p>
            <a:pPr marL="0" indent="0">
              <a:spcBef>
                <a:spcPts val="240"/>
              </a:spcBef>
              <a:buNone/>
            </a:pP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8108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778603-7C74-4853-8F0C-73EDCBE9C89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6" y="2024844"/>
            <a:ext cx="6418319" cy="38509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SCMC014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새로 등록한 저장모델 활용</a:t>
            </a:r>
            <a:r>
              <a:rPr lang="en-US" altLang="ko-KR" b="1" dirty="0"/>
              <a:t>&gt;</a:t>
            </a:r>
          </a:p>
          <a:p>
            <a:pPr marL="171450" indent="-171450" eaLnBrk="1" fontAlgn="auto" latinLnBrk="1" hangingPunct="1"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맑은 고딕"/>
              </a:rPr>
              <a:t>기존 방식과 동일하게 활용</a:t>
            </a:r>
            <a:endParaRPr lang="en-US" altLang="ko-KR" dirty="0">
              <a:latin typeface="+mn-ea"/>
              <a:sym typeface="맑은 고딕"/>
            </a:endParaRPr>
          </a:p>
          <a:p>
            <a:pPr marL="171450" indent="-171450" eaLnBrk="1" fontAlgn="auto" latinLnBrk="1" hangingPunct="1">
              <a:spcBef>
                <a:spcPts val="240"/>
              </a:spcBef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6921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SCMC015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새로 등록한 저장모델 실행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0" lvl="0" indent="0" algn="just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>
              <a:latin typeface="+mn-ea"/>
              <a:sym typeface="맑은 고딕"/>
            </a:endParaRPr>
          </a:p>
          <a:p>
            <a:pPr eaLnBrk="1" fontAlgn="ctr" latinLnBrk="1" hangingPunct="1"/>
            <a:r>
              <a:rPr lang="ko-KR" altLang="ko-KR" dirty="0"/>
              <a:t>실행을 위해 해당 작업이름을 입력</a:t>
            </a:r>
            <a:endParaRPr lang="en-US" altLang="ko-KR" dirty="0"/>
          </a:p>
          <a:p>
            <a:pPr marL="171450" indent="-171450" eaLnBrk="1" fontAlgn="ctr" latinLnBrk="1" hangingPunct="1">
              <a:buFontTx/>
              <a:buChar char="-"/>
            </a:pPr>
            <a:r>
              <a:rPr lang="ko-KR" altLang="ko-KR" dirty="0"/>
              <a:t>시뮬레이션 관리를 위한 입력으로 저장버튼을 누르지않으면 실행으로는 변경사항 없음</a:t>
            </a:r>
            <a:endParaRPr lang="en-US" altLang="ko-KR" dirty="0"/>
          </a:p>
          <a:p>
            <a:pPr marL="171450" indent="-171450" eaLnBrk="1" fontAlgn="ctr" latinLnBrk="1" hangingPunct="1">
              <a:buFontTx/>
              <a:buChar char="-"/>
            </a:pPr>
            <a:endParaRPr lang="ko-KR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2. </a:t>
            </a:r>
            <a:r>
              <a:rPr lang="ko-KR" altLang="ko-KR" dirty="0"/>
              <a:t>해당 모델의 서버 로드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3. </a:t>
            </a:r>
            <a:r>
              <a:rPr lang="ko-KR" altLang="ko-KR" dirty="0"/>
              <a:t>시뮬레이션 실행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4. </a:t>
            </a:r>
            <a:r>
              <a:rPr lang="ko-KR" altLang="ko-KR" dirty="0"/>
              <a:t>입력 파라미터의 변경 값을 반영</a:t>
            </a:r>
          </a:p>
          <a:p>
            <a:pPr marL="171450" indent="-171450" eaLnBrk="1" latinLnBrk="1" hangingPunct="1">
              <a:buFontTx/>
              <a:buChar char="-"/>
            </a:pPr>
            <a:r>
              <a:rPr lang="ko-KR" altLang="ko-KR" dirty="0"/>
              <a:t>시뮬레이션 모델 로드 후 입력 파라미터를 변경해가며 모델 재로드없이</a:t>
            </a:r>
            <a:r>
              <a:rPr lang="en-US" altLang="ko-KR" dirty="0"/>
              <a:t>,</a:t>
            </a:r>
            <a:r>
              <a:rPr lang="ko-KR" altLang="ko-KR" dirty="0"/>
              <a:t> 시뮬레이션 수행가능</a:t>
            </a:r>
            <a:endParaRPr lang="en-US" altLang="ko-KR" dirty="0"/>
          </a:p>
          <a:p>
            <a:pPr marL="171450" indent="-171450" eaLnBrk="1" latinLnBrk="1" hangingPunct="1">
              <a:buFontTx/>
              <a:buChar char="-"/>
            </a:pPr>
            <a:endParaRPr lang="en-US" altLang="ko-KR" dirty="0"/>
          </a:p>
          <a:p>
            <a:pPr marL="0" indent="0" eaLnBrk="1" latinLnBrk="1" hangingPunct="1">
              <a:buNone/>
            </a:pPr>
            <a:r>
              <a:rPr lang="en-US" altLang="ko-KR" dirty="0"/>
              <a:t>5. </a:t>
            </a:r>
            <a:r>
              <a:rPr lang="ko-KR" altLang="ko-KR" dirty="0"/>
              <a:t>더블클릭으로 결과창 활성화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6. </a:t>
            </a:r>
            <a:r>
              <a:rPr lang="ko-KR" altLang="ko-KR" dirty="0"/>
              <a:t>더블클릭으로 결과창 활성화</a:t>
            </a:r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71B9024-D7D0-43A6-9CC4-3866886E7F8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0" y="1952836"/>
            <a:ext cx="6109735" cy="36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SCMC016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새로 등록한 모델의 결과 확인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b="1" dirty="0"/>
          </a:p>
          <a:p>
            <a:pPr marL="0" indent="0">
              <a:spcBef>
                <a:spcPts val="240"/>
              </a:spcBef>
              <a:buNone/>
            </a:pP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모델 생성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FFCECA1-4FDD-4EAB-AFDA-6D369D65A213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456401"/>
            <a:ext cx="6121661" cy="30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6">
            <a:extLst>
              <a:ext uri="{FF2B5EF4-FFF2-40B4-BE49-F238E27FC236}">
                <a16:creationId xmlns:a16="http://schemas.microsoft.com/office/drawing/2014/main" xmlns="" id="{6505BB65-E885-41BE-A62E-87BB37D7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611188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1400" b="1" u="sng" dirty="0">
                <a:latin typeface="바탕체" panose="02030609000101010101" pitchFamily="17" charset="-127"/>
              </a:rPr>
              <a:t>개 정 이 력</a:t>
            </a:r>
          </a:p>
        </p:txBody>
      </p:sp>
      <p:graphicFrame>
        <p:nvGraphicFramePr>
          <p:cNvPr id="4" name="Group 131">
            <a:extLst>
              <a:ext uri="{FF2B5EF4-FFF2-40B4-BE49-F238E27FC236}">
                <a16:creationId xmlns:a16="http://schemas.microsoft.com/office/drawing/2014/main" xmlns="" id="{AC96168C-0169-4098-8DE7-60C7B03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845"/>
              </p:ext>
            </p:extLst>
          </p:nvPr>
        </p:nvGraphicFramePr>
        <p:xfrm>
          <a:off x="200025" y="1241425"/>
          <a:ext cx="9505950" cy="5040308"/>
        </p:xfrm>
        <a:graphic>
          <a:graphicData uri="http://schemas.openxmlformats.org/drawingml/2006/table">
            <a:tbl>
              <a:tblPr/>
              <a:tblGrid>
                <a:gridCol w="808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2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8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22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2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2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버전</a:t>
                      </a: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작성일</a:t>
                      </a: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작성자</a:t>
                      </a: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검토자</a:t>
                      </a: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승인자</a:t>
                      </a:r>
                    </a:p>
                  </a:txBody>
                  <a:tcPr marL="91457" marR="91457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0.9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2023.04.26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최초 작성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강경성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+mn-cs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심문섭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+mn-cs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심문섭</a:t>
                      </a: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1.0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2024.11.19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개발사항 추가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신형철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+mn-cs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심문섭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+mn-cs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심문섭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  <a:cs typeface="+mn-cs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17" marR="90017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SCMC001</a:t>
            </a:r>
            <a:endParaRPr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시뮬레이션 모델 </a:t>
            </a:r>
            <a:r>
              <a:rPr lang="ko-KR" altLang="en-US" dirty="0" err="1"/>
              <a:t>조합기</a:t>
            </a:r>
            <a:r>
              <a:rPr lang="ko-KR" altLang="en-US" dirty="0"/>
              <a:t> </a:t>
            </a:r>
            <a:r>
              <a:rPr lang="ko-KR" altLang="en-US" dirty="0" smtClean="0"/>
              <a:t>메인 화면</a:t>
            </a:r>
            <a:endParaRPr dirty="0"/>
          </a:p>
        </p:txBody>
      </p:sp>
      <p:pic>
        <p:nvPicPr>
          <p:cNvPr id="14" name="Picture 1"/>
          <p:cNvPicPr preferRelativeResize="0"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552" y="1880828"/>
            <a:ext cx="6480000" cy="360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4E77EB6-9E4E-42AE-AA46-EB7429D1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buNone/>
            </a:pPr>
            <a:r>
              <a:rPr lang="en-US" altLang="ko-KR" b="1" dirty="0"/>
              <a:t>&lt;</a:t>
            </a:r>
            <a:r>
              <a:rPr lang="ko-KR" altLang="ko-KR" b="1" dirty="0"/>
              <a:t>메인 화면</a:t>
            </a:r>
            <a:r>
              <a:rPr lang="en-US" altLang="ko-KR" b="1" dirty="0"/>
              <a:t>&gt;</a:t>
            </a:r>
            <a:endParaRPr lang="ko-KR" altLang="ko-KR" dirty="0"/>
          </a:p>
          <a:p>
            <a:pPr eaLnBrk="1" fontAlgn="auto" latinLnBrk="1" hangingPunct="1">
              <a:buFont typeface="Arial" panose="020B0604020202020204" pitchFamily="34" charset="0"/>
              <a:buChar char="•"/>
            </a:pPr>
            <a:r>
              <a:rPr lang="ko-KR" altLang="ko-KR" dirty="0"/>
              <a:t>조합기</a:t>
            </a:r>
            <a:r>
              <a:rPr lang="en-US" altLang="ko-KR" dirty="0"/>
              <a:t>/</a:t>
            </a:r>
            <a:r>
              <a:rPr lang="ko-KR" altLang="ko-KR" dirty="0"/>
              <a:t>실행기 전체 기능 도시</a:t>
            </a:r>
          </a:p>
          <a:p>
            <a:pPr eaLnBrk="1" fontAlgn="auto" latinLnBrk="1" hangingPunct="1">
              <a:buFont typeface="Arial" panose="020B0604020202020204" pitchFamily="34" charset="0"/>
              <a:buChar char="•"/>
            </a:pPr>
            <a:r>
              <a:rPr lang="ko-KR" altLang="ko-KR" dirty="0"/>
              <a:t>시뮬레이션 실행</a:t>
            </a:r>
          </a:p>
          <a:p>
            <a:pPr eaLnBrk="1" fontAlgn="auto" latinLnBrk="1" hangingPunct="1">
              <a:buFont typeface="Arial" panose="020B0604020202020204" pitchFamily="34" charset="0"/>
              <a:buChar char="•"/>
            </a:pPr>
            <a:r>
              <a:rPr lang="ko-KR" altLang="ko-KR" dirty="0"/>
              <a:t>시뮬레이션 모델 조합</a:t>
            </a:r>
            <a:r>
              <a:rPr lang="en-US" altLang="ko-KR" dirty="0"/>
              <a:t>/</a:t>
            </a:r>
            <a:r>
              <a:rPr lang="ko-KR" altLang="ko-KR" dirty="0"/>
              <a:t>편집</a:t>
            </a:r>
          </a:p>
          <a:p>
            <a:pPr eaLnBrk="1" fontAlgn="auto" latinLnBrk="1" hangingPunct="1">
              <a:buFont typeface="Arial" panose="020B0604020202020204" pitchFamily="34" charset="0"/>
              <a:buChar char="•"/>
            </a:pPr>
            <a:r>
              <a:rPr lang="ko-KR" altLang="ko-KR" dirty="0"/>
              <a:t>모델 속성 확인</a:t>
            </a:r>
          </a:p>
          <a:p>
            <a:pPr eaLnBrk="1" fontAlgn="ctr" latinLnBrk="1" hangingPunct="1"/>
            <a:endParaRPr lang="ko-KR" altLang="ko-KR" dirty="0"/>
          </a:p>
          <a:p>
            <a:pPr eaLnBrk="1" fontAlgn="ctr" latinLnBrk="1" hangingPunct="1"/>
            <a:r>
              <a:rPr lang="ko-KR" altLang="ko-KR" dirty="0"/>
              <a:t>메인 메뉴 </a:t>
            </a:r>
          </a:p>
          <a:p>
            <a:pPr marL="171450" indent="-171450" eaLnBrk="1" fontAlgn="ctr" latinLnBrk="1" hangingPunct="1">
              <a:buFontTx/>
              <a:buChar char="-"/>
            </a:pPr>
            <a:r>
              <a:rPr lang="ko-KR" altLang="ko-KR" dirty="0"/>
              <a:t>모델 조합</a:t>
            </a:r>
            <a:r>
              <a:rPr lang="en-US" altLang="ko-KR" dirty="0"/>
              <a:t>/</a:t>
            </a:r>
            <a:r>
              <a:rPr lang="ko-KR" altLang="ko-KR" dirty="0"/>
              <a:t>실행기의 기능 버튼</a:t>
            </a:r>
            <a:endParaRPr lang="en-US" altLang="ko-KR" dirty="0"/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2. </a:t>
            </a:r>
            <a:r>
              <a:rPr lang="ko-KR" altLang="ko-KR" dirty="0"/>
              <a:t>모델 리스트 탭</a:t>
            </a:r>
          </a:p>
          <a:p>
            <a:pPr marL="171450" indent="-171450" eaLnBrk="1" fontAlgn="ctr" latinLnBrk="1" hangingPunct="1">
              <a:buFontTx/>
              <a:buChar char="-"/>
            </a:pPr>
            <a:r>
              <a:rPr lang="ko-KR" altLang="ko-KR" dirty="0"/>
              <a:t>등록된 단일</a:t>
            </a:r>
            <a:r>
              <a:rPr lang="en-US" altLang="ko-KR" dirty="0"/>
              <a:t>/</a:t>
            </a:r>
            <a:r>
              <a:rPr lang="ko-KR" altLang="ko-KR" dirty="0"/>
              <a:t>조합 시뮬레이션 모델 리스트 탭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3. </a:t>
            </a:r>
            <a:r>
              <a:rPr lang="ko-KR" altLang="ko-KR" dirty="0"/>
              <a:t>모델 조합 편집창</a:t>
            </a:r>
          </a:p>
          <a:p>
            <a:pPr marL="171450" indent="-171450" eaLnBrk="1" fontAlgn="auto" latinLnBrk="1" hangingPunct="1">
              <a:buFontTx/>
              <a:buChar char="-"/>
            </a:pPr>
            <a:r>
              <a:rPr lang="ko-KR" altLang="ko-KR" dirty="0"/>
              <a:t>등록된 단일</a:t>
            </a:r>
            <a:r>
              <a:rPr lang="en-US" altLang="ko-KR" dirty="0"/>
              <a:t>/</a:t>
            </a:r>
            <a:r>
              <a:rPr lang="ko-KR" altLang="ko-KR" dirty="0"/>
              <a:t>조합 시뮬레이션 모델을 이용하여 새로운 조합모델을 생성</a:t>
            </a:r>
            <a:r>
              <a:rPr lang="en-US" altLang="ko-KR" dirty="0"/>
              <a:t>/</a:t>
            </a:r>
            <a:r>
              <a:rPr lang="ko-KR" altLang="ko-KR" dirty="0"/>
              <a:t>편집가능</a:t>
            </a:r>
            <a:endParaRPr lang="en-US" altLang="ko-KR" dirty="0"/>
          </a:p>
          <a:p>
            <a:pPr marL="0" indent="0" eaLnBrk="1" fontAlgn="auto" latinLnBrk="1" hangingPunct="1">
              <a:buNone/>
            </a:pPr>
            <a:r>
              <a:rPr lang="ko-KR" altLang="ko-KR" dirty="0"/>
              <a:t> </a:t>
            </a:r>
            <a:endParaRPr lang="en-US" altLang="ko-KR" dirty="0"/>
          </a:p>
          <a:p>
            <a:pPr marL="0" indent="0" eaLnBrk="1" fontAlgn="auto" latinLnBrk="1" hangingPunct="1">
              <a:buNone/>
            </a:pPr>
            <a:r>
              <a:rPr lang="en-US" altLang="ko-KR" dirty="0"/>
              <a:t>4. </a:t>
            </a:r>
            <a:r>
              <a:rPr lang="ko-KR" altLang="ko-KR" dirty="0"/>
              <a:t>편집중인 모델 속성창</a:t>
            </a:r>
          </a:p>
          <a:p>
            <a:pPr marL="171450" indent="-171450" eaLnBrk="1" fontAlgn="auto" latinLnBrk="1" hangingPunct="1">
              <a:buFontTx/>
              <a:buChar char="-"/>
            </a:pPr>
            <a:r>
              <a:rPr lang="ko-KR" altLang="ko-KR" dirty="0"/>
              <a:t>조합 편집창의 모델의 구조 및 모델의 입력 파라미터 설정가능</a:t>
            </a:r>
            <a:endParaRPr lang="en-US" altLang="ko-KR" dirty="0"/>
          </a:p>
          <a:p>
            <a:pPr marL="0" indent="0" eaLnBrk="1" fontAlgn="auto" latinLnBrk="1" hangingPunct="1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SCMC002</a:t>
            </a:r>
            <a:endParaRPr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메인 메뉴 </a:t>
            </a:r>
            <a:r>
              <a:rPr lang="ko-KR" altLang="en-US" dirty="0"/>
              <a:t>화면</a:t>
            </a:r>
            <a:endParaRPr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7CBC5B08-D073-48BC-825E-558D7FB6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60" y="3328836"/>
            <a:ext cx="6746782" cy="4280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2BFACE1-F5AB-455A-A46F-3DBAE1B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100"/>
              </a:spcBef>
              <a:buNone/>
            </a:pPr>
            <a:r>
              <a:rPr lang="en-US" altLang="ko-KR" b="1" dirty="0"/>
              <a:t>&lt;</a:t>
            </a:r>
            <a:r>
              <a:rPr lang="ko-KR" altLang="ko-KR" b="1" dirty="0" smtClean="0"/>
              <a:t>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메뉴 </a:t>
            </a:r>
            <a:r>
              <a:rPr lang="ko-KR" altLang="ko-KR" b="1" dirty="0" smtClean="0"/>
              <a:t>화면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eaLnBrk="1" fontAlgn="auto" latin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900" dirty="0" err="1"/>
              <a:t>조합기</a:t>
            </a:r>
            <a:r>
              <a:rPr lang="en-US" altLang="ko-KR" sz="900" dirty="0"/>
              <a:t>/</a:t>
            </a:r>
            <a:r>
              <a:rPr lang="ko-KR" altLang="ko-KR" sz="900" dirty="0" err="1"/>
              <a:t>실행기</a:t>
            </a:r>
            <a:r>
              <a:rPr lang="ko-KR" altLang="ko-KR" sz="900" dirty="0"/>
              <a:t> </a:t>
            </a:r>
            <a:r>
              <a:rPr lang="ko-KR" altLang="en-US" sz="900" dirty="0"/>
              <a:t>기능 수행</a:t>
            </a:r>
            <a:endParaRPr lang="en-US" altLang="ko-KR" sz="900" dirty="0"/>
          </a:p>
          <a:p>
            <a:pPr eaLnBrk="1" fontAlgn="auto" latin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ko-KR" altLang="ko-KR" sz="500" dirty="0"/>
          </a:p>
          <a:p>
            <a:pPr eaLnBrk="1" fontAlgn="ctr" latinLnBrk="1" hangingPunct="1">
              <a:spcBef>
                <a:spcPts val="100"/>
              </a:spcBef>
            </a:pPr>
            <a:r>
              <a:rPr lang="ko-KR" altLang="en-US" sz="900" dirty="0"/>
              <a:t>새로운 조합 모델 생성</a:t>
            </a:r>
            <a:endParaRPr lang="en-US" altLang="ko-KR" sz="900" dirty="0"/>
          </a:p>
          <a:p>
            <a:pPr eaLnBrk="1" fontAlgn="ctr" latinLnBrk="1" hangingPunct="1">
              <a:spcBef>
                <a:spcPts val="100"/>
              </a:spcBef>
            </a:pPr>
            <a:endParaRPr lang="en-US" altLang="ko-KR" sz="500" dirty="0"/>
          </a:p>
          <a:p>
            <a:pPr eaLnBrk="1" fontAlgn="ctr" latinLnBrk="1" hangingPunct="1">
              <a:spcBef>
                <a:spcPts val="100"/>
              </a:spcBef>
            </a:pPr>
            <a:r>
              <a:rPr lang="ko-KR" altLang="ko-KR" sz="900" dirty="0"/>
              <a:t>편집 중인 모델 저장</a:t>
            </a:r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메인 메뉴 </a:t>
            </a:r>
            <a:r>
              <a:rPr lang="en-US" altLang="ko-KR" sz="900" dirty="0"/>
              <a:t>7</a:t>
            </a:r>
            <a:r>
              <a:rPr lang="ko-KR" altLang="ko-KR" sz="900" dirty="0"/>
              <a:t>번 모델명에 입력된 모델명으로 저장</a:t>
            </a:r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편집중인 모델 속성창의 프로젝트명으로 저장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endParaRPr lang="en-US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3. </a:t>
            </a:r>
            <a:r>
              <a:rPr lang="ko-KR" altLang="ko-KR" sz="900" dirty="0"/>
              <a:t>모델 리스트 탭</a:t>
            </a:r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모델 리스트 탭의 </a:t>
            </a:r>
            <a:r>
              <a:rPr lang="en-US" altLang="ko-KR" sz="900" dirty="0"/>
              <a:t>show/hide </a:t>
            </a:r>
            <a:r>
              <a:rPr lang="ko-KR" altLang="ko-KR" sz="900" dirty="0" err="1"/>
              <a:t>토글</a:t>
            </a:r>
            <a:r>
              <a:rPr lang="ko-KR" altLang="ko-KR" sz="900" dirty="0"/>
              <a:t> 버튼</a:t>
            </a:r>
            <a:endParaRPr lang="en-US" altLang="ko-KR" sz="900" dirty="0"/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endParaRPr lang="ko-KR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4. </a:t>
            </a:r>
            <a:r>
              <a:rPr lang="ko-KR" altLang="ko-KR" sz="900" dirty="0"/>
              <a:t>시뮬레이션 제어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조합 편집창에 로드한 조합모델을 시뮬레이션 서버에 업로드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업로드 된 조합모델의 입력 파라미터 갱신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업로드 된 조합모델 시뮬레이션 실행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실행중인 시뮬레이션 일시 정지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실행중인 시뮬레이션 정지</a:t>
            </a:r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endParaRPr lang="en-US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5. </a:t>
            </a:r>
            <a:r>
              <a:rPr lang="ko-KR" altLang="ko-KR" sz="900" dirty="0"/>
              <a:t>기타 옵션</a:t>
            </a:r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조합모델 편집창의 화면 크기 최적화</a:t>
            </a:r>
            <a:endParaRPr lang="en-US" altLang="ko-KR" sz="900" dirty="0"/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endParaRPr lang="ko-KR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6. </a:t>
            </a:r>
            <a:r>
              <a:rPr lang="ko-KR" altLang="ko-KR" sz="900" dirty="0"/>
              <a:t>시뮬레이션 시간 설정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시뮬레이션의 종료 시간 설정</a:t>
            </a:r>
            <a:endParaRPr lang="en-US" altLang="ko-KR" sz="900" dirty="0"/>
          </a:p>
          <a:p>
            <a:pPr marL="171450" indent="-171450" eaLnBrk="1" fontAlgn="ctr" latinLnBrk="1" hangingPunct="1">
              <a:spcBef>
                <a:spcPts val="100"/>
              </a:spcBef>
              <a:buFontTx/>
              <a:buChar char="-"/>
            </a:pPr>
            <a:endParaRPr lang="ko-KR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7. </a:t>
            </a:r>
            <a:r>
              <a:rPr lang="ko-KR" altLang="ko-KR" sz="900" dirty="0"/>
              <a:t>조합모델 이름 설정</a:t>
            </a:r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저장될 모델 이름 설정 창</a:t>
            </a:r>
            <a:endParaRPr lang="en-US" altLang="ko-KR" sz="900" dirty="0"/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endParaRPr lang="ko-KR" altLang="ko-KR" sz="500" dirty="0"/>
          </a:p>
          <a:p>
            <a:pPr marL="0" indent="0" eaLnBrk="1" fontAlgn="ctr" latinLnBrk="1" hangingPunct="1">
              <a:spcBef>
                <a:spcPts val="100"/>
              </a:spcBef>
              <a:buNone/>
            </a:pPr>
            <a:r>
              <a:rPr lang="en-US" altLang="ko-KR" sz="900" dirty="0"/>
              <a:t>8. </a:t>
            </a:r>
            <a:r>
              <a:rPr lang="ko-KR" altLang="ko-KR" sz="900" dirty="0" err="1"/>
              <a:t>파이썬</a:t>
            </a:r>
            <a:r>
              <a:rPr lang="ko-KR" altLang="ko-KR" sz="900" dirty="0"/>
              <a:t> 모델 에디터</a:t>
            </a:r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/>
              <a:t>저장된 파이썬 모델 불러오기</a:t>
            </a:r>
            <a:endParaRPr lang="en-US" altLang="ko-KR" sz="900" dirty="0"/>
          </a:p>
          <a:p>
            <a:pPr marL="171450" indent="-171450" eaLnBrk="1" fontAlgn="auto" latinLnBrk="1" hangingPunct="1">
              <a:spcBef>
                <a:spcPts val="100"/>
              </a:spcBef>
              <a:buFontTx/>
              <a:buChar char="-"/>
            </a:pPr>
            <a:r>
              <a:rPr lang="ko-KR" altLang="ko-KR" sz="900" dirty="0" err="1"/>
              <a:t>선태고딘</a:t>
            </a:r>
            <a:r>
              <a:rPr lang="ko-KR" altLang="ko-KR" sz="900" dirty="0"/>
              <a:t> 파이선 모델을 에디터 열기</a:t>
            </a:r>
          </a:p>
          <a:p>
            <a:pPr>
              <a:spcBef>
                <a:spcPts val="100"/>
              </a:spcBef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838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SCMC003</a:t>
            </a:r>
            <a:endParaRPr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저장된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모델 리스트 및 에디터 활용</a:t>
            </a:r>
            <a:endParaRPr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2BFACE1-F5AB-455A-A46F-3DBAE1B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sz="930" b="1" dirty="0"/>
              <a:t>&lt;</a:t>
            </a:r>
            <a:r>
              <a:rPr lang="ko-KR" altLang="en-US" sz="930" b="1" dirty="0"/>
              <a:t>저장된 </a:t>
            </a:r>
            <a:r>
              <a:rPr lang="ko-KR" altLang="en-US" sz="930" b="1" dirty="0" err="1"/>
              <a:t>파이썬</a:t>
            </a:r>
            <a:r>
              <a:rPr lang="ko-KR" altLang="en-US" sz="930" b="1" dirty="0"/>
              <a:t> 모델 리스트 및 에디터 활용</a:t>
            </a:r>
            <a:r>
              <a:rPr lang="en-US" altLang="ko-KR" sz="930" b="1" dirty="0"/>
              <a:t>&gt;</a:t>
            </a:r>
            <a:endParaRPr lang="ko-KR" altLang="ko-KR" sz="930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+mn-ea"/>
                <a:sym typeface="맑은 고딕"/>
              </a:rPr>
              <a:t>기존 저장된 파이썬 모델을 에디터를 이용하여 수정</a:t>
            </a:r>
            <a:r>
              <a:rPr lang="en-US" altLang="ko-KR" sz="900" dirty="0">
                <a:latin typeface="+mn-ea"/>
                <a:sym typeface="맑은 고딕"/>
              </a:rPr>
              <a:t>/</a:t>
            </a:r>
            <a:r>
              <a:rPr lang="ko-KR" altLang="en-US" sz="900" dirty="0">
                <a:latin typeface="+mn-ea"/>
                <a:sym typeface="맑은 고딕"/>
              </a:rPr>
              <a:t>저장 기능 제공</a:t>
            </a:r>
            <a:endParaRPr lang="en-US" altLang="ko-KR" sz="900" dirty="0">
              <a:latin typeface="+mn-ea"/>
              <a:sym typeface="맑은 고딕"/>
            </a:endParaRPr>
          </a:p>
          <a:p>
            <a:pPr eaLnBrk="1" fontAlgn="auto" latinLnBrk="1" hangingPunct="1">
              <a:spcBef>
                <a:spcPts val="240"/>
              </a:spcBef>
              <a:buFont typeface="Arial" panose="020B0604020202020204" pitchFamily="34" charset="0"/>
              <a:buChar char="•"/>
            </a:pPr>
            <a:endParaRPr lang="ko-KR" altLang="ko-KR" sz="500" dirty="0"/>
          </a:p>
          <a:p>
            <a:pPr marL="0" indent="0" eaLnBrk="1" fontAlgn="ctr" latinLnBrk="1" hangingPunct="1">
              <a:spcBef>
                <a:spcPts val="240"/>
              </a:spcBef>
              <a:buNone/>
            </a:pPr>
            <a:endParaRPr lang="en-US" altLang="ko-KR" sz="9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052EBAF-67EE-4A3C-895A-DE2C6F36C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492" y="2276872"/>
            <a:ext cx="6356647" cy="33902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1547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SCMC004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모델 리스트 탭</a:t>
            </a:r>
            <a:r>
              <a:rPr lang="en-US" altLang="ko-KR" b="1" dirty="0"/>
              <a:t>&gt;</a:t>
            </a:r>
            <a:endParaRPr lang="ko-KR" altLang="ko-KR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저장된 단일</a:t>
            </a:r>
            <a:r>
              <a:rPr lang="en-US" altLang="ko-KR" dirty="0">
                <a:latin typeface="+mn-ea"/>
                <a:sym typeface="맑은 고딕"/>
              </a:rPr>
              <a:t>/</a:t>
            </a:r>
            <a:r>
              <a:rPr lang="ko-KR" altLang="en-US" dirty="0">
                <a:latin typeface="+mn-ea"/>
                <a:sym typeface="맑은 고딕"/>
              </a:rPr>
              <a:t>조합 모델 리스트를 제공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모델을 드래그하여 편집중인 모델의 서브모델로 추가</a:t>
            </a:r>
            <a:endParaRPr lang="en-US" altLang="ko-KR" dirty="0">
              <a:latin typeface="+mn-ea"/>
              <a:sym typeface="맑은 고딕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ko-KR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en-US" dirty="0"/>
              <a:t>시뮬레이션 모델의 분류를 위한 그룹</a:t>
            </a:r>
            <a:endParaRPr lang="en-US" altLang="ko-KR" dirty="0"/>
          </a:p>
          <a:p>
            <a:pPr marL="171450" indent="-171450" eaLnBrk="1" fontAlgn="ctr" latinLnBrk="1" hangingPunct="1">
              <a:spcBef>
                <a:spcPts val="240"/>
              </a:spcBef>
              <a:buFontTx/>
              <a:buChar char="-"/>
            </a:pPr>
            <a:r>
              <a:rPr lang="ko-KR" altLang="ko-KR" dirty="0"/>
              <a:t>조합모델 저장 시 입력한 프로젝트명</a:t>
            </a:r>
            <a:endParaRPr lang="en-US" altLang="ko-KR" dirty="0"/>
          </a:p>
          <a:p>
            <a:pPr marL="171450" indent="-171450" eaLnBrk="1" fontAlgn="ctr" latinLnBrk="1" hangingPunct="1">
              <a:spcBef>
                <a:spcPts val="240"/>
              </a:spcBef>
              <a:buFontTx/>
              <a:buChar char="-"/>
            </a:pPr>
            <a:r>
              <a:rPr lang="ko-KR" altLang="ko-KR" dirty="0"/>
              <a:t>해당 프로젝트명으로 저장된 모델 로드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2. </a:t>
            </a:r>
            <a:r>
              <a:rPr lang="ko-KR" altLang="ko-KR" dirty="0"/>
              <a:t>리스트 갱신</a:t>
            </a:r>
          </a:p>
          <a:p>
            <a:pPr marL="171450" indent="-171450" eaLnBrk="1" fontAlgn="ctr" latinLnBrk="1" hangingPunct="1">
              <a:buFontTx/>
              <a:buChar char="-"/>
            </a:pPr>
            <a:r>
              <a:rPr lang="ko-KR" altLang="ko-KR" dirty="0"/>
              <a:t>패키지 목록 갱신</a:t>
            </a:r>
            <a:endParaRPr lang="en-US" altLang="ko-KR" dirty="0"/>
          </a:p>
          <a:p>
            <a:pPr marL="171450" indent="-171450" eaLnBrk="1" fontAlgn="ctr" latinLnBrk="1" hangingPunct="1">
              <a:buFontTx/>
              <a:buChar char="-"/>
            </a:pPr>
            <a:endParaRPr lang="ko-KR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3. </a:t>
            </a:r>
            <a:r>
              <a:rPr lang="ko-KR" altLang="ko-KR" dirty="0"/>
              <a:t>조합모델의 외부 입력 포트 추가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4. </a:t>
            </a:r>
            <a:r>
              <a:rPr lang="ko-KR" altLang="ko-KR" dirty="0"/>
              <a:t>조합모델의 외부 출력 포트 추가</a:t>
            </a:r>
          </a:p>
          <a:p>
            <a:pPr marL="0" indent="0" eaLnBrk="1" fontAlgn="ctr" latinLnBrk="1" hangingPunct="1">
              <a:buNone/>
            </a:pPr>
            <a:endParaRPr lang="en-US" altLang="ko-KR" dirty="0"/>
          </a:p>
          <a:p>
            <a:pPr marL="0" indent="0" eaLnBrk="1" fontAlgn="ctr" latinLnBrk="1" hangingPunct="1">
              <a:buNone/>
            </a:pPr>
            <a:r>
              <a:rPr lang="en-US" altLang="ko-KR" dirty="0"/>
              <a:t>5. </a:t>
            </a:r>
            <a:r>
              <a:rPr lang="ko-KR" altLang="ko-KR" dirty="0"/>
              <a:t>선택된 패키지명으로 등록된 단일</a:t>
            </a:r>
            <a:r>
              <a:rPr lang="en-US" altLang="ko-KR" dirty="0"/>
              <a:t>/</a:t>
            </a:r>
            <a:r>
              <a:rPr lang="ko-KR" altLang="ko-KR" dirty="0"/>
              <a:t>조합 시뮬레이션 모델 리스트</a:t>
            </a:r>
          </a:p>
          <a:p>
            <a:pPr>
              <a:spcBef>
                <a:spcPts val="240"/>
              </a:spcBef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등록된 단일</a:t>
            </a:r>
            <a:r>
              <a:rPr lang="en-US" altLang="ko-KR" dirty="0"/>
              <a:t>/</a:t>
            </a:r>
            <a:r>
              <a:rPr lang="ko-KR" altLang="en-US" dirty="0"/>
              <a:t>조합 시뮬레이션 모델 리스트 화면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243D3DC-85CC-4E61-ACD9-AB6092C76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24" y="1333962"/>
            <a:ext cx="2383045" cy="50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SCMC005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모델 조합 </a:t>
            </a:r>
            <a:r>
              <a:rPr lang="ko-KR" altLang="en-US" b="1" dirty="0" err="1" smtClean="0"/>
              <a:t>편집창</a:t>
            </a:r>
            <a:r>
              <a:rPr lang="en-US" altLang="ko-KR" b="1" dirty="0" smtClean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드래그하여 편집 창에 올라온 모델을 조합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모델간 입</a:t>
            </a:r>
            <a:r>
              <a:rPr lang="en-US" altLang="ko-KR" dirty="0">
                <a:latin typeface="+mn-ea"/>
                <a:sym typeface="맑은 고딕"/>
              </a:rPr>
              <a:t>/</a:t>
            </a:r>
            <a:r>
              <a:rPr lang="ko-KR" altLang="en-US" dirty="0">
                <a:latin typeface="+mn-ea"/>
                <a:sym typeface="맑은 고딕"/>
              </a:rPr>
              <a:t>출력 포트 열결</a:t>
            </a:r>
            <a:endParaRPr lang="en-US" altLang="ko-KR" dirty="0">
              <a:latin typeface="+mn-ea"/>
              <a:sym typeface="맑은 고딕"/>
            </a:endParaRPr>
          </a:p>
          <a:p>
            <a:pPr eaLnBrk="1" fontAlgn="ctr" latinLnBrk="1" hangingPunct="1">
              <a:spcBef>
                <a:spcPts val="240"/>
              </a:spcBef>
            </a:pPr>
            <a:endParaRPr lang="ko-KR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편집중인 조합모델의 외부 입력포트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편집중인 조합모델의 외부 출력포트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편집중인 조합모델의 하위 모델로 초록색 타이틀은 조합모델을 표현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편집중인 조합모델의 하위모델로 붉은색의 타이틀은 단일모델을 표현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모델의 입</a:t>
            </a:r>
            <a:r>
              <a:rPr lang="en-US" altLang="ko-KR" dirty="0"/>
              <a:t>/</a:t>
            </a:r>
            <a:r>
              <a:rPr lang="ko-KR" altLang="ko-KR" dirty="0"/>
              <a:t>출력 포트를 연결해주는 라인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모델의 출력값을 그래프로 보여주는 컴포넌트</a:t>
            </a:r>
            <a:r>
              <a:rPr lang="en-US" altLang="ko-KR" dirty="0"/>
              <a:t> </a:t>
            </a:r>
            <a:r>
              <a:rPr lang="ko-KR" altLang="ko-KR" dirty="0" err="1"/>
              <a:t>더블클릭시</a:t>
            </a:r>
            <a:r>
              <a:rPr lang="ko-KR" altLang="ko-KR" dirty="0"/>
              <a:t> 활성화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모델의 출력값을 콘솔형태로 보여주는 컴포넌트</a:t>
            </a:r>
            <a:r>
              <a:rPr lang="en-US" altLang="ko-KR" dirty="0"/>
              <a:t> </a:t>
            </a:r>
            <a:r>
              <a:rPr lang="ko-KR" altLang="ko-KR" dirty="0" err="1"/>
              <a:t>더블클릭시</a:t>
            </a:r>
            <a:r>
              <a:rPr lang="ko-KR" altLang="ko-KR" dirty="0"/>
              <a:t> 활성화</a:t>
            </a:r>
          </a:p>
          <a:p>
            <a:pPr>
              <a:spcBef>
                <a:spcPts val="240"/>
              </a:spcBef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조합 모델 </a:t>
            </a:r>
            <a:r>
              <a:rPr lang="ko-KR" altLang="en-US" dirty="0" err="1" smtClean="0"/>
              <a:t>편집창</a:t>
            </a:r>
            <a:endParaRPr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BDACE8D-81EF-4E5E-BA42-C0AF150F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134" y="2192279"/>
            <a:ext cx="6096226" cy="35561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773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SCMC006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180975" eaLnBrk="1" fontAlgn="auto" latinLnBrk="1" hangingPunct="1">
              <a:spcBef>
                <a:spcPts val="240"/>
              </a:spcBef>
            </a:pPr>
            <a:r>
              <a:rPr lang="en-US" altLang="ko-KR" b="1" dirty="0" smtClean="0"/>
              <a:t>&lt;</a:t>
            </a:r>
            <a:r>
              <a:rPr lang="ko-KR" altLang="en-US" b="1" dirty="0" smtClean="0"/>
              <a:t>편집중인 모델의 </a:t>
            </a:r>
            <a:r>
              <a:rPr lang="ko-KR" altLang="en-US" b="1" dirty="0" err="1" smtClean="0"/>
              <a:t>속성창</a:t>
            </a:r>
            <a:r>
              <a:rPr lang="en-US" altLang="ko-KR" b="1" dirty="0" smtClean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 조합 편집창에 올라온 모델의 하위 모델 리스트와 입력파라미터를 설정할 수 있다</a:t>
            </a:r>
            <a:r>
              <a:rPr lang="en-US" altLang="ko-KR" dirty="0">
                <a:latin typeface="+mn-ea"/>
                <a:sym typeface="맑은 고딕"/>
              </a:rPr>
              <a:t>.</a:t>
            </a:r>
          </a:p>
          <a:p>
            <a:pPr eaLnBrk="1" fontAlgn="ctr" latinLnBrk="1" hangingPunct="1">
              <a:spcBef>
                <a:spcPts val="240"/>
              </a:spcBef>
            </a:pPr>
            <a:endParaRPr lang="ko-KR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편집중인 조합모델의 그룹명</a:t>
            </a:r>
          </a:p>
          <a:p>
            <a:pPr marL="171450" indent="-171450" eaLnBrk="1" latinLnBrk="1" hangingPunct="1">
              <a:spcBef>
                <a:spcPts val="240"/>
              </a:spcBef>
              <a:buFontTx/>
              <a:buChar char="-"/>
            </a:pPr>
            <a:r>
              <a:rPr lang="ko-KR" altLang="ko-KR" dirty="0" err="1"/>
              <a:t>저장시</a:t>
            </a:r>
            <a:r>
              <a:rPr lang="ko-KR" altLang="ko-KR" dirty="0"/>
              <a:t> 패키지 명</a:t>
            </a:r>
            <a:endParaRPr lang="en-US" altLang="ko-KR" dirty="0"/>
          </a:p>
          <a:p>
            <a:pPr marL="171450" indent="-171450" eaLnBrk="1" latinLnBrk="1" hangingPunct="1">
              <a:spcBef>
                <a:spcPts val="240"/>
              </a:spcBef>
              <a:buFontTx/>
              <a:buChar char="-"/>
            </a:pPr>
            <a:endParaRPr lang="ko-KR" altLang="ko-KR" dirty="0"/>
          </a:p>
          <a:p>
            <a:pPr marL="0" indent="0" eaLnBrk="1" fontAlgn="ctr" latinLnBrk="1" hangingPunct="1">
              <a:spcBef>
                <a:spcPts val="240"/>
              </a:spcBef>
              <a:buNone/>
            </a:pPr>
            <a:r>
              <a:rPr lang="en-US" altLang="ko-KR" dirty="0"/>
              <a:t>2. </a:t>
            </a:r>
            <a:r>
              <a:rPr lang="ko-KR" altLang="ko-KR" dirty="0"/>
              <a:t>편집중인 조합모델에 포함된 하위 모델 리스트</a:t>
            </a:r>
          </a:p>
          <a:p>
            <a:pPr marL="0" indent="0" eaLnBrk="1" fontAlgn="ctr" latinLnBrk="1" hangingPunct="1">
              <a:spcBef>
                <a:spcPts val="240"/>
              </a:spcBef>
              <a:buNone/>
            </a:pPr>
            <a:endParaRPr lang="en-US" altLang="ko-KR" dirty="0"/>
          </a:p>
          <a:p>
            <a:pPr lvl="1" indent="-180975" eaLnBrk="1" fontAlgn="ctr" latinLnBrk="1" hangingPunct="1">
              <a:spcBef>
                <a:spcPts val="240"/>
              </a:spcBef>
            </a:pPr>
            <a:r>
              <a:rPr lang="en-US" altLang="ko-KR" dirty="0"/>
              <a:t>3. </a:t>
            </a:r>
            <a:r>
              <a:rPr lang="ko-KR" altLang="ko-KR" dirty="0"/>
              <a:t>편집중인 조합모델에 포함된 하위모델들의 입력파라미터 설정화면</a:t>
            </a:r>
          </a:p>
          <a:p>
            <a:pPr>
              <a:spcBef>
                <a:spcPts val="240"/>
              </a:spcBef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편집중인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속성창</a:t>
            </a:r>
            <a:endParaRPr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14F69C26-39CE-4717-8005-3DF31D163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1717" y="1410182"/>
            <a:ext cx="2452731" cy="4911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334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C612-DB91-4EAF-BE61-238317E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754063"/>
            <a:ext cx="3786187" cy="287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SCMC007</a:t>
            </a:r>
            <a:endParaRPr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56D730-E5A3-4073-8629-A65EE3F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latinLnBrk="1" hangingPunct="1">
              <a:spcBef>
                <a:spcPts val="240"/>
              </a:spcBef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결과 도시 모델</a:t>
            </a:r>
            <a:r>
              <a:rPr lang="en-US" altLang="ko-KR" b="1" dirty="0"/>
              <a:t>&gt;</a:t>
            </a:r>
            <a:endParaRPr lang="ko-KR" altLang="ko-KR" b="1" dirty="0"/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조합모델의 시뮬레이션 결과를 실시간으로 확인하기 위한 그래프와 텍스트 콘솔 화면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모델과 같은 방식으로 조합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sym typeface="맑은 고딕"/>
              </a:rPr>
              <a:t>모델 조합창에서 더블 클릭으로 활성화 하여 사용</a:t>
            </a:r>
            <a:endParaRPr lang="en-US" altLang="ko-KR" dirty="0">
              <a:latin typeface="+mn-ea"/>
              <a:sym typeface="맑은 고딕"/>
            </a:endParaRPr>
          </a:p>
          <a:p>
            <a:pPr marL="108000" lvl="0" indent="-108000" algn="just" eaLnBrk="1" fontAlgn="auto" latinLnBrk="1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ko-KR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시뮬레이션 결과값을 그래프로 보여주는 화면</a:t>
            </a: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endParaRPr lang="en-US" altLang="ko-KR" dirty="0"/>
          </a:p>
          <a:p>
            <a:pPr eaLnBrk="1" fontAlgn="ctr" latinLnBrk="1" hangingPunct="1">
              <a:spcBef>
                <a:spcPts val="240"/>
              </a:spcBef>
            </a:pPr>
            <a:r>
              <a:rPr lang="ko-KR" altLang="ko-KR" dirty="0"/>
              <a:t>시뮬레이션 결과값을 텍스트형태로 보여주는 화면</a:t>
            </a:r>
          </a:p>
          <a:p>
            <a:pPr marL="0" indent="0">
              <a:spcBef>
                <a:spcPts val="240"/>
              </a:spcBef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7E7C51-7FBA-4B26-9F76-E6D3580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7875" y="754063"/>
            <a:ext cx="3844925" cy="2873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시뮬레이션 결과 확인화면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97D6405-E478-4B99-B1F3-7B9473D7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" y="2301792"/>
            <a:ext cx="6345354" cy="3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996"/>
      </p:ext>
    </p:extLst>
  </p:cSld>
  <p:clrMapOvr>
    <a:masterClrMapping/>
  </p:clrMapOvr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바탕체" panose="02030609000101010101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바탕체" panose="02030609000101010101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0FA173AA439A45BB4A6DB69A092CB5" ma:contentTypeVersion="3" ma:contentTypeDescription="새 문서를 만듭니다." ma:contentTypeScope="" ma:versionID="b8e221349043561fd4f3bb24a12fa715">
  <xsd:schema xmlns:xsd="http://www.w3.org/2001/XMLSchema" xmlns:xs="http://www.w3.org/2001/XMLSchema" xmlns:p="http://schemas.microsoft.com/office/2006/metadata/properties" xmlns:ns2="0775a1a3-efc5-4342-baa7-d29b7ae32518" targetNamespace="http://schemas.microsoft.com/office/2006/metadata/properties" ma:root="true" ma:fieldsID="b878a926f4b272b3a067936d91bfeb2f" ns2:_="">
    <xsd:import namespace="0775a1a3-efc5-4342-baa7-d29b7ae325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5a1a3-efc5-4342-baa7-d29b7ae325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사인 오프 상태" ma:internalName="_xc0ac__xc778__x0020__xc624__xd504__x0020__xc0c1__xd0dc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0775a1a3-efc5-4342-baa7-d29b7ae32518" xsi:nil="true"/>
  </documentManagement>
</p:properties>
</file>

<file path=customXml/itemProps1.xml><?xml version="1.0" encoding="utf-8"?>
<ds:datastoreItem xmlns:ds="http://schemas.openxmlformats.org/officeDocument/2006/customXml" ds:itemID="{242C684F-D3FE-433F-A876-7DDDB4CDE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5a1a3-efc5-4342-baa7-d29b7ae325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04012-63CB-437C-B353-01DF4E2EC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563AE4-E46C-4DA8-9C0B-EF6C7082AD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5a1a3-efc5-4342-baa7-d29b7ae32518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6579</TotalTime>
  <Words>727</Words>
  <Application>Microsoft Office PowerPoint</Application>
  <PresentationFormat>A4 용지(210x297mm)</PresentationFormat>
  <Paragraphs>201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KoPub돋움체 Medium</vt:lpstr>
      <vt:lpstr>굴림</vt:lpstr>
      <vt:lpstr>돋움</vt:lpstr>
      <vt:lpstr>맑은 고딕</vt:lpstr>
      <vt:lpstr>바탕체</vt:lpstr>
      <vt:lpstr>Arial</vt:lpstr>
      <vt:lpstr>Times New Roman</vt:lpstr>
      <vt:lpstr>Wingdings</vt:lpstr>
      <vt:lpstr>산출물표준-파워포인트-가로</vt:lpstr>
      <vt:lpstr>PowerPoint 프레젠테이션</vt:lpstr>
      <vt:lpstr>PowerPoint 프레젠테이션</vt:lpstr>
      <vt:lpstr>SCMC001</vt:lpstr>
      <vt:lpstr>SCMC002</vt:lpstr>
      <vt:lpstr>SCMC003</vt:lpstr>
      <vt:lpstr>SCMC004</vt:lpstr>
      <vt:lpstr>SCMC005</vt:lpstr>
      <vt:lpstr>SCMC006</vt:lpstr>
      <vt:lpstr>SCMC007</vt:lpstr>
      <vt:lpstr>사용 예시</vt:lpstr>
      <vt:lpstr>SCMC008</vt:lpstr>
      <vt:lpstr>SCMC009</vt:lpstr>
      <vt:lpstr>SCMC010</vt:lpstr>
      <vt:lpstr>SCMC011</vt:lpstr>
      <vt:lpstr>SCMC012</vt:lpstr>
      <vt:lpstr>SCMC013</vt:lpstr>
      <vt:lpstr>SCMC014</vt:lpstr>
      <vt:lpstr>SCMC015</vt:lpstr>
      <vt:lpstr>SCMC016</vt:lpstr>
    </vt:vector>
  </TitlesOfParts>
  <Company>LG CNS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화면정의서-양식</dc:title>
  <dc:subject>프로젝트 명</dc:subject>
  <dc:creator>작성자입력</dc:creator>
  <cp:keywords>XXX-XXX-LD-16</cp:keywords>
  <cp:lastModifiedBy>Microsoft 계정</cp:lastModifiedBy>
  <cp:revision>634</cp:revision>
  <cp:lastPrinted>2021-09-12T05:53:20Z</cp:lastPrinted>
  <dcterms:created xsi:type="dcterms:W3CDTF">2003-12-22T08:07:40Z</dcterms:created>
  <dcterms:modified xsi:type="dcterms:W3CDTF">2024-12-02T04:51:39Z</dcterms:modified>
  <cp:category>Ver. 1.2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0x010100F30FA173AA439A45BB4A6DB69A092CB5</vt:lpwstr>
  </property>
</Properties>
</file>