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2" r:id="rId5"/>
    <p:sldId id="263" r:id="rId6"/>
    <p:sldId id="264" r:id="rId7"/>
    <p:sldId id="266" r:id="rId8"/>
    <p:sldId id="270" r:id="rId9"/>
    <p:sldId id="271" r:id="rId10"/>
    <p:sldId id="272" r:id="rId11"/>
    <p:sldId id="258" r:id="rId12"/>
    <p:sldId id="260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1CB3-6C43-4857-B124-772072517FB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2BFD-CCEC-40A6-8621-154EF865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79D7-AFA2-42C9-AE2F-11866ED53B87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3AF-8F12-4DBA-9DA1-9C9B3A287A80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56C6-7AA4-4358-B9BE-ABB172D193B0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B8F2-308F-4F39-9C29-072D139F38C3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6C24-8DD0-4B87-9AA9-8A4E4AAD836E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412B-2A1D-4C60-A364-10FFCF1656F5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989-7DF3-4553-8119-CBFB3FD14A02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AC8E-D03E-4075-95F8-2D200EE57444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C410-4D5D-4A01-BE80-C082DAB2BD41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7520-459B-486E-9497-C8D7CC308B89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E1E3-F4D3-49BC-8600-F64B82209897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AC1C-B6A7-4FCF-93EB-AA5994B62D1D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2F93-3FED-4CE0-8924-AEFE5E07219D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AB2-16C3-4A51-AFC0-34820F6ABEE3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5EB-E563-4DE4-9684-0B5DF2CF52B1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AF72-F90B-4244-B040-69CD60A9A56D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B607-4C2D-4F1B-969B-327405DAADAF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81655D-EBFC-48A9-B2D6-2891E8EB5156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fedkush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3C529-CDBC-477A-B4FD-0A0E2A79F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ru-RU" sz="5400" b="0" i="0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Анализ оттока клиентов банка</a:t>
            </a:r>
            <a:br>
              <a:rPr lang="ru-RU" sz="5400" b="0" i="0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</a:br>
            <a:r>
              <a:rPr lang="ru-RU" sz="5400" b="0" i="0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«Метанпром»</a:t>
            </a:r>
            <a:br>
              <a:rPr lang="ru-RU" b="0" i="0" dirty="0">
                <a:solidFill>
                  <a:srgbClr val="1A1A1A"/>
                </a:solidFill>
                <a:effectLst/>
                <a:latin typeface="YS Text"/>
              </a:rPr>
            </a:b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36E91F-AA7B-4398-9624-382841819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Автор: Федькушов Григорий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https://t.me/fedkushov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17.08.2023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2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0C56F0-76F7-40F1-9CC4-EADF98F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Корреляционный анализ признаков:</a:t>
            </a:r>
            <a:endParaRPr lang="en-US" sz="32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5110D6A-6456-4A94-B51C-63515CD2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75277"/>
            <a:ext cx="9276523" cy="375062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6D634-38C1-466E-A8EA-EFA121D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938D47-842D-4B16-BF40-2ADE9429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50339"/>
            <a:ext cx="9276522" cy="679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89090C-D612-4772-8F31-41C36BF42082}"/>
              </a:ext>
            </a:extLst>
          </p:cNvPr>
          <p:cNvSpPr txBox="1"/>
          <p:nvPr/>
        </p:nvSpPr>
        <p:spPr>
          <a:xfrm>
            <a:off x="646111" y="3844260"/>
            <a:ext cx="93350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 таблице видно что связь между показателями слабая, наибольшая корреляция с показателем оттока клиентов у таких параметров как:</a:t>
            </a:r>
          </a:p>
          <a:p>
            <a:pPr algn="l"/>
            <a:endParaRPr lang="ru-RU" b="0" i="0" dirty="0">
              <a:solidFill>
                <a:schemeClr val="tx1">
                  <a:lumMod val="8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оценка объектов собственности клиента (столбец equity)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скоринговый рейтинг клиента (столбец score)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количество продуктов, которыми пользуется клиент (столбец products)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наличие кредитной карты (столбец credit_card)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активность пользователя (столбец last_activity)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- пол пользователя (столбцы female и male)</a:t>
            </a:r>
          </a:p>
        </p:txBody>
      </p:sp>
    </p:spTree>
    <p:extLst>
      <p:ext uri="{BB962C8B-B14F-4D97-AF65-F5344CB8AC3E}">
        <p14:creationId xmlns:p14="http://schemas.microsoft.com/office/powerpoint/2010/main" val="22402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EF5D-F51B-45FC-9893-A63547F7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Сегменты по приоритету и рекомендации к ним:</a:t>
            </a: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9D9F7-71B2-44BC-AE38-D85DB9F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4" y="1460665"/>
            <a:ext cx="9272019" cy="4787734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 №5 по балансу. Клиенты имеющие очень высокие балансовые остатки, более 1650000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Общее число пользователей в сегменте №4: 599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Число отточных пользователей в сегменте №4: 290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Доля отточных пользователей в сегменте №4: 48 %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Рекомендации:</a:t>
            </a:r>
            <a:br>
              <a:rPr lang="ru-RU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Предложить специальные условия по процентам на вклад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85000"/>
                </a:schemeClr>
              </a:solidFill>
              <a:latin typeface="Helvetica Neue"/>
            </a:endParaRPr>
          </a:p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 №2. Клиенты имеющие 3 и более продуктов банка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Общее число пользователей в сегменте №2: 1531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Число отточных пользователей в сегменте №2: 605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Доля отточных пользователей в сегменте №2: 40 %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Рекомендации: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Поскольку самые отточные - это клиенты с 3, 4 и 5 продуктами- нужно обратить внимание при переходе клиента со 2 на 3 продукт для выяснения неудовлетворенности получаемыми ранее услугами.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375A2-B9BC-4414-8224-EA9F8CC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EF5D-F51B-45FC-9893-A63547F7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Сегменты по приоритету и рекомендации к ним:</a:t>
            </a:r>
            <a:b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9D9F7-71B2-44BC-AE38-D85DB9F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4" y="1620982"/>
            <a:ext cx="9272019" cy="4627417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 №1. Клиенты мужчины без кредитной карты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Общее число пользователей в сегменте №1: 1303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Число отточных пользователей в сегменте №1: 457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Доля отточных пользователей в сегменте №1: 35 %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Рекомендации: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предложить оформить кредитную карту по спец условиям предложить 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кешбэк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 на категории мужских товаров (автотовары, топливо, рыбалка и туризм)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85000"/>
                </a:schemeClr>
              </a:solidFill>
              <a:latin typeface="Helvetica Neue"/>
            </a:endParaRPr>
          </a:p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 №3. Клиенты с оценкой собственности 5 и более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Общее число пользователей в сегменте №3: 2186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Число отточных пользователей в сегменте №3: 684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Доля отточных пользователей в сегменте №3: 31 %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Рекомендации: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предложить специальные условия по страхованию объектов собственности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7FE55-95F2-4421-B2A7-11B2D07B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EF5D-F51B-45FC-9893-A63547F7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Сегменты по приоритету и рекомендации к ним:</a:t>
            </a:r>
            <a:br>
              <a:rPr lang="ru-RU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9D9F7-71B2-44BC-AE38-D85DB9F7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4" y="1620982"/>
            <a:ext cx="9272019" cy="4627417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 №4. Клиенты возрастной группы 47-63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Общее число пользователей в сегменте №4: 2653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Число отточных пользователей в сегменте №4: 584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Доля отточных пользователей в сегменте №4: 22 %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Рекомендации: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Это состоявшийся профессионально и более внимательный к мелочам контингент с хорошим доходом, который уйдет туда, где посчитает условия более подходящими. Можно попробовать заинтересовать ранней инвестиционной пенсионной программой, целевыми кредитами.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D61A5C-AAD8-4B7A-9890-78A6BB4D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5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9E8F-5DD6-49AB-882F-8B948C7A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YS Text"/>
              </a:rPr>
              <a:t>Проверка гипотез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5886-348D-4CC2-9105-1CA4C259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48" y="1715984"/>
            <a:ext cx="9254206" cy="4532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Helvetica Neue"/>
              </a:rPr>
              <a:t>При проверке гипотез были сделаны следующие выводы:</a:t>
            </a:r>
          </a:p>
          <a:p>
            <a:endParaRPr lang="ru-RU" dirty="0">
              <a:solidFill>
                <a:schemeClr val="tx1">
                  <a:lumMod val="85000"/>
                </a:schemeClr>
              </a:solidFill>
              <a:latin typeface="Helvetica Neue"/>
            </a:endParaRPr>
          </a:p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Статистически значимые различия в возрасте клиентов, которые пользуются одним продуктом и теми, кто пользуется двумя продуктам, есть</a:t>
            </a:r>
          </a:p>
          <a:p>
            <a:endParaRPr lang="ru-RU" dirty="0">
              <a:solidFill>
                <a:schemeClr val="tx1">
                  <a:lumMod val="85000"/>
                </a:schemeClr>
              </a:solidFill>
              <a:latin typeface="Helvetica Neue"/>
            </a:endParaRPr>
          </a:p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Статистически значимые различия в баллах скоринга у клиентов которые попали в отток и у действующих клиентов есть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213890-534F-4BAC-BA48-F41A59D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2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03E0C-3555-45FF-BE1B-86459F53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6883"/>
            <a:ext cx="9403742" cy="1110343"/>
          </a:xfrm>
        </p:spPr>
        <p:txBody>
          <a:bodyPr/>
          <a:lstStyle/>
          <a:p>
            <a:r>
              <a:rPr lang="ru-RU" sz="4000" dirty="0"/>
              <a:t>Спасибо за внимание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03993-1C4E-4308-8D44-EFFE7D2D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70" y="1965366"/>
            <a:ext cx="9361084" cy="4283033"/>
          </a:xfrm>
        </p:spPr>
        <p:txBody>
          <a:bodyPr/>
          <a:lstStyle/>
          <a:p>
            <a:r>
              <a:rPr lang="ru-RU" dirty="0"/>
              <a:t>Источники: Яндекс Практикум</a:t>
            </a:r>
          </a:p>
          <a:p>
            <a:endParaRPr lang="ru-RU" dirty="0"/>
          </a:p>
          <a:p>
            <a:r>
              <a:rPr lang="ru-RU" dirty="0"/>
              <a:t>Ссылка на дашборд: </a:t>
            </a:r>
            <a:r>
              <a:rPr lang="en-US" dirty="0"/>
              <a:t>https://public.tableau.com/app/profile/grigorii.fedkushov/viz/banks_yarik/Dashboard1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75283-6C09-4D04-9724-E0ECA374B6B4}"/>
              </a:ext>
            </a:extLst>
          </p:cNvPr>
          <p:cNvSpPr txBox="1"/>
          <p:nvPr/>
        </p:nvSpPr>
        <p:spPr>
          <a:xfrm>
            <a:off x="5896099" y="4233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66807E-3A48-4F67-9431-9765C80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94D32-D49A-481F-BA33-4E2835F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Цель исследования :</a:t>
            </a:r>
            <a:endParaRPr 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9E039-A4D7-4B6D-B5BE-3D4D45FB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95056"/>
            <a:ext cx="9404723" cy="4253344"/>
          </a:xfrm>
        </p:spPr>
        <p:txBody>
          <a:bodyPr/>
          <a:lstStyle/>
          <a:p>
            <a:r>
              <a:rPr lang="ru-RU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минимизация оттока клиентов банка на основе анализа их поведения,</a:t>
            </a:r>
          </a:p>
          <a:p>
            <a:r>
              <a:rPr lang="ru-RU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сегментация пользователей по потреблению,</a:t>
            </a:r>
          </a:p>
          <a:p>
            <a:r>
              <a:rPr lang="ru-RU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проверка гипотез о различии возраста между клиентами, которые пользуются двумя продуктами банка и теми, которые пользуются одним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2D0416-2B69-4A99-9B61-A8DA081A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1605"/>
            <a:ext cx="9573585" cy="476398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Оценка объектов собственности клиента (столбец equity) -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отток от 21% для оценки 3 до 54% для оценки 9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619BF-860B-44A6-9B0D-1F546680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32" y="2473768"/>
            <a:ext cx="5734345" cy="363238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1BB0A-1500-40E2-8037-84398A56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43792"/>
            <a:ext cx="9573585" cy="47046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Скоринговый рейтинг клиента (столбец score) -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в интервалах 820-950 клиенты наиболее склонны к оттоку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115799-8821-4488-A689-BF5456AB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7" y="2666298"/>
            <a:ext cx="8433233" cy="321961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4E83DA-AF98-439B-8287-87C07A34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9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96291"/>
            <a:ext cx="9573585" cy="475210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Количество продуктов, которыми пользуется клиент (столбец products) -</a:t>
            </a:r>
            <a:b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</a:b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4 продукта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 - 63 % ушли из банка, с 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5 продуктами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 - 42%, 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2,3 продукта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 доля отточных находится в диапазоне 19-29%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F71FD-763E-400B-8AE0-81170000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56" y="2819516"/>
            <a:ext cx="6769448" cy="349903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9010-422F-427A-810E-B3EFFE1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02229"/>
            <a:ext cx="9573585" cy="47461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Наличие кредитной карты (столбец credit_card) - 26% оттока без кредитки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Активность пользователя (столбец last_activity) - 25% для активных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3E4313-F8A1-4114-9580-F8FB3FDB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03" y="2895427"/>
            <a:ext cx="3753043" cy="33529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D62555-944C-41F0-BA7B-95B23810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895427"/>
            <a:ext cx="3587710" cy="335415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A5B5359-3F4A-4E82-BD41-38096FF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08166"/>
            <a:ext cx="9573585" cy="47402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Пол пользователя (столбцы female и male) - среди женщин доля отточных клиентов почти в два раз ниже, чем среди мужчин (24 %)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Возраст (столбцы age) - 47 до 63 лет -23%, 26-46 лет - 19% оттока</a:t>
            </a:r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220610-98AA-4D68-9DED-74B284B8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29" y="2967385"/>
            <a:ext cx="3265092" cy="33339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3481D5-B56E-4531-A5E7-A7A20B60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6" y="2967385"/>
            <a:ext cx="3481704" cy="3329220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9C45EFC-0099-4698-9379-2387ECAF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FA05-4A94-4002-9DC1-A4136045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pPr algn="l"/>
            <a:r>
              <a:rPr lang="ru-RU" sz="320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Показатели стратегически влияющие на отток: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B59EF-92E0-4A23-B5A7-D8F8567B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08166"/>
            <a:ext cx="9573585" cy="4740233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Helvetica Neue"/>
              </a:rPr>
              <a:t>Баласовый остаток - доля клиентов с балансом 750к-1650к отточны на 31% более, с балансом 1650000+ отточны более чем на 48%</a:t>
            </a:r>
          </a:p>
          <a:p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Helvetica Neue"/>
              </a:rPr>
              <a:t>Наиболее отточны люди с средним достатком 100к-260к, 21% оттока</a:t>
            </a:r>
            <a:endParaRPr lang="ru-RU" b="0" i="0" dirty="0">
              <a:solidFill>
                <a:schemeClr val="tx1">
                  <a:lumMod val="85000"/>
                </a:schemeClr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9C45EFC-0099-4698-9379-2387ECAF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4272BB-F5C3-4EBD-B221-1C394287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07" y="3340180"/>
            <a:ext cx="2819984" cy="29082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E215BE-A16F-4413-AC26-304B71D7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993" y="3340180"/>
            <a:ext cx="2936082" cy="29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9D637-6537-4E75-BC21-5B7BF675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Портреты клиентов: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71460-19CA-42A9-9C8D-A913FC54A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Клиент максимально склонен к оттоку:  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Мужчина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Возраст 47 - 63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Использует 3, 4, 5 продуктов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Активный клиент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Оценка объектов собственности клиента от 3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Балл кредитного скоринга 820-950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использует кредитную карту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Остаток на балансе более 1650000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FF9EA7-B044-4D46-8EC2-9394122D1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Клиент склонен остаться.  </a:t>
            </a:r>
          </a:p>
          <a:p>
            <a:endParaRPr lang="ru-RU" dirty="0"/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Женщина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Моложе 26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Использует 1 продукт - кредитная карта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активна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Оценка объектов собственности 0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19AE-B84B-45C1-8710-46340B2A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5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866</Words>
  <Application>Microsoft Office PowerPoint</Application>
  <PresentationFormat>Широкоэкранный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Helvetica Neue</vt:lpstr>
      <vt:lpstr>Wingdings 3</vt:lpstr>
      <vt:lpstr>YS Text</vt:lpstr>
      <vt:lpstr>Ион</vt:lpstr>
      <vt:lpstr>Анализ оттока клиентов банка «Метанпром» </vt:lpstr>
      <vt:lpstr>Цель исследования :</vt:lpstr>
      <vt:lpstr>Показатели стратегически влияющие на отток:</vt:lpstr>
      <vt:lpstr>Показатели стратегически влияющие на отток:</vt:lpstr>
      <vt:lpstr>Показатели стратегически влияющие на отток:</vt:lpstr>
      <vt:lpstr>Показатели стратегически влияющие на отток:</vt:lpstr>
      <vt:lpstr>Показатели стратегически влияющие на отток:</vt:lpstr>
      <vt:lpstr>Показатели стратегически влияющие на отток:</vt:lpstr>
      <vt:lpstr>Портреты клиентов:</vt:lpstr>
      <vt:lpstr>Корреляционный анализ признаков:</vt:lpstr>
      <vt:lpstr>Сегменты по приоритету и рекомендации к ним:</vt:lpstr>
      <vt:lpstr>Сегменты по приоритету и рекомендации к ним: </vt:lpstr>
      <vt:lpstr>Сегменты по приоритету и рекомендации к ним: </vt:lpstr>
      <vt:lpstr>Проверка гипотез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оттока клиентов банка «Метанпром»</dc:title>
  <dc:creator>Lenovo</dc:creator>
  <cp:lastModifiedBy>Lenovo</cp:lastModifiedBy>
  <cp:revision>22</cp:revision>
  <dcterms:created xsi:type="dcterms:W3CDTF">2023-08-17T10:36:35Z</dcterms:created>
  <dcterms:modified xsi:type="dcterms:W3CDTF">2023-08-19T06:30:55Z</dcterms:modified>
</cp:coreProperties>
</file>