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62" r:id="rId6"/>
    <p:sldId id="269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DC286-9609-4D0E-BBB2-660FF9427EA7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F944B-E253-4815-90C3-0E6DEC5D15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2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F944B-E253-4815-90C3-0E6DEC5D15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35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C35D7-9CE7-5A2D-B045-70EBFAC3C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A51608-42DF-E0C2-4474-8842F8903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9E73BE-24C4-2462-3033-485B3BE2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075E-B4E7-4B66-894D-A9E1D0217C5E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63C8F1-7F74-6E2E-8F04-9408D07E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9FC65E-47AC-8C67-F599-49E13D67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3F91-2ED6-4117-BB8D-6D103F179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8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20C86-5323-53C4-100C-7F00BFF9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2EF0E5-5C50-B743-3324-C43407DCF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819B5E-7B0D-216C-8FEA-DBEA35BB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075E-B4E7-4B66-894D-A9E1D0217C5E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F29EC3-5868-E254-D1E8-5A69769A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0F40F9-2B50-20CF-C2D1-2E1D7E14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3F91-2ED6-4117-BB8D-6D103F179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7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55F0AC-2F80-6519-42D2-9AA5F738C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340B65-C367-C762-654C-94DBA5FA7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7EDEA8-0C94-E82F-D1CE-E22D5095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075E-B4E7-4B66-894D-A9E1D0217C5E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C66B9F-ACB2-51D6-0D9E-BF032C10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8EE327-BFFD-441B-0423-03107948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3F91-2ED6-4117-BB8D-6D103F179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1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991D9-7075-B429-B69F-FF79E806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86EB8-06F1-8F70-C8CE-E15D2457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551C56-AFA4-657E-5E52-C941121E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075E-B4E7-4B66-894D-A9E1D0217C5E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A8E18F-B12D-CD41-03AC-8BAF50BF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B1A61D-FC1B-C230-CA39-E1142048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3F91-2ED6-4117-BB8D-6D103F179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6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A5525-4509-8939-B084-7E755E09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DB17C0-1897-FD17-762C-4BF6C3AAE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2198EA-D27E-67C0-8F7A-9B3DE638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075E-B4E7-4B66-894D-A9E1D0217C5E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247F04-1E0F-7ACF-4A52-19D69C85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5B0911-3156-DD88-8F00-4EAF85E6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3F91-2ED6-4117-BB8D-6D103F179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8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6EBB82-5168-96E0-50A3-8B88D4AF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E6654B-151C-37B4-3505-9B611016C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99F8AD-2857-858F-118B-8A9710A8A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0AAF54-6E69-8995-EB8F-4D144141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075E-B4E7-4B66-894D-A9E1D0217C5E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FFDE17-F6F2-A07C-BEA9-7F873139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1E3832-7F25-7B1E-0AA2-38762351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3F91-2ED6-4117-BB8D-6D103F179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5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BCC4B-9306-4102-2D98-9FD26697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FFAFE7-1CE0-8BDA-869C-4237FB027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30CB23-7E77-C619-CA07-BD23CB735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1882AC-E13D-A058-3970-C87191B8D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8463F63-2634-39E2-ADB9-F36FDA3AB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A28128-14E8-5B96-9210-DC61454E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075E-B4E7-4B66-894D-A9E1D0217C5E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8A3E1A-B5BB-4DDB-B104-460E738B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A1AE813-AC04-01A1-E5F2-7F6A6856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3F91-2ED6-4117-BB8D-6D103F179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D9B1F-E9A9-11B1-724B-6FDF643A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B62CC9-F58E-1121-486D-BE8CDD0D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075E-B4E7-4B66-894D-A9E1D0217C5E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B719DE-DC68-E308-D6D1-76443D89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5F141D-0CDD-BB7F-579A-0DDC5F81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3F91-2ED6-4117-BB8D-6D103F179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1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F0AFE4-17AF-10E7-650F-78A8A126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075E-B4E7-4B66-894D-A9E1D0217C5E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964C48-7D56-CA46-BCB8-D4D6919E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46CB00-3D73-A917-3509-960CD9DD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3F91-2ED6-4117-BB8D-6D103F179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7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41DCF-04D8-E419-F3B3-0B2CE4A5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D14C8D-AC4D-F05C-F2D1-31A608919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E53C60-17EB-BDF5-59B5-ACD6C6CA5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72284E-44BE-18C6-AAF8-B9CF5D94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075E-B4E7-4B66-894D-A9E1D0217C5E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B3E594-7604-01CF-37C4-5599AF3F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97C0BB-712C-8D90-6A4D-100E1B80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3F91-2ED6-4117-BB8D-6D103F179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2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C716F-4A11-9375-AD60-24E9EEC1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C34250-FC91-CAD5-6E5C-C28E635BA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D98D24-09B9-6AC7-A754-9EA3CFFFB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10D5B0-A760-FD7B-D588-B879C5FA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075E-B4E7-4B66-894D-A9E1D0217C5E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B6FA4F-8FC0-C6BD-64BF-3E8D85CE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327160-646D-2524-FD37-CB2C83EC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3F91-2ED6-4117-BB8D-6D103F179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2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69E11-4705-8ACC-A2B7-A21CBAFB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68186B-9075-B3CC-10C4-D20007B74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490BE6-5F84-0733-9C0E-FC2462432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075E-B4E7-4B66-894D-A9E1D0217C5E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EEBDE3-BF3C-AB61-0166-EF12E5D54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3C61E9-FE03-BE9B-96F0-A954E1ADC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43F91-2ED6-4117-BB8D-6D103F179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6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B7ADC-E339-6374-3177-669704C70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85561"/>
          </a:xfrm>
        </p:spPr>
        <p:txBody>
          <a:bodyPr>
            <a:normAutofit/>
          </a:bodyPr>
          <a:lstStyle/>
          <a:p>
            <a:r>
              <a:rPr lang="ru-RU" dirty="0"/>
              <a:t>Рынок заведений общественного питания Москвы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C3EC99-7B43-61C5-19D9-58FFEC220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5631"/>
            <a:ext cx="9144000" cy="46955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C 01.03.22 </a:t>
            </a:r>
            <a:r>
              <a:rPr lang="ru-RU" sz="1800" dirty="0">
                <a:solidFill>
                  <a:schemeClr val="bg2">
                    <a:lumMod val="50000"/>
                  </a:schemeClr>
                </a:solidFill>
              </a:rPr>
              <a:t>по 31.05.22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46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918E2-FFD4-56E9-6933-9685AF67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13767"/>
          </a:xfrm>
        </p:spPr>
        <p:txBody>
          <a:bodyPr/>
          <a:lstStyle/>
          <a:p>
            <a:r>
              <a:rPr lang="ru-RU" dirty="0"/>
              <a:t>Общие выводы по исследованию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B0AFDE-AE90-9167-2F56-370BD775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461"/>
            <a:ext cx="10515600" cy="3910501"/>
          </a:xfrm>
        </p:spPr>
        <p:txBody>
          <a:bodyPr/>
          <a:lstStyle/>
          <a:p>
            <a:r>
              <a:rPr lang="ru-RU" dirty="0"/>
              <a:t>Оптимальным видом заведения будет кафе</a:t>
            </a:r>
          </a:p>
          <a:p>
            <a:r>
              <a:rPr lang="ru-RU" dirty="0"/>
              <a:t>Посадочных мест в кафе должно быть около 30</a:t>
            </a:r>
          </a:p>
          <a:p>
            <a:r>
              <a:rPr lang="ru-RU" dirty="0"/>
              <a:t>Район лучше выбирать с наименьшей конкуренцией, а именно один из следующих: Таганский район, Басманный район, район Хамовники, Тверской район, район Марьина Роща и другие</a:t>
            </a:r>
          </a:p>
          <a:p>
            <a:r>
              <a:rPr lang="ru-RU" dirty="0"/>
              <a:t>При условии что кафе станет популярно можно развить сеть вплоть до 10 ресторанов</a:t>
            </a:r>
          </a:p>
        </p:txBody>
      </p:sp>
    </p:spTree>
    <p:extLst>
      <p:ext uri="{BB962C8B-B14F-4D97-AF65-F5344CB8AC3E}">
        <p14:creationId xmlns:p14="http://schemas.microsoft.com/office/powerpoint/2010/main" val="147079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6A883-8633-6390-3719-9A235750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ru-RU" sz="3600" dirty="0"/>
              <a:t>Соотношение видов объектов общественного питания по количеству</a:t>
            </a:r>
            <a:endParaRPr lang="en-US" sz="36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C0E23CD-7ACA-4204-DA2D-4135B9867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782555"/>
            <a:ext cx="6702552" cy="4390170"/>
          </a:xfrm>
          <a:prstGeom prst="rect">
            <a:avLst/>
          </a:prstGeom>
        </p:spPr>
      </p:pic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2E86C667-824F-9A31-F548-D8BC4B627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/>
              <a:t>Выводы:</a:t>
            </a:r>
          </a:p>
          <a:p>
            <a:r>
              <a:rPr lang="ru-RU" sz="1800" dirty="0"/>
              <a:t>Кафе – самый распространенный объект общественного питания</a:t>
            </a:r>
          </a:p>
          <a:p>
            <a:r>
              <a:rPr lang="ru-RU" sz="1800" dirty="0"/>
              <a:t>Меньшие доли имеют столовые, рестораны и предприятия быстрого обслуживания</a:t>
            </a:r>
          </a:p>
          <a:p>
            <a:r>
              <a:rPr lang="ru-RU" sz="1800" dirty="0"/>
              <a:t>Остальные объекты общественного питания делят между собой 16% от общего количества точек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2022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1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6A883-8633-6390-3719-9A235750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ru-RU" sz="3600" dirty="0"/>
              <a:t>Соотношение сетевых и несетевых заведений по количеству</a:t>
            </a:r>
            <a:endParaRPr lang="en-US" sz="3600" dirty="0"/>
          </a:p>
        </p:txBody>
      </p:sp>
      <p:sp>
        <p:nvSpPr>
          <p:cNvPr id="69" name="Rectangle 6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DC94C9-2FBB-45CA-F141-2355822369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" r="-1" b="-1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70" name="Rectangle 6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618D20D4-5C1C-622B-2DF4-9BD786EF3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9088" y="2020888"/>
            <a:ext cx="3454400" cy="39592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/>
              <a:t>Выводы:</a:t>
            </a:r>
          </a:p>
          <a:p>
            <a:r>
              <a:rPr lang="ru-RU" sz="1800" dirty="0"/>
              <a:t>Сетевые заведения составляют всего 1/5 от всех заведений</a:t>
            </a:r>
          </a:p>
          <a:p>
            <a:r>
              <a:rPr lang="ru-RU" sz="1800" dirty="0"/>
              <a:t>Подавляющее большинство заведений являются несетевыми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383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6A883-8633-6390-3719-9A235750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ru-RU" sz="3600" dirty="0"/>
              <a:t>Количество сетевых ресторанов у разных объектов общественного питания</a:t>
            </a:r>
            <a:endParaRPr lang="en-US" sz="3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EC48AC95-CAB0-21F5-9EFF-D08F37E39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9088" y="2020888"/>
            <a:ext cx="3454400" cy="39592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/>
              <a:t>Выводы:</a:t>
            </a:r>
          </a:p>
          <a:p>
            <a:r>
              <a:rPr lang="ru-RU" sz="1800" dirty="0"/>
              <a:t>Предприятия быстрого обслуживания, магазины, рестораны</a:t>
            </a:r>
            <a:r>
              <a:rPr lang="en-US" sz="1800" dirty="0"/>
              <a:t> </a:t>
            </a:r>
            <a:r>
              <a:rPr lang="ru-RU" sz="1800" dirty="0"/>
              <a:t>и кафе чаще других бывают частью сети или франшизы</a:t>
            </a:r>
            <a:endParaRPr lang="en-US" sz="1800" dirty="0"/>
          </a:p>
          <a:p>
            <a:r>
              <a:rPr lang="ru-RU" sz="1800" dirty="0"/>
              <a:t>Для закусочных, кафетериев, баров, буфетов и тем более столовых сетевое распространение не характерно</a:t>
            </a:r>
            <a:endParaRPr lang="en-US" sz="1800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C9FCCDC-954D-48A1-97CC-D2AD00BAA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2106697"/>
            <a:ext cx="7390570" cy="413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6A883-8633-6390-3719-9A235750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ru-RU" sz="3600" dirty="0"/>
              <a:t>Соотношение посадочных мест с количеством заведений</a:t>
            </a:r>
            <a:endParaRPr lang="en-US" sz="3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7E20F06-8330-1757-B2E4-3F02A14B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48" b="-1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08B7FAC7-231E-CFE7-08EE-B4A389B71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9088" y="2020888"/>
            <a:ext cx="3454400" cy="39592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/>
              <a:t>Вывод:</a:t>
            </a:r>
          </a:p>
          <a:p>
            <a:r>
              <a:rPr lang="ru-RU" sz="1800" dirty="0"/>
              <a:t>Большинство сетей имеют всего несколько ресторанов со средним или большим числом посадочных мест (до 100)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4446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6A883-8633-6390-3719-9A235750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ru-RU" sz="3600" dirty="0"/>
              <a:t>Среднее количество посадочных мест у разных объектов общественного питания</a:t>
            </a:r>
            <a:endParaRPr lang="en-US" sz="3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154EF078-E5E9-2DC4-4DA8-FA9AF6BC7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9088" y="2020888"/>
            <a:ext cx="3454400" cy="39592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/>
              <a:t>Выводы:</a:t>
            </a:r>
          </a:p>
          <a:p>
            <a:r>
              <a:rPr lang="ru-RU" sz="1800" dirty="0"/>
              <a:t>Самое большое среднее количество посадочных мест в столовых и ресторанах </a:t>
            </a:r>
          </a:p>
          <a:p>
            <a:r>
              <a:rPr lang="ru-RU" sz="1800" dirty="0"/>
              <a:t>Посадочных мест в буфетах, барах и кафе около 30</a:t>
            </a:r>
          </a:p>
          <a:p>
            <a:r>
              <a:rPr lang="ru-RU" sz="1800" dirty="0"/>
              <a:t>В предприятиях быстрого обслуживания, кафетериях, закусочных и магазинах количество посадочных мест мизерно</a:t>
            </a:r>
            <a:endParaRPr lang="en-US" sz="18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C6BBBAA-B9CB-40AC-BF81-515868FCF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35" y="2011342"/>
            <a:ext cx="7118496" cy="423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6A883-8633-6390-3719-9A235750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ru-RU" sz="3600" dirty="0"/>
              <a:t>Топ-10 улиц по количеству объектов общественного питания</a:t>
            </a:r>
            <a:endParaRPr lang="en-US" sz="3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C1D4E00-82C0-8777-AFF3-0D7C52BA3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2159573"/>
            <a:ext cx="6702552" cy="3636133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9FCA111-1290-DE06-9B2F-5A2A65459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/>
              <a:t>Вывод</a:t>
            </a:r>
            <a:r>
              <a:rPr lang="en-US" sz="1800" dirty="0"/>
              <a:t>:</a:t>
            </a:r>
          </a:p>
          <a:p>
            <a:r>
              <a:rPr lang="ru-RU" sz="1800" dirty="0"/>
              <a:t>Половина улиц из топ-10 находится в западном и юго-западном административных округах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625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6A883-8633-6390-3719-9A235750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ru-RU" sz="3600" dirty="0"/>
              <a:t>Топ-10 районов по количеству улиц с одним объектом общественного питания</a:t>
            </a:r>
            <a:endParaRPr lang="en-US" sz="3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82489D0-CBC0-E1FC-65BF-B7E59BF68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2184707"/>
            <a:ext cx="6702552" cy="3585865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5A89D48A-CEE7-2D94-ED42-CDA4C1D5F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9088" y="2020888"/>
            <a:ext cx="3454400" cy="39592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/>
              <a:t>Выводы:</a:t>
            </a:r>
          </a:p>
          <a:p>
            <a:r>
              <a:rPr lang="ru-RU" sz="1800" dirty="0"/>
              <a:t>Всего улиц в Москве с одним объектом общественного питания около 579</a:t>
            </a:r>
          </a:p>
          <a:p>
            <a:r>
              <a:rPr lang="ru-RU" sz="1800" dirty="0"/>
              <a:t>В этих 10 районах, представленных на графике, находится самое большое количество улиц с 1 объектом общественного питания</a:t>
            </a:r>
            <a:endParaRPr lang="en-US" sz="1800" dirty="0"/>
          </a:p>
          <a:p>
            <a:r>
              <a:rPr lang="ru-RU" sz="1800" dirty="0"/>
              <a:t>Это означает минимальную конкуренцию для нашего ресторана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208603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312</Words>
  <Application>Microsoft Office PowerPoint</Application>
  <PresentationFormat>Widescreen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Рынок заведений общественного питания Москвы</vt:lpstr>
      <vt:lpstr>Общие выводы по исследованию</vt:lpstr>
      <vt:lpstr>Соотношение видов объектов общественного питания по количеству</vt:lpstr>
      <vt:lpstr>Соотношение сетевых и несетевых заведений по количеству</vt:lpstr>
      <vt:lpstr>Количество сетевых ресторанов у разных объектов общественного питания</vt:lpstr>
      <vt:lpstr>Соотношение посадочных мест с количеством заведений</vt:lpstr>
      <vt:lpstr>Среднее количество посадочных мест у разных объектов общественного питания</vt:lpstr>
      <vt:lpstr>Топ-10 улиц по количеству объектов общественного питания</vt:lpstr>
      <vt:lpstr>Топ-10 районов по количеству улиц с одним объектом общественного питания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Федор Кириллов</dc:creator>
  <cp:lastModifiedBy>Peter Kirillow</cp:lastModifiedBy>
  <cp:revision>40</cp:revision>
  <dcterms:created xsi:type="dcterms:W3CDTF">2022-06-12T08:57:24Z</dcterms:created>
  <dcterms:modified xsi:type="dcterms:W3CDTF">2022-06-15T17:54:04Z</dcterms:modified>
</cp:coreProperties>
</file>