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221">
          <p15:clr>
            <a:srgbClr val="A4A3A4"/>
          </p15:clr>
        </p15:guide>
        <p15:guide id="2" pos="53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221" orient="horz"/>
        <p:guide pos="539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b7f086de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b7f086de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b7f086de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b7f086de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b7f086de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b7f086de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b7f086de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b7f086de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b7f086de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b7f086de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b7f086de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b7f086de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b7f086de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b7f086de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0700" y="263600"/>
            <a:ext cx="284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Open Sans"/>
                <a:ea typeface="Open Sans"/>
                <a:cs typeface="Open Sans"/>
                <a:sym typeface="Open Sans"/>
              </a:rPr>
              <a:t>Постановка задачи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82825" y="1186350"/>
            <a:ext cx="787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Имеются 83 скважины, для каждой из которых предоставлен набор данных разной полноты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7876"/>
          <a:stretch/>
        </p:blipFill>
        <p:spPr>
          <a:xfrm>
            <a:off x="1965350" y="1765150"/>
            <a:ext cx="5213301" cy="272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110700" y="263600"/>
            <a:ext cx="284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Open Sans"/>
                <a:ea typeface="Open Sans"/>
                <a:cs typeface="Open Sans"/>
                <a:sym typeface="Open Sans"/>
              </a:rPr>
              <a:t>Постановка задачи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82825" y="1186350"/>
            <a:ext cx="210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Метаданные</a:t>
            </a:r>
            <a:endParaRPr b="1" sz="1600"/>
          </a:p>
        </p:txBody>
      </p:sp>
      <p:sp>
        <p:nvSpPr>
          <p:cNvPr id="63" name="Google Shape;63;p14"/>
          <p:cNvSpPr txBox="1"/>
          <p:nvPr/>
        </p:nvSpPr>
        <p:spPr>
          <a:xfrm>
            <a:off x="682813" y="1617450"/>
            <a:ext cx="4277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WELL:</a:t>
            </a:r>
            <a:r>
              <a:rPr lang="ru"/>
              <a:t> название скважины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DEPTH_MD:</a:t>
            </a:r>
            <a:r>
              <a:rPr lang="ru"/>
              <a:t> измеряемая глубина скважины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X_LOC:</a:t>
            </a:r>
            <a:r>
              <a:rPr lang="ru"/>
              <a:t> UTM X координата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Y</a:t>
            </a:r>
            <a:r>
              <a:rPr b="1" lang="ru">
                <a:solidFill>
                  <a:schemeClr val="dk1"/>
                </a:solidFill>
              </a:rPr>
              <a:t>_LOC:</a:t>
            </a:r>
            <a:r>
              <a:rPr lang="ru">
                <a:solidFill>
                  <a:schemeClr val="dk1"/>
                </a:solidFill>
              </a:rPr>
              <a:t> UTM Y координата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Z_LOC:</a:t>
            </a:r>
            <a:r>
              <a:rPr lang="ru">
                <a:solidFill>
                  <a:schemeClr val="dk1"/>
                </a:solidFill>
              </a:rPr>
              <a:t> глубина образца для замера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GROUP: </a:t>
            </a:r>
            <a:r>
              <a:rPr lang="ru">
                <a:solidFill>
                  <a:schemeClr val="dk1"/>
                </a:solidFill>
              </a:rPr>
              <a:t>литостратиграфическая группа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FORMATION: </a:t>
            </a:r>
            <a:r>
              <a:rPr lang="ru">
                <a:solidFill>
                  <a:schemeClr val="dk1"/>
                </a:solidFill>
              </a:rPr>
              <a:t>литостратиграфическая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формация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29770" l="0" r="0" t="0"/>
          <a:stretch/>
        </p:blipFill>
        <p:spPr>
          <a:xfrm>
            <a:off x="5001812" y="1778612"/>
            <a:ext cx="3459375" cy="2232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4"/>
          <p:cNvCxnSpPr/>
          <p:nvPr/>
        </p:nvCxnSpPr>
        <p:spPr>
          <a:xfrm>
            <a:off x="775650" y="2259225"/>
            <a:ext cx="36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4"/>
          <p:cNvSpPr txBox="1"/>
          <p:nvPr/>
        </p:nvSpPr>
        <p:spPr>
          <a:xfrm>
            <a:off x="6266500" y="1809100"/>
            <a:ext cx="2457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Представляет собой глубину скважины. В вертикальных скважинах это значение совпадает с истинной глубиной по вертикали, но в наклонно-направленных или горизонтальных скважинах оно может быть много больше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/>
          </a:blip>
          <a:srcRect b="0" l="0" r="0" t="14559"/>
          <a:stretch/>
        </p:blipFill>
        <p:spPr>
          <a:xfrm>
            <a:off x="4638900" y="1778600"/>
            <a:ext cx="1499625" cy="217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4"/>
          <p:cNvCxnSpPr/>
          <p:nvPr/>
        </p:nvCxnSpPr>
        <p:spPr>
          <a:xfrm>
            <a:off x="775650" y="3516900"/>
            <a:ext cx="332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8009" y="1302613"/>
            <a:ext cx="2906967" cy="3184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4"/>
          <p:cNvCxnSpPr/>
          <p:nvPr/>
        </p:nvCxnSpPr>
        <p:spPr>
          <a:xfrm>
            <a:off x="775650" y="3833150"/>
            <a:ext cx="314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4"/>
          <p:cNvCxnSpPr/>
          <p:nvPr/>
        </p:nvCxnSpPr>
        <p:spPr>
          <a:xfrm>
            <a:off x="775650" y="4064850"/>
            <a:ext cx="85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2" name="Google Shape;72;p14"/>
          <p:cNvPicPr preferRelativeResize="0"/>
          <p:nvPr/>
        </p:nvPicPr>
        <p:blipFill rotWithShape="1">
          <a:blip r:embed="rId6">
            <a:alphaModFix/>
          </a:blip>
          <a:srcRect b="0" l="15905" r="15563" t="0"/>
          <a:stretch/>
        </p:blipFill>
        <p:spPr>
          <a:xfrm>
            <a:off x="5001788" y="1352300"/>
            <a:ext cx="3541788" cy="31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1825" y="263600"/>
            <a:ext cx="274580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3110700" y="263600"/>
            <a:ext cx="284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Open Sans"/>
                <a:ea typeface="Open Sans"/>
                <a:cs typeface="Open Sans"/>
                <a:sym typeface="Open Sans"/>
              </a:rPr>
              <a:t>Постановка задачи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82825" y="1186350"/>
            <a:ext cx="263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Каротажные данные</a:t>
            </a:r>
            <a:endParaRPr b="1" sz="1600"/>
          </a:p>
        </p:txBody>
      </p:sp>
      <p:sp>
        <p:nvSpPr>
          <p:cNvPr id="80" name="Google Shape;80;p15"/>
          <p:cNvSpPr txBox="1"/>
          <p:nvPr/>
        </p:nvSpPr>
        <p:spPr>
          <a:xfrm>
            <a:off x="682813" y="1617450"/>
            <a:ext cx="42774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BS:</a:t>
            </a:r>
            <a:r>
              <a:rPr lang="ru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CALI:</a:t>
            </a:r>
            <a:r>
              <a:rPr lang="ru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RDEP</a:t>
            </a:r>
            <a:r>
              <a:rPr lang="ru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RHOB:</a:t>
            </a:r>
            <a:r>
              <a:rPr lang="ru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GR:</a:t>
            </a:r>
            <a:r>
              <a:rPr lang="ru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SGR: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RMED: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ROP:</a:t>
            </a:r>
            <a:r>
              <a:rPr lang="ru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3110700" y="263600"/>
            <a:ext cx="284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Open Sans"/>
                <a:ea typeface="Open Sans"/>
                <a:cs typeface="Open Sans"/>
                <a:sym typeface="Open Sans"/>
              </a:rPr>
              <a:t>Постановка задачи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6625" y="498800"/>
            <a:ext cx="274580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682825" y="1186350"/>
            <a:ext cx="263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Каротажные данные</a:t>
            </a:r>
            <a:endParaRPr b="1" sz="1600"/>
          </a:p>
        </p:txBody>
      </p:sp>
      <p:sp>
        <p:nvSpPr>
          <p:cNvPr id="88" name="Google Shape;88;p16"/>
          <p:cNvSpPr txBox="1"/>
          <p:nvPr/>
        </p:nvSpPr>
        <p:spPr>
          <a:xfrm>
            <a:off x="682813" y="1617450"/>
            <a:ext cx="4277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NPHI: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PEF: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RSHA: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DTS: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DTC: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3110700" y="263600"/>
            <a:ext cx="284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Open Sans"/>
                <a:ea typeface="Open Sans"/>
                <a:cs typeface="Open Sans"/>
                <a:sym typeface="Open Sans"/>
              </a:rPr>
              <a:t>Постановка задачи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682825" y="1186350"/>
            <a:ext cx="348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Интерпретационные данные</a:t>
            </a:r>
            <a:endParaRPr b="1" sz="1600"/>
          </a:p>
        </p:txBody>
      </p:sp>
      <p:sp>
        <p:nvSpPr>
          <p:cNvPr id="95" name="Google Shape;95;p17"/>
          <p:cNvSpPr txBox="1"/>
          <p:nvPr/>
        </p:nvSpPr>
        <p:spPr>
          <a:xfrm>
            <a:off x="682813" y="1617450"/>
            <a:ext cx="42774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FORCE_2020_LITHOFACIES_LITHOLOGY</a:t>
            </a:r>
            <a:r>
              <a:rPr b="1" lang="ru">
                <a:solidFill>
                  <a:schemeClr val="dk1"/>
                </a:solidFill>
              </a:rPr>
              <a:t>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название литологического класса, который определён сторонним интерпретатором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FORCE_2020_LITHOFACIES_CONFIDENCE</a:t>
            </a:r>
            <a:r>
              <a:rPr b="1" lang="ru">
                <a:solidFill>
                  <a:schemeClr val="dk1"/>
                </a:solidFill>
              </a:rPr>
              <a:t>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точность определения литологического класса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(1-высокая, 2-средняя, 3-низкая)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075" y="1303275"/>
            <a:ext cx="3674900" cy="253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3110700" y="263600"/>
            <a:ext cx="284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Open Sans"/>
                <a:ea typeface="Open Sans"/>
                <a:cs typeface="Open Sans"/>
                <a:sym typeface="Open Sans"/>
              </a:rPr>
              <a:t>Постановка задачи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682825" y="1186350"/>
            <a:ext cx="787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 представлены в виде таблицы формата </a:t>
            </a:r>
            <a:r>
              <a:rPr b="1" i="1" lang="ru"/>
              <a:t>.csv</a:t>
            </a:r>
            <a:r>
              <a:rPr lang="ru"/>
              <a:t>,</a:t>
            </a:r>
            <a:r>
              <a:rPr i="1" lang="ru"/>
              <a:t> </a:t>
            </a:r>
            <a:r>
              <a:rPr lang="ru"/>
              <a:t>в которую записаны отдельные измерения для каждой скважины (</a:t>
            </a:r>
            <a:r>
              <a:rPr b="1" lang="ru"/>
              <a:t>WELL</a:t>
            </a:r>
            <a:r>
              <a:rPr lang="ru"/>
              <a:t>) и определённой глубины (</a:t>
            </a:r>
            <a:r>
              <a:rPr b="1" lang="ru"/>
              <a:t>Z_LOC</a:t>
            </a:r>
            <a:r>
              <a:rPr lang="ru"/>
              <a:t>)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909" y="1937513"/>
            <a:ext cx="7826042" cy="174553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682825" y="3818625"/>
            <a:ext cx="7876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Важной особенностью не</a:t>
            </a:r>
            <a:r>
              <a:rPr lang="ru"/>
              <a:t>интерпретационных</a:t>
            </a:r>
            <a:r>
              <a:rPr lang="ru"/>
              <a:t> данных является наличие отсутствующих значений (</a:t>
            </a:r>
            <a:r>
              <a:rPr b="1" lang="ru"/>
              <a:t>NaN</a:t>
            </a:r>
            <a:r>
              <a:rPr lang="ru"/>
              <a:t>), которые случайным образом присутствуют в записях для всех скважин.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Такие </a:t>
            </a:r>
            <a:r>
              <a:rPr lang="ru"/>
              <a:t>данны</a:t>
            </a:r>
            <a:r>
              <a:rPr lang="ru"/>
              <a:t>е</a:t>
            </a:r>
            <a:r>
              <a:rPr lang="ru"/>
              <a:t> полн</a:t>
            </a:r>
            <a:r>
              <a:rPr lang="ru"/>
              <a:t>ые</a:t>
            </a:r>
            <a:r>
              <a:rPr lang="ru"/>
              <a:t> для всех скважин только для параметров </a:t>
            </a:r>
            <a:r>
              <a:rPr b="1" lang="ru"/>
              <a:t>WELL</a:t>
            </a:r>
            <a:r>
              <a:rPr lang="ru"/>
              <a:t>, </a:t>
            </a:r>
            <a:r>
              <a:rPr b="1" lang="ru"/>
              <a:t>DEPTH_MD</a:t>
            </a:r>
            <a:r>
              <a:rPr lang="ru"/>
              <a:t> и </a:t>
            </a:r>
            <a:r>
              <a:rPr b="1" lang="ru"/>
              <a:t>GR</a:t>
            </a:r>
            <a:endParaRPr b="1"/>
          </a:p>
        </p:txBody>
      </p:sp>
      <p:sp>
        <p:nvSpPr>
          <p:cNvPr id="105" name="Google Shape;105;p18"/>
          <p:cNvSpPr/>
          <p:nvPr/>
        </p:nvSpPr>
        <p:spPr>
          <a:xfrm>
            <a:off x="3735250" y="1937500"/>
            <a:ext cx="557400" cy="1745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4782025" y="1937575"/>
            <a:ext cx="308700" cy="1745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6130025" y="1937575"/>
            <a:ext cx="527100" cy="1745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7124075" y="1937600"/>
            <a:ext cx="1434900" cy="1745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/>
        </p:nvSpPr>
        <p:spPr>
          <a:xfrm>
            <a:off x="3110700" y="263600"/>
            <a:ext cx="284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Open Sans"/>
                <a:ea typeface="Open Sans"/>
                <a:cs typeface="Open Sans"/>
                <a:sym typeface="Open Sans"/>
              </a:rPr>
              <a:t>Постановка задачи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682825" y="1186350"/>
            <a:ext cx="7876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рамках данной задачи необходимо написать программу, которая будет предсказывать литологический класс образца на основе предоставленных каротажных и метаданных вместе определением степени точности такого прогноза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Организаторы предлагают </a:t>
            </a:r>
            <a:r>
              <a:rPr lang="ru"/>
              <a:t>использовать следующие библиотеки: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CatBoostRegressor</a:t>
            </a:r>
            <a:r>
              <a:rPr lang="ru">
                <a:solidFill>
                  <a:schemeClr val="dk1"/>
                </a:solidFill>
              </a:rPr>
              <a:t> - для заполнения </a:t>
            </a:r>
            <a:r>
              <a:rPr i="1" lang="ru">
                <a:solidFill>
                  <a:schemeClr val="dk1"/>
                </a:solidFill>
              </a:rPr>
              <a:t>NaN</a:t>
            </a:r>
            <a:r>
              <a:rPr lang="ru">
                <a:solidFill>
                  <a:schemeClr val="dk1"/>
                </a:solidFill>
              </a:rPr>
              <a:t> значений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CatBoostClassifier</a:t>
            </a:r>
            <a:r>
              <a:rPr lang="ru">
                <a:solidFill>
                  <a:schemeClr val="dk1"/>
                </a:solidFill>
              </a:rPr>
              <a:t> - для решения задачи классификации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3110700" y="263600"/>
            <a:ext cx="284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Open Sans"/>
                <a:ea typeface="Open Sans"/>
                <a:cs typeface="Open Sans"/>
                <a:sym typeface="Open Sans"/>
              </a:rPr>
              <a:t>Этапы работы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1177880" y="2261126"/>
            <a:ext cx="1907400" cy="1032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предоставленного кода</a:t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3618300" y="1017663"/>
            <a:ext cx="1907400" cy="1032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и удаление аномальных значений</a:t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3618300" y="2278261"/>
            <a:ext cx="1907400" cy="1032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Поиск и удаление значений каротажей в области каверн (размытий)</a:t>
            </a:r>
            <a:endParaRPr sz="1200"/>
          </a:p>
        </p:txBody>
      </p:sp>
      <p:sp>
        <p:nvSpPr>
          <p:cNvPr id="123" name="Google Shape;123;p20"/>
          <p:cNvSpPr/>
          <p:nvPr/>
        </p:nvSpPr>
        <p:spPr>
          <a:xfrm>
            <a:off x="3618300" y="3538854"/>
            <a:ext cx="1907400" cy="1032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Восстановление отсутствующих значений</a:t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1177875" y="1000525"/>
            <a:ext cx="1907400" cy="1032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Изучение классификационных методов ML</a:t>
            </a:r>
            <a:endParaRPr sz="1300"/>
          </a:p>
        </p:txBody>
      </p:sp>
      <p:sp>
        <p:nvSpPr>
          <p:cNvPr id="125" name="Google Shape;125;p20"/>
          <p:cNvSpPr/>
          <p:nvPr/>
        </p:nvSpPr>
        <p:spPr>
          <a:xfrm>
            <a:off x="6058725" y="1017666"/>
            <a:ext cx="1907400" cy="1032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разных методов</a:t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6058725" y="2295391"/>
            <a:ext cx="1907400" cy="1032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Настройка </a:t>
            </a:r>
            <a:r>
              <a:rPr lang="ru"/>
              <a:t>гиперпараметров</a:t>
            </a:r>
            <a:r>
              <a:rPr lang="ru"/>
              <a:t> моделей</a:t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6058725" y="3555991"/>
            <a:ext cx="1907400" cy="1032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Сравнение реализованных решений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