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4" r:id="rId3"/>
    <p:sldId id="345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13" r:id="rId18"/>
    <p:sldId id="343" r:id="rId19"/>
    <p:sldId id="339" r:id="rId20"/>
    <p:sldId id="319" r:id="rId21"/>
    <p:sldId id="320" r:id="rId22"/>
    <p:sldId id="321" r:id="rId23"/>
    <p:sldId id="322" r:id="rId24"/>
    <p:sldId id="323" r:id="rId25"/>
    <p:sldId id="340" r:id="rId26"/>
    <p:sldId id="329" r:id="rId27"/>
    <p:sldId id="330" r:id="rId28"/>
    <p:sldId id="331" r:id="rId29"/>
    <p:sldId id="332" r:id="rId30"/>
    <p:sldId id="328" r:id="rId31"/>
    <p:sldId id="334" r:id="rId32"/>
    <p:sldId id="360" r:id="rId33"/>
    <p:sldId id="361" r:id="rId34"/>
    <p:sldId id="362" r:id="rId35"/>
    <p:sldId id="346" r:id="rId36"/>
    <p:sldId id="335" r:id="rId37"/>
    <p:sldId id="341" r:id="rId38"/>
    <p:sldId id="325" r:id="rId39"/>
    <p:sldId id="326" r:id="rId40"/>
    <p:sldId id="327" r:id="rId41"/>
    <p:sldId id="336" r:id="rId42"/>
    <p:sldId id="333" r:id="rId43"/>
    <p:sldId id="338" r:id="rId4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7B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94660"/>
  </p:normalViewPr>
  <p:slideViewPr>
    <p:cSldViewPr>
      <p:cViewPr varScale="1">
        <p:scale>
          <a:sx n="87" d="100"/>
          <a:sy n="87" d="100"/>
        </p:scale>
        <p:origin x="-14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ECF-48E8-42A0-AF7A-DD7BE8D58097}" type="datetimeFigureOut">
              <a:rPr lang="ru-RU" smtClean="0"/>
              <a:t>18.02.2016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E727-7BB2-4322-89F1-86C5B7A05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90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ECF-48E8-42A0-AF7A-DD7BE8D58097}" type="datetimeFigureOut">
              <a:rPr lang="ru-RU" smtClean="0"/>
              <a:t>18.02.2016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E727-7BB2-4322-89F1-86C5B7A05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50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ECF-48E8-42A0-AF7A-DD7BE8D58097}" type="datetimeFigureOut">
              <a:rPr lang="ru-RU" smtClean="0"/>
              <a:t>18.02.2016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E727-7BB2-4322-89F1-86C5B7A05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60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ECF-48E8-42A0-AF7A-DD7BE8D58097}" type="datetimeFigureOut">
              <a:rPr lang="ru-RU" smtClean="0"/>
              <a:t>18.02.2016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E727-7BB2-4322-89F1-86C5B7A05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55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ECF-48E8-42A0-AF7A-DD7BE8D58097}" type="datetimeFigureOut">
              <a:rPr lang="ru-RU" smtClean="0"/>
              <a:t>18.02.2016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E727-7BB2-4322-89F1-86C5B7A05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98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ECF-48E8-42A0-AF7A-DD7BE8D58097}" type="datetimeFigureOut">
              <a:rPr lang="ru-RU" smtClean="0"/>
              <a:t>18.02.2016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E727-7BB2-4322-89F1-86C5B7A05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10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ECF-48E8-42A0-AF7A-DD7BE8D58097}" type="datetimeFigureOut">
              <a:rPr lang="ru-RU" smtClean="0"/>
              <a:t>18.02.2016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E727-7BB2-4322-89F1-86C5B7A05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3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ECF-48E8-42A0-AF7A-DD7BE8D58097}" type="datetimeFigureOut">
              <a:rPr lang="ru-RU" smtClean="0"/>
              <a:t>18.02.2016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E727-7BB2-4322-89F1-86C5B7A05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60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ECF-48E8-42A0-AF7A-DD7BE8D58097}" type="datetimeFigureOut">
              <a:rPr lang="ru-RU" smtClean="0"/>
              <a:t>18.02.2016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E727-7BB2-4322-89F1-86C5B7A05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70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ECF-48E8-42A0-AF7A-DD7BE8D58097}" type="datetimeFigureOut">
              <a:rPr lang="ru-RU" smtClean="0"/>
              <a:t>18.02.2016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E727-7BB2-4322-89F1-86C5B7A05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0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ECF-48E8-42A0-AF7A-DD7BE8D58097}" type="datetimeFigureOut">
              <a:rPr lang="ru-RU" smtClean="0"/>
              <a:t>18.02.2016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E727-7BB2-4322-89F1-86C5B7A05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53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ECECF-48E8-42A0-AF7A-DD7BE8D58097}" type="datetimeFigureOut">
              <a:rPr lang="ru-RU" smtClean="0"/>
              <a:t>18.02.2016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7E727-7BB2-4322-89F1-86C5B7A05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73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1.png"/><Relationship Id="rId7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924944"/>
            <a:ext cx="7772400" cy="1470025"/>
          </a:xfrm>
        </p:spPr>
        <p:txBody>
          <a:bodyPr/>
          <a:lstStyle/>
          <a:p>
            <a:r>
              <a:rPr lang="ru-RU" dirty="0" smtClean="0"/>
              <a:t>Анализ текстов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4007495"/>
            <a:ext cx="8280920" cy="1752600"/>
          </a:xfrm>
        </p:spPr>
        <p:txBody>
          <a:bodyPr/>
          <a:lstStyle/>
          <a:p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Лекция 2. Быстрые классификаторы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Слайды: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://bit.ly/1MzvPI8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5656" y="6444044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Виктор Кантор</a:t>
            </a:r>
            <a:endParaRPr lang="ru-RU" dirty="0"/>
          </a:p>
        </p:txBody>
      </p:sp>
      <p:sp>
        <p:nvSpPr>
          <p:cNvPr id="5" name="AutoShape 2" descr="data:image/png;base64,iVBORw0KGgoAAAANSUhEUgAAATEAAAENCAYAAABn3VK+AAAABHNCSVQICAgIfAhkiAAAAAlwSFlzAAALEgAACxIB0t1+/AAAIABJREFUeJztvX3UPVdV5/nZ997n+eWNJGNjR0yiOBJtfOkmtpNkWhwi0nZIa9DVMyKru8G0jZluo7YvIzDOak3bPYqONCKrmcwQ6YBKtBU0jmkBtYOobQA74AsBiZhlEuAHIgHy8nue+7Lnj3NO1b7nnnOq7r3Py73P73zXOuucOlW36tS+tb+19z67qkRVqaioqNhWDI57ABUVFRXroJJYRUXFVqOSWEVFxVajklhFRcVWo5JYRUXFVqOSWEVFxVajklhFRcVWo5JYRQMR+YKO9U8RkfOOajwHiXpu23lufXCiSExE/kRE/qezfQyrQET+e+Cajs0+DvzAEQznQFHPbTvPrS/WJjER+RYRuUdEHhWR0yLyByLyLw5icMtCVb9MVX/noPcrIg+IyJ6I/I2o/14RmYnI5y07Br/PZx/0WNfATar6xtIGqjoBfl1EXnhEYzoo1HPbznPrhbVITES+D3gl8HLgElW9BPhfga8Skd0DGN+mQIEPAS8IHSLy5cC5ft2q+5RVfigioxWPmdvf3wEe6rOtqr4LeM5BHv8wcRjnJiLfse64DgIn+X9bBiuTmIhcBNwC/AtVfZOqPgagqu9R1X+iqvt+u5eKyP0i8mkR+VMR+Uazj5k3h8PyfxSRHzHLLxGRh/xv3x8sl0T/1/j+B0Tka83vS8d+QES+T0TeKyKPiMgdInKqcMo/C9g72YuA1xMRUbCwROQLReQTInKl7/9cEfmYiDxLRN4AfB7wayLyGRH5/i55+P3+gIj8EfAZERn4ff6y3++HROQ7S/9ZAV8P/PYS239cRJ624rGOGodxbk9eYzwHiZP8v/XGOnf0/xE4Bfxqx3b3A89U1Y+KyDcDPysiX6iqpxPbqi+IyBcD3wF8pf/t5wGjXH/8+x7HVuB/Af4BsAf8HvCtwK2Z8/gD4J+KyN8CPgg8H/gq4N8mzgFV/XMReYk/5lcCrwP+o6q+HXi7iDwT+DZVLV2E8fl8C/Bc4K/88q8Bb/ZjuRz4TRH5gKq+tbDPFP4H4P9cYvv3An8XJ1+gic28uPCbP1DVrmvlMLD2uW0wTvK59cY6JPZk4K9UdRY6ROT3gafjyO0fqOo7VPWXwnpV/UUReRlwFU4BUwiWzdTv50tF5BOq+pf+GE9L9afQ49ivUtWP+v3+GvCMjnN+A84a+x3gfcDDpY1V9bUi8g3AO/35/GDH/ou78+N92I/3auDJqhpI9C9E5LU4olsgMe96/F3gi4HfB/4msKeqrwfOU/M6ExG5wY/3q4E/Bq4D/p2qvt9v8kngi6Jz/RDwsq6TEJGnAl8BPFdVX+wt1RtV9btE5LeAf6mqH8j8tnQOOax9bn1x3OfW4/xWPrdNxjok9gngySIyCESmqn8PQEQexJORDyZ+D/BU/7sL6GGOq+r9IvKvgB/GEdZbgO8t9H8k3kePY3/UtJ8APrc0JByJvQP4AhKuZAavxVmrL1bVcY/tS3jQtD8f+FwR+aTpG+IINoVLgA/gbi4vEZHzgXtx5zEMG3nL9n1ezv8G+DHgU4C9WTwBrBrzvAL4I+Db/PJ1wB/69n8CSjIqnUMOa5+biDyd+VDCM0XkHLP8DlW96zjPref5rfO/bSzWIbH/inPDvhF4U2oDEfl84P8Bng38V1VVEbmXVvkfB2z+ylMwiupnXd4oIk/CuXkvB16Y61/y2DE6A/Sq+pci8iGcS/fPurYXkQtwEx+vBW4RkTepaiCd1PGK8oh+85fAX6hqrzurqr5VRG6htUKvpHVLJ2a7YPFeAnxGVR8B/r9odxcBf207+rqTqvo2H+f7Bd//LFql/6SqfkhcvPVrgS9W1R/tOofc9gd1bqp6H8bKFJEfUtVb4hPseW5XAF8G/G3g11T1vxXO7RPe8/jbwJfb7eNz63l+C+d2ErByYN8L6BbgP4jIPxKRJ/lg8zOA8/1m5+MU76+AgYjciPsDA94D/GMRGYrIdUCTXyUiX+QD5KdwZHkGmOb6E0PsOnaMvjOF3wY8W1Wf6LHtTwHvVNVvB34d+L/NutPAF0bbZ+WRwDtxAf4fEJFz/W++zMffcngO8HbffhHwf/n2Rz3hIiJ/y7s21+OtOhG5PtrPU4jiKqr6IVV9WaHYeNhXAO/27ctV9WExM66q+imcBZOyGhbOoWP7tc9tSRTPDReMfxh4BfD90W/jc/sJ4BtwM5Cp7Ztzg17nt+65bSTWmqpX1Z8QkYdxiXSvBx7DpSL8AM76GYvIT+Kstpnf5nfNLr4buB0XqP8VXJA64BTwo7gY2xgXeP924LMz/fHY3tdx7IWf0M8a+1DidwsQkecBX4e7gwJ8L/AeEXmBtyR/FPhpEflx4EdU9RWU5RGPYyYiXw/8JE7mp4D3A/9HZjwXAZ8FPFtc+ss9qhos6LfjYoW/7cf8JOAjwDniZnTjafxn4KzLVfHzwPNF5APAb/hJlwt9fxYd55DDRp2bqv57fy5fAvxF33OLt0+cGz3Ob91z20yoai1nQQG+CXh5Zt3FwL/tuZ9zgFccwXg/H/ihJc5hYfvDOjfgBw7g/H4QF5jvPLfU9pv6vx1HOVGPHVWkIS4t5HuBvykiF8br1YUG/kpE+uQ/fQv5NJSDRJx/VzyHePuAwzg3Vf3xHvvKws8gvgq41C8/ncK5xdubcWzi/3b0OG4WrWUzCo4EXtyxzeXA845gLBcA3wfcCXzZuttv2Ll9E/Au4G3AD667/Sad23EV8SdZUVFRsZWo7mRFRcVWo5JYRUXFdmMN3/463JT+B4GXJNZrLbXUcnxlzdjd2sejgyP8Nq/y698LXGn6Xwb8Ke7RqZ8HTh1oTExEhrhHJJ6DS9x7F/ACdZnNYRuNXyW5z/Y+87CtY9/WccP2jn0Txv04oKorveoJnP4u85ScyM7c8XpyxPXAzap6vbhngX9KVa/xz6D+NvB0Vd0TkV8A7lLV21PHXtWdvAq4X1Uf8Gd6B/C8FfdVUVGxkZgsURbQhyNuwCV3o6r3ABf7R6Y+jUtkP88/7XAehZctrEpilzL/TN9DRDksFRUV2461SKwPRyS3UdW/xj2J8pfAh4FHVPU3c6Nc9bGjXj7ovmkPiR653zJs69i3ddywvWM/jnFPST9AvB7OZNfcfffvcffdv1f6cd841YLLKyJfCPwr3NtnPgX8JxH5x6r6c6kdrEpiD+MS6AIuJ/Ga3OOOCxwkqkIdPbZ17Mcx7thISNpGSyO/l2uvvZprr726Wb7llp+IN+nDEfE2l/m+a4HfV9VPAIjIm4C/ByRJbFV38t3AFSLyVP+w6vNx2dIVFRUnBmu5k3044k78K7RE5Bqc23gaNyFwjX87i+AmB96XG+VKlpiqTkTkZuAtuBvAbXbWoaKi4iRgdXsuxxEicpNff6uq3iUi14vI/bg34Nzo171HRF6PI8IZ8N9w7wZM4tAeO0qlWFRUVBwNDibFov+rx0Settbx1sGBfvqroqLiJOFgImuHjUpiFRUVGVQSq6io2GrkUyw2CZXEKioqMqiWWEVFxVajklhFRcVWo5JYRUXFVqOSWEVFxVajklhFRcVWo5JYRUXFVqOmWFRUVGw1qiVWUVGx1agkVlFRsdWoJFZRUbHVOPh3xR4GKolVVFRkUC2xioqKrUYlsYqKiq1GTbGoqKjYamyHJbbqh0IqKipOPNb6UAgicp2IvF9EPigiL8ls8yq//r0icqXv+2IRudeUT4nId+VGWS2xioqKDFa3xERkCLwa96Wih4F3icid9oNCInI98DRVvUJErgZeA1yjqh8AAqEN/O/fnDtWtcQqKioyWMsSuwq4X1UfUNUxcAfwvGibG4DbAVT1HuBiEbkk2uY5wJ+r6oNkUEmsoqIig7VI7FLAEs9Dvq9rm8uibb4F+PnSKKs7WVFRkUF+dvLuux/k7rvjD3rPoe+3IOPPvDW/8x/d/QYgGU8LqCRWUVGRQT4mdu21T+Haa5/SLN9yyx/EmzwMXG6WL8dZWqVtLvN9Ac8F/lBVP14aZXUnKyoqMljLnXw3cIWIPNVbVM8H7oy2uRN4IYCIXAM8oqqnzfoXAG/sGmW1xCoqKjJYfXZSVScicjPwFmAI3Kaq94nITX79rap6l4hcLyL3A48BN4bfi8j5uKD+i7uOJap9XdflICJ63qHsuaKioguPA6oax5t6Q0RU9cbuDZvtX7fW8dZBtcQqKioyqG+xqKio2Gpsx2NHlcQqKioyqA+AV1RUbDWqJVZRUbHVqCRWUVGx1agkVlFRsdWoJFZRUbHVqCRWUVGx1agkVlFRsdU4C1IsROQB4NO41N6xql51EIOqqKjYBJwdlpgC16rqXx/EYCoqKjYJZweJweJLzSoqKk4EtoPE1n2fmAK/KSLvFpHOV2ZUVFRsE9b72tFRYV1L7KtU9SMi8tnA20Tk/ar6joMYWEVFxXHjLHiLhap+xNcfF5E3475w0pDYvtl26EtFGgfhkx/Om+GODpsWl9gmeU45DMrZDndyZRITkfOAoap+xr+F8euAW+w2u2sObhuwSYrXNZbDVMqjkkOf4xzUeR6nPJdFbCQcDP2c/BSLS4A3i0jYz8+p6lsPZFRbgMNQ2nX22Uehwv4PUvmOUw52O830r4pl5Nl3++3Ddlhi9fXUK+AglOQoLJfSP3sQ//pRyaG0jXD459l3X5tEZAfzeurzl9j+sYXjich1wCtxRuJrVfXlieO8CvdVo8eBb1XVe33/xcBrgS/FifafqerCJ5WgZuwvjdxVcZzEllOekuXVpfxdOC45pNal+rSwrg9yMiutP3lY3RITkSHwatzHPh4G3iUid6rqfWab64GnqeoVInI18BrgGr/6p4C7VPV/FpERkGXUSmIHgHUU9zCUPlaww3Aju8ZwUL/vS1oBKfJa5by7fp+6Cax7Y9g8rOVOXgXcr6oPAIjIHcDzgPvMNjcAtwOo6j0icrGIXIILxn21qr7Ir5sAn8odqJLYmlhFeZe1NLrQl7RiJVtV6eIxrkpg6xBXzvpKkc+y48vJM1538kgrgq4133kp8KBZfgi4usc2l+EmWj8uIq8D/g7wh8B3q+rjqQPVj+cugZIiyRIltd/cur7jSv1+nX2uioOQQ64v/u2yy6ucQ2pdaflEYbZEWURffk85EiPgK4D/oKpfgfsm5UtzO6iW2Io4rNjPupZYygqzFsNBWw8xka+7j67lZS2yVayxZeQZ40RZZ/v5VXf/jisFPAxcbpYvx1lapW0u830CPKSq7/L9v0SBxOrsZE9IVJfafffVdzlg2dkxXbLdtd8+535YcuhqL3t+hynLTSCxA5mdfHSJ7S+YP54Pxn8A+Frgw8A7gRckAvs3q+r1InIN8EpVvcav+x3gn6vqn4nIDwPnqupLUsc+qy2xVdyM+Hepvj7H6auwffKfYpJJWV0pCyFlsaSQG+uycsjtc5l2HzmVCCgs5yw4u+8+RCdRu69MtwJrhMRUdSIiNwNvwaVY3Kaq94nITX79rap6l4hcLyL341zGG80uvhP4ORHZBf48WjeHs84SW+XWVFKmnPLmjrOs8i5jMfS1EFIWw7JXQen8+5x77jfLEFcqmNLVXmZ5VXmmZHnUhHYgltgnl9j+v1vveOvgrLLEuiTcx5rqQ2JdlldfRc1ZDCTWd7VTdWo/qWNYrEI2peVlbxBdFt+yLnTJcipZr33qeF+pY2w0tuP577OHxPpaB6VtbL2KRbas5dGVid5FWpBWqD4oBcRXIfJlyGoVMlvVIi2RfRf6EtjWopLY5qDLMlpm+5jA+iryKkpcckv6Wl32mKsG8VNxuVUt07i9yg0idYw+7mOpXoZ8UpZr6uaRGstWkdz4uAfQD2cFicVYldRSBJZaF+9vVYujKyDd123sa5ml9h+fSzzOVaym1G/XJTE73lzb1l3yWYX0+06obA2qJbaZKLk5XdulCKykfCT6lrE8lglA9yGwEkoEaY+1rPWU6uu6EXTdGHIkZseZa6spRO2UrHLy67qhlPaxNcSWTmLdOJx4EutjYZW2LSleSfn61iUiKAXflw0wh/a6hLbsOSzzu3VkuqwVFltjXWQGabnkxrC1xGVRLbHNQ+quHrdz60pK1mWVrdJeNlCdU1bbzhV7nimLIibDVc8rt75USr+Nx02hnTrnPnLJ9Ydj524MfeS48aRWLbHjRxdp9e0D95BpH6XrQ3YUtrHHXdW6SPX1Kbn92/Yy5NVlaS0jUxL7s31d8gm1LbMOeZTKjPlj9kFsHW88qiV29Igtqri/RFp96ljpSkrYpaB0LK9KYH0Ur8vyKNV9iKsPmZdkGa8rHcuiL3nl5FFajtdJos9ua8ckhTo1/o1BJbGjxUERWKmdUrSS8pXWdVkpASWrqA9B2f5BZrtZtL/UcUsk1kVkqXMvybJ0A0gdNyeXVF+KmHJ9Vl6S2Dbeb8CAsieWs8hSVuWxoqZYHB0OksD6WA/r1n2Ufxn3KGcxBEW0/TGRzczxuo4Tj7W0nCPwkmxS7T4k2UVeoQ5vjUkR2CzaJsjJWk05srfbBwyibew4UwRm0bX+yFAtsaNBisBSpGXbXQSWUp6cknW1S4pZOl5ATilDu69i5qyKknKmjt1FLLA8UeVkNaB8rBSJ5c7DknZMWLZty8C07fFm5P+XPrHw2JXcCMJKoQb2jwd9rbI+BBZbYSkl6+pPbdenQLdrV1LElFWRsi5sXSIBWCSxnDXWRUpd8hma7ZaRVdc55ORTKvYYFpa0rFxzrqS1wuxy6Eu5lsdObtUSO3zEF1duuU9dIq8+ijfAKV9um2G0fZdSBvRxJfsoZkrRhHlSyxFBSsFKRLYssadktAzp27Gmxp2SVa5Mo3Z8jqG2RBXkG9q5G2kYSwobQVoxqiV2vFiGwEKdIq9YMfsq4bDQd1CW2DJvD7ZWRWxR5YLVKZcyJatYhsuQVNy3CpHFY06dQ4rEpok+YZ7AUsZISrdjl7MvuiyyY0W1xI4Wkmnb5b4WWBzLiRUzRUwp4hpm2l3HtRdzlyUWWw5dSpqK8fSxxKw71Ed+q8gqVZduLKGvD4GlZDVMyGpAS2BWTsvqc86IWcZtPHZSqyR2/EgRW85yyLlBoV0iptRyqaSUMlZQ6I5RWeWzdaov5SrZdk7x49LHiuwi85Ks4nUlOYV2F3kFKywno7g9xX2sbJroG5CWX8oCs8cOyMXMwvbxf3+sRFZTLI4OXVZYznKA/vGbPuQ06miPon2mrL5QQz8LI1a0XImV1C5ba2aWOU5QvL4ktkwZFZZLMgpy7CJeSzZdJZDXMFoOBBaWB+Y3YmqL+L8LMrREppnfWfKKie3IUC2x40WOzEouUCkwb4koVYf2KFqX6osJM7UM/ZQzZz3kLIkSycUkFrdTcky5eCliKhF7SqahnZNPSlY5ArZkn5KRrUMZRnUgsHBsa30FXU+RUWp2OLetZGoSvzkSQquB/aPHssRVsr5i96dETqF/J7NuZNaViNIWKCtlUJBYAVNKGdqjzDZBuWIis3WwePrEqXLElCKqrlIi+5QlFsvMnsMkUWLyCmVMS2B9riPx28buPtFykHVMSDkCy7mTR+JmrmmJich1wCtxonytqr48sc2rgOfiPgvwrap6r+9/APi0H8VYVa/KHedEkVhATGahrw+R5WI3KUJKLe8U6tDOEWZfEutSzFIJRBZbGKlUDY36ukgstHMWaI7YU/JKkVhOXjnLMXYnxywSVWp5HB0ndvNTYQnIk0oqBcOSlMUyRHboWMMSE5Eh8GrgObhvSb5LRO5MfLLtaap6hYhcDbwGuMavVuBaVf3rrmNtLYmliCq3XRwzi8krRWRxoNkqW4qYdgrL8bqYKFPkmbMubNtaESUFjdfF1o2wOHupib4gvxRx2bqLsPrKLpBYiuRtX0lOoZ4yT1Khtu0hLYHF8sldQxZx7NIiNSOcssZsO3Yl430eOrmtZ4ldBdyvqg8AiMgdwPOA+8w2NwC3A6jqPSJysYhcoqqn/fpear61JBZQOsvchZdSxByJWUssR0y27PZo22OkrL4ciS2jmDumPTLtmBByJJYqQY4p4rJ1yRrtkqOV07KEX3KHg6xyxVqNORnFlphFHMQvkUsgqdgas4H8rvaRYD0SuxR40Cw/BFzdY5tLgdO4U/1NEZkCt6rq/5s70NaTWIBk6tDu60rmUgBiCyJFULbeTSyH7fukFnQppTJvaZUUc2z2GyyNWBFLOWXWOksF1uO+FFGl+lJyi2WbIvg+JJaS1RjYN/LZZ3ECInVeFl3kFGQ0SKyz11zK8oqPcSzWl0UhxeLu98Hd9+XX03+YOTvkmar6YRH5bOBtIvJ+VX1HasMTQ2I5pO6gKVcoFxezMZ1YGVNEZcupRF+KxFIzeSlljNvBurCKaZUzZ12kXBob3I/zoOyxY3mlCC1nWcX9KdnkZJVz85eR1b7fZ5DXyLfj/ebcRVjUzJzFPIy2GZh2KZ7Wl8zosW5tFCyxa7/YlYBb3rSwycPA5Wb5cpylVdrmMt+Hqn7Y1x8XkTfj3NOTS2IpK2wZ9zEXwLclR0yn4rbAjrh61y/vmuUdgaH44/l6EC0PxSuDGuXQSDnV5zOpKzsKY1921BNaWMa4lbqovAP6JclaKyMnRyFtgcbtHSObHSObps/IqrmxJOQVW2IpmSkwURj4MvQyGCqMvLyC/HLkn7sZ2usuJjNMf6gHUR0jZ3kdi1u5XorFu4ErROSpwIeB5wMviLa5E7gZuENErgEeUdXTInIeMFTVz4jI+cDXAbfkDrR1JJZyE2HxArPtVcgrDkQHksqVXeCUwM7AK+EAdqP2jm8PxStiqAfRsiexRgm1VU7bnioMZzCawdjXO7498WU8c4S1H8hLjILqIomVEmQtiZVKyspaKF4WOwn5BBmOIrkMJL0c5GLlFctuoDCYuRJkFuQ2DnLTRQIbkiatuC9lkcEimVkCy/lRFkcaA4uxRkxMVScicjPwFpwYb1PV+0TkJr/+VlW9S0SuF5H7gceAG/3PPwd4k4iA+zt+TlXfmjuWqB6OmEREzzuofRX6SnfI1ExWzmUszTqOgHNwZFWqd70C7gx9e+jLAHaH7bqBV87BoC3DwXy/VcxGKaPl6QymU5hMYDL1bVPC8h6wp67eN+09HLntsZg/lio5Eovlay3UXB1kNTJyCbIamXpOTpl2SUY6c32z2bxsJlMY2+WJI/0zwBl19R5+OWrvmzKOauva93lCQEkTYFwCcuQY43FAVfvwZBIiUgilJ7Z/8XrHWwcbb4mVpNJl4i9jieXywWwMJ1hd55hyLvNkFiyJnZFXypFTxl1f7wxhMAQZuHoQ1aEfo4SaaU+nMJ3AaOLq6QSmY5iIVxJPdHNWpnpLRr0MBERbpQt5ZKkM95DvFJNWPHPYZbUGIhsNXAkyGnmZjcKylZUvMjRtL6s52WTq2RSGE1dGE5iMneU38XKaDByJWTd1oGlrK8acO0trwabIKGwXx8TCfvrGxI7EpayPHa2PHIHF/fEFkYqF2Tqe3SoRV2hbAjvX1LYd4juBrHZ2vGKO2vZoBIORV8Zhoh5FiulvzaE9p5xTmO7DbOzIa7oPM4Gp+JjZzLUbi9IT2FC9W6atXIa0pGXbA9O2llhupnDAopWaslx3vVsYyGpk5BPaw1ErGyunQGShHcuH2bz8rKxGXk5TL6ept9Km0iYDN+fiCd4iJo6YwMJzl3Fg3243MG27jSVLEstHjpNCYiLyM8A/BD6mql/u+z4L+AXg84EHgG9W1UcOcZzteExdIq8ckZUssRKZxZbYuVE5j8i6GLYKubMDo12vnDuOqAJZhXZTho7k1F/lc4oZt8cwG8FsD2YDR2AhuD2bujIVR14jMXEwr5xWSYe0BJZqD2hn3UokNmSerKylasuOl9XQu41DL6uhl9XQt4NMZDgvH7usCkwj+UwTshrCNMjJEP1s6smfRAzMmzyWqGJSsgQ2ot1PHAMLBBZbYjGBpchLzLojI7UT9BaL1wE/Dbze9L0UeJuq/riIvMQvv/QgB5aytkrbdpVSTGxZArOu5Hm+nIsL7I98QHrOqtiF0SmvnLte+QyZsRP17dAoH9N5xZyrPYnpwJGY4qyKYHnMJk457Sxb4yYZAlNasoqfGww3AKElsVh28XJKVrEF28zSDhyBDUeeuHZh6GU12DUyisjeLi/IahrJatqSmHoCU2+Bzaagw/YGYM83yEY94cUztTGJWQJLkVggMEtkRMeyJHWkhJXCerOTR4ZOElPVd/hpUosbgGf59u3A3RwwiZWQIqm+261LZCkCOw84n9YSGwYXySvm6FRbBqc8WfmdL9TBh42UsWnb5X2ngCr+Yjdupk48uXkSa1xJf84SxXsCaaUevwlyK5GYLbG1mrJcd/ATGkNXBoHEvIxC3ZC8n2EJcpprm2lUjQJ5lsR00BJLY62N/DpPbkEuFrG72GWF2Ue7YjKzBJYjs2Mnr4CT4k5mYJ9vOg1cckDjSSJ2GXPb9LHCUkQWu5QlSyxW0EBg5+EssaG0RNa4Rt4SG57jSipxSuJEqji/wZRGUXfcCanVqokjsMBC1hKLiSsgKFj83KCVWWyJlUrKYg2yakjMy6qZ2PBW2GDXkdfgHFcHmYj9Q8wf1Fit8SxEPN263xK93V7NIwwzfyGJzhPVNNrtjEUCix+uT5FXXGK30rqMto1pHym5nXASa6CqKhKHPx32TTsOdh40VnUpU1ZYbI01RCaeyOIaOEdg17hDw3NgdA4Mz50vg2YGgPksWJv1ues1aqpmmhGvLaa9r8ZPjEwI7//YFIPpzLtQatxOvxzLY5yQX4rE4pyqxp3MycrXOzuesCxpnePkMzjPtSWYbE02rJGd7WuYRA1xqSE1dTkSKV/RMJFOvUutcEpdPdG2LxRLXvZ+YicGhmb3qRtCXGLygjxppeJjYSwHipPiTmZwWkQ+R1U/KiJPAT6W2mh39XH1RsmdtOtLwf2gwDmqNp6TAAAgAElEQVQCCzrTJGfa2JdvDweewM6F4XlOEeV8EOtzBlNkR0xS2cBke5r2TD15qWnP5vv2lDblHO8z+r6GZRSZwGAKwymMprDj86Km03YiYGD5kLSiBZepRGIj2qTfRlZeTiEGNhBPXOc6+UiorYysrJoyaMneFiurVJngZGUzmONAob84ZEYyKXZnBrszlxhr7ymBxGICG9KSfl8y08SyvY5LVlhsJEwK2/bGCbfE7gReBLzc179yYCNaAiny6rLEUlZZzp1cyDAXP+vouSbMRA593/AcGJ4PA1PEFOd3isnoDMlkwzZJKrR1Nm8+xfVs5hVz5khs5NuB1Ea+PQKZgIxhOMblSfkcqRDg1mnahYyVbco8ccV1aO8mOHo09ETv5TU45Uhr4IlevE8u1j9vSCzaWdzX5JMYGQXCn81aSyx+DMMSWTjhKXOkP5y0xL+jzopMEVjw4MOug9uZI7ASkcXX8zJkdqA4KbOTIvJGXBD/ySLyIPCvgR8DflFEvg2fYnGYg+wLidrruJQLcTGrmCFw7/lm5IPTQ+sOnQ/yJJALXCGU81jMwbD1js/D0DD3PzV5ALbMYH/aEtdo5s0dbzo0Dx0qsg+DfRjswcjnSO3SpiYgtMmvkbwsYusrVzfPP1o5+TLwqSWDc1rraxARvVzgas6VecKy6f22HaYZp1EdCGyGI7GYvCyb+IsmEP5g4kh/NICdsXMjdwfOek25kanX+QS3c2CWu9zKnHVWIq5DI7aTYompavzQZsBzDngsayEmMNsukVgfIgsPJzePx4zaEpIyhyMf8wpKeQEMLoDBkzyZXehqR2LCXHJUE/3fbds6cxH62cQr5MTkTfi+/YEzE4aewOb8mdZHlD0YnGktoR1aC0wG83KJ5WVh3clRoT33vOjQneLQyGkwMq5kcLsvyBF+8EkDcRmrNfRZwp+Jr/HBP29y7kX+sjWJoGGLhvD33aTDUFojNyawsb82Apml3ElbliGvFCxZHYlFdsJjYseOEmmFOudOpgisK72ieWA5NqJMCSQWlHJwYUtechFwIXC+MDd9aWcChqfaEjI0dQIzXzftoav3g4Xig10Nk/h8Cv+6B3nCWT9DH5sK2ewygcG4H4FBmsRSZHZKWgILRB8SWYc7MNjxExwxgT2prQmE3wTVBsb09SXsXGee2McmWK8+x2TWWmKWYeIgv79oZA9k5AlfWiN3Z9omyoYwW3gRZeylBnnYCYBcLDaOg9nreBlr7FBwUiyxbYIU6jgWkbPGckQWXhPTGAKBuIzxNAzWRayYFwEXAxfhLIyQIBWSowaexAZmOlP9/H9T9k2y08Bd0ftCm4rvBx7eNTOYuUD1gOYxnSFtMqiMvVsnredpFckqlE0VSM3ixsq7G5HYjjE2B6H2uRbWhZQLcETvrVfOh3YGxZJYuHP4tk59ohem9kw9Ezf4MDuZIi9zks2zmeGaUHd/mE1oEorjl1GG6yXlToY4YkxkOesrR2jHEherJHY0KBFXlyU2JE1gyeB+5E6ORjSZ+I0xZUiMC7wVdhFwEcjFrvAk/PScJzGxOQbntYUpqH/vRMhqZegIDFkksRHObBgMnHs5kOZExSvlYOaC1Uy82xSsMyObGGpKsMS6iiWx+MmFJonVzEbK+V4ugbwaqxXa6V8ThBzumB36qFTI+FXaSRGdesKXbhILUfghiLT3gtG0NX7DIYI7GV6yGAgsJrIwO5kisC7XEtL/x5FaZNWdPD7kzPKSBRbPTiatMeNO7hg9Gp2iyQlrZteCZRGU8mJfLoTm9QsycqaJnAI5p/VFB+fjFDOycdRQjWr0WlIfAxvMaPMYHJEJIOoIrHEh91x8ajZolSyFoNslEovdqZD5MBcTM16zTa/gfFOe5OQjF3o5XQBN/krjgo8MkXmzjqEfpB+phozgQcs8qTwxopObtQQWCH849h6rEb/PnWWXlshiKywmr3jZXo8pl9LWRxoHs6iW2NEhdecq3eVKrqQlsrnEemOJpayLYIm1zyGJU8IQ37kQuEjgQu/fiX/GSHYdgTVR7sB+cbQlYUbsWz/Qk5jMfBm0ApnBYAqMvQW25+JSOvQukrTKFAq04SWbJpAiriSJJWQ1jBJb5x558MTPBdLK64IEgc3FEf2zXIzNoJugmCGyAezNFk8oJBSbzFXBia+ZnRw7gzgQmPh/JiawnegaiksgsJLFlatDO0Vgh0psJyXF4jgQ/3mpdm5dLr7QVVJB1zl3U2gfkwk8NKJ9YDsw3chr8FwWbLCKBv4HZipOgg8VlzD3dQr3Kr7dqN4B9gwr7be+4UhdJHp3AKccT+ouzaM7OnLjZ2jqYMiF81cjAz+xB2kFTZWBPWV7nDkT18toBG02rBF2yCAOzCfntFZrKHgSCxQqI2/BmtHI0JugIVbofcWhzadTZMfn1YX/dsjcu8ya12Kba6OPixhfsyUC2yhUS+zwUCK5Za2yvlbagHnFDO+2mjfbAoENW+vBvu2wscBCUpQhLQnmR+ibME9goZhlOeNKCG6FmcmdGexMaB9jcofV8LyhMZsG3hobDAyJKe37xvxE51CbkNFCLDF2y+fkFJF+G7+TqFjiD2VoSMyYcHKuJ7DweLnN0jIEJqM2lsjYm1hTFlPypyZpmJbIhu34h9LOGSSvjajkrq/cdbyRqDGxg0WXFVYirbgvXs5ZYXPFWmLhAl+wxDDp6SPjAo1oX4K1SxMsa/IJwpTchW27cVrmXupMS2yGkSSYCeoVc+J8uVMyt5vmIeooqWkwdPrdWGMyb4nZlyj2tcTmjM+hKXYM9pmkZgZyYPp8zHCOwPxzSpzb1ow9YYXXWwxba0yGjshk7KwxmToiG0580GvaWGLhgXKJSSycS7gOmCcv2y7dIFPXaoyNIrY1LTERuQ54JU5Er1XVlye2eRXwXNwbtb9VVe8164a4D448pKrfkDvO1pBYQJd7mSOzeNkSWExmKetiTilNXF5sUGQhGGQTo3xpSCwQmCUyW2J3MjClITACgeEZZuoJbET7cn/m35aRyomwlljsVtLunkguSbJPycpaYp743fDFEJmxXpvnk+LZW2uJ2QdSwwyHtcKGrRUmA5B92lmNSXtXGkHzcOROO77w0sqZIbLwAZdVXMrUtZlqbxTWIDFPQK/GJcU/DLxLRO5U1fvMNtcDT1PVK0TkauA1wDVmN98NvA93V89io0msz59bijvY9ipuZKgb1QjKbi0La4nNuZMhCH2K5nUNTRDfpKVLZIU1WbFjyh+IC28MDGbTjObByNG+i4eFl+2HV/14l1IMgQVdDx5WQ2KzeQIbenmuY4mVCWw43w7JwBJyMsyU5sA+ZHk+81/aNKMIgTj1UxIhr2Sw7wY38ic3mvobUHtTspaYGney5EJaIovJLHetbjTWcyevAu5X1QcAROQO4HmA/eTuDbj3EaKq94jIxSJyif9s22XA9cC/A763dKCNJrGAPrGEnOlOoi9njZVcyjjOYwP7c+7RHImFLNgQmD7lrIjmAUFricXWWLDEbInfrTHA+YBhOm0fRnvOEpsOHalO538uCSJjiPOyMAQWFNa4ksAcuccWSU5WMZFhicy6ksNR64qPAomZFJSmhIziQGK7tG5kglJFaKL0MjCrQkzMu6/WEhu2VqQaIiNz7rl4WHz95a5LovZGYD138lLgQbP8EHB1j20uxb2j8N8D/xtOGYrYChILKLmKqW2XKTGRlSyLxhozCtnGeoI7abM7z6V5WZacR2uFBSILVlggsItIW2IxoQ1wwSyfDzDch9EZmmcLp+Jyn3Y9cdl4mNH5xuXDE5jX84bMvHtJSi4sOHJzRCaGwOZJX1h4uLshMB9HHAbr1b9mUWxMzCTkNe+jDX9KIDNDLQ0rSeR+T2nfjEEbZvTupA7dT+zHyPqQV47I4hvsRqOQYnH3x+Dujxd/3TfzY8FGEZGvx33T414RubZrB1tFYjl0XTylbVLu5JAMmYknM+tOBnII7qR9PMa+b3kQpfPPJZHZ2Umf4t9YYnOzBqZ4V1ImtK+oOAPTXWeJzYZu2nFG406qsTQWPK+BIfJZS0LmEUyI5RHJK0f4TQzRWmJNMZZYI7cgO2+JhVdPNgF9m+p/AVHWrxuNJOilMTWV+XfttJaYGIIP7mTImQ0XU3zefcgsvgZj9PE2jhwFS+zav+FKwC33LWzyMHC5Wb4cZ2mVtrnM9/0j4AYfMzsHuFBEXq+qL0yN5USQWA6lu2CXO7ngJhnFnAvsW/dowZ0MiZk+GB0y8kkR2YXMu5RjonTbRAH3EOQeDM/4Y/lnCkMWq7a7mJsZDDEqf5KDYaSM4Rlyc/4oadJigUKS6SgLKSkLBBaKfxxiaGKBYl94Haf675KnFv8vi/imTceftLG4YIlZd9JYqXYXsQxSMbEckW0V1ouJvRu4wn+f48PA84H4jTh3AjcDd4jINcAjqvpR4H/3BRF5FvD9OQKDLSSxVS+G2LbVRNvWC0WjJ1ts1vfcmxNCmdF+tcO+Pm8cldR3pFPrU8XvMxyjeee0+tfQ6NyHRebeC2Oz1+O2PY2wWjNyyeyukZkVh3+gYO5rvOFd2XNl6kk4fvFNOOd9kNR3uFPFyCu8FUT9a3uCzKaRrKITCl86CnXq3ONyIrBGTExVJyJyM/AWHNffpqr3ichNfv2tqnqXiFwvIvcDjwE35nZXOtbWkdgySJFTqEuKmCuWGyxHzb/qc+bfKuqfHJ6F51aGfpZswPx3sIO7ZK2uXZziPeHLmUz7CdAn3P5n4Su6E5j4FwOOdYHv5oofc/N5M1vCeVolZv7VMv59ik071BoJVqZGVnNjUCcvK7Pmq7a4WvZxTyaEgFX0gI8MjKxScrL1mUVZTY2s/NuOGp4Lz5EHbjXnP8fD9hqJrqdc2QqsmSemqv8Z+M9R363R8s0d+3g78PbSNieaxCBPYLadIzV70c4ZWjkja6L+Bezm5YW6b8gLnNpHyVtJd7GHYurjoGdciRVzMpt/6VVUNNJES2DWoEyRV6pt3SgrXPEEIIEw5wjMl+nMEe/EEpi61+hYErMBqzAjgSRkFREXT3g57XkS80QWCH8yc+PwsrJE1nxoJWGsFW94iZK6LvsuHwtqxv7xIHXR9CWw4oWZssL8SrXK2bwiOVhi3gJTS2KpWcf4kfOUJWaUsrHEzrRKuUBiukBkC5ZjZFI0r+HSqLBIWLZt1wUBiycxCfKyn1FrSH/myStYYsy7d7LvCcy/rXBgLbBAYvsZGdn2nr+h+JKSVZDTtL1BhbdcN98iWRRZkbhS11x8XeaWjx312cmjRbhAJOqL19t2yQrLkVpjqVhXLFbK6cxbYkNHLs3Ow62tNOsY+qx1kbIwDMGpV9DpvjtusC7GRjHH1gqidSetVamLJXYlS2TWFENgA2XOap0fQ7DGvCU2DZZZkCNu0iLkO+BnXAc2YK9eVjFx2fIE7r1s49bFn0YkFtxJEzZr3MhZKwdLYDmrrORSpq7LjUV9i8XRISaveF2KzHKEliWwnCVmY8+NEhpLrNmp3XtsgcXW2MjvsGRZBDcpEROLrYvYpTTmhP2quJ20mIuJpeTBPJktWGSeyGbeEhvMxQ1pyWoyM+OxBDZwA2hyQkzOg5rpQqC1xEpln8ZXnJkSYmLWErOxf2OVTnX+vPtaYSkC22jyCqiW2PEiZaqXCM1ejClFDTyUionNTaLNWWISEVjYUwjkx9ZXHBNLEVjkUmbdSV1QzJjI5gjMn7ydhW0IzHp3zBNWktD89oHEBlFgX6cuvW2ByMLyzJPYVJ2FGVzIJn1eouBbsFr3EnIKZTz/hwWX38YPo8neYI3FRDZl8dqIr5/czTJ3bW4kZt2bbAK2nsRiK0xNX0xa8TapUrI6GkvMENlijCdYYrT+Z8N4I9+ZSV6dK5bEUgR2xlthIbC/17pIk6kr3kUK2QVJArNWWZCDJa+MLBZcyLioS8dKEn4zlkBg4mUXYmM+wD+b0mafectLhTl/lxmtJRaTmFnWccRI/mYTZkc94S8E9TPuZC4ulrPKiNo5bBShVUtsc9DHxI/voAtWmXElZ5FitlYYrVXR/ChsOKTV3pjEuiyxApFl0waMJRYTWComNsvISHuQO/PENtBFmSVncidiZiihnZnEWbFTk04q4vrED2run7Ky2su0J277WTS4jJxs6l3DeQVSj8krRWap69H2bRwqiR0OrOUVt2MLrE9JKeJc6IZW50ZK+13WcMceO/7QIeieInvqvnG4N/O1wt7ALw9gV2lebCiGvMIbF4LCMnEW1pwy+lp9PT4De2dgbw/29mFvDHsTODOFJ2bwhM5lFzTfHIndplk7kdlV4v8ipahCOyspUxhMXNGxM0adrPCycROPnAFOqfO0n8An4avLqh9O/LOhA5rvB9iHuBl72fiiZ8yyT3g9M/Ei1MX7ge8LP2smME3YzHrn0T0ha53lbo4pGVKo43b8+0NDdScPFyUyyxFZyYJIEZfNmW/eNziFycR7bnvOWGg+tDPCx+jVvSV0B8d8Q0WGMx9I8potY5828IR5zkVaBmBCk9fEftD6+eXxHjy2B4/tw2NjeGziyxQem8FjCo+BPgb6OMzMHIBOaNIH1J+joYFk7nvsPo1IyzK42/jYV/N4Z+Af9bKKXs7YPKsdJh9n2go+vMCwITOh+dIT/pN2YQYy5HLYQN8e8GmFTwGf9uUzpjzmSpDTbM//v2P3f4+nMJ5lnwVYILUZi6S2YN1H1yeJ2uLIrbVqiR0NYtIiqrPuIYt30BSBhRI+ojqeuld2TYZ+Am1gQl9D/CuOnabKSAjvttHBAMHHYQYT2nfj+/QBEf/k9RQGIQi9nyn+KYDxviewfUNkU0NiOMV8FGaPwfQJmJnw2WxCk5Jlo0opMguKOorkOIzkOaLdQAKJjc0D5XgeTzx0KT6gpvjMiYkXfLh7hIe1m1dx40iOiZGLDeAHP9lbxJa8mrbCo77vUVyY8QmYnoHpPkz2WxLbV1+YJ7HMvEnnBECpELXt9X5kqCkWBwdLVMvWMYHlLLIcmTWv21OaD21PJ+4C92+6aYK/gyHeO1T/vQo1L1SY+biO96+G4cHt8HoYdZbGwFsbOqXJawrKGbf3A3HFlthswRKbeQtjugeT6ImbcJ6WuGICC8oa5DeKaktoMYkNBothwvCKnrknqM2z2uD/jOZjHt4aG03aPySsY2pk433AJkdC3Xj2aMnL1oHAAuGf8UR/prXExn6uJLbEYtmk3MpU8L+LvCi0U8uHhmqJHQ1SxBX6c5ZYziJLWWFhnnCs7g3Gk+BOyrxSho9Qz7tHioSMgEYxZ1GMx5snwdIYjmG455XQ5jWNo+UJ7AfiMvWjwRLThsR43LlJ0zMw2fPWxZj2iRuWcycDcQ0T9dQLv/kmx6Q9xSnzstLwZgtP9HNhgZlPwwgm8GhK+2UkNWWWkFUgMX93mXl38lEceQXi+oy2RPYoTlbRk0mT8bwlZqJscwQWE1mJwFYhsyN3JaHGxA4C9qKO++YueOYJbJmY2MLkIvNkNsJ/X1DdnXhnQvPW55CXGThGRedjO+L6JJgYKt5FmsBov3WHRt5HHfk3s46ecFo8DYErr6RN2y/vTU0MzNePzsfE9DHnHs3OeEvME9l43MZ5xlq2xGJ3MhCWbQdXcgjtB0emLYEFo2nqOUYwTw75P038H6XeinNvIzIktmNIbMdbZzsTT1SxfMzU4tSQWENaOm+JeSJTH16bjb21HUhs5i2xhDuZyyVe1ZVMkdmxoFpih4+YyGDRGktdNF1kZgmsydryJDaZmkyK4LFMnFWh0CSWq//ahhgWVlWnnKOJV0ivjDsTR2I7/sWGOyPnBjVvw8jU+zNPXIG0vBX2aOROesuiscS8i7Tvd2HJai/RDpMbQRljAgtliiGxmXnnWCCwKe5JrLHnLvvEuLnzSPiTgiW2M/PymvgJk0BqUxcjU23lEmQznZllWhJ7VFvLKy6PeWMuxAsni5ZYyZ3smq3MWWV90dfdPDBUEjtYpKyy0B8gLP65OdLqioVZIgvx+p2ZyWkNSjnBvfrK65JTTJ0LUruBqJ90VJ8Wpk4JdyawO/RfJxq69mToLYhZa+5NZ4t9e56oGtKaOSVt2jhXct+5RlNfxvvOE92fNFkO2bdxWWWNFTL7UkT1E4re42sIP0yE+HzV1B8l9s/Y11bwO+ZPaF4n7esmlT4ho/Ao0553ra3rGNePkU7on3oSmy0kbiQD+znySt1MczfaLvfySFDdydWRIyy7nsQ2qT+4ZIEFyyG+cwYCs4o59soY6ua1Vz4Hc4Zzg5rvnYmjVPEE5gbgkzt3FXZnsDtxr7TeHbT1RFx7Bu2zmLTKaJf31JMWvvYl9AVLLFgX3qqILbG9jIUR98Vyy5ZAYuI4J5aVijOQwuNL1vrSaZthwj4+XQVP+DP/RSmh/VhxIDFon5hQmmdZw3NCeywQ1kJ53I2hMeDCfz5bdCfj2evYCku5kcu4lKnr+MixfxwHXR4bSWIWscsYP2IUI/UIUiCw+Hk/Ie1KWkssKOautk/xZF0H9c8oCwjaPmcYBhCUaxc4NZ3/Ctsp2tfJj83ATLBu7lU2U1xORKyIj8639XFjUUyMVTF1IbUzs/bxaEteqdqSV0xkc6/0Vm+FMe+W75ihy8zJKRivzWTAzFlBg8AOO9oSWfzyj1DPmJMTsZwmOBJ7nJasojrEDkPKSeBAm+RacidLuWI5N7JEYDkyszh0YquW2OGgr5UW2iUiE9LuZCAv++70PeafcIwzA8CRXJPqNaF5/f1g6IsPXssu7g3L4YO29lOSVjH9wBYebQp9+46k1MxAzmXn+1j3GU9YT8wcae3NXDskyj/BPFnZYvusFZb8DkEks0Di8f+jOG5qvnU58SXIy2SdhCewZMfILLwLP7RnaTnZ50N138soZOYn8mJnCo97I/YJ325eeKTpmdtcUD9HZCkCI9GO5UVm/aGixsQODstaYHa7FJEJiyQWZt4mpD8AsYNT+JSyBoyh+QZF+AzkYDifCjaYOuUT/+GO5mtJO9GytkrY1BGx6dhZD7PwRh4/Cxlm1+ZIzBPYmZlTyDPeGz2jcy+qyb7NP5CYJayY0GwtzJNY7NLvYFLjTMZJ84UlT3IypvnMW/gwS/OBW19UWSStiNh07GXjn1oIccLmVdTeAnscR16P4wlMFx8pjyc8StZYn9jYsRJVCWtaYiJyHfBK3GXxWlV9eWKbVwHPxYn8W/1n2s7BvZI6+Cm/qqovyx1nK0gMlrPA4n5LXqGEm0x4qV8gskBMY+aVMPF0zMLM6DjEgoJSDtvk8hAnGkxgECnkwLQbJZ0ZRfSxooW+cTvrGDLxmzqkCUxaAtvzBNbURkFtvlOubUks98WfIXkCmyOxIKsp7dNEYlIy/LrmiaxRvh0If042kex0Eslnr52FDNkYU5rHTeetMBYJrBTcXwgzsKVEtoYlJiJD4NXAc3CfYXuXiNypqveZba4HnqaqV4jI1cBrgGtU9YyIfI2qPi4iI+B3ReSZqvq7qWNtLImlSKuLyFL7gJbAUhaZJbCSOxS7kNYCC8c6pdETMvvNE0guwXzqMinCW5Zl6J86Mu3mDcyzVhnjEtbNJm62cbbXzjxOw+vj92my8hsSiwgslDO6mLSZas9oLbAUeaXIPSavIO+dEDfzpB8+Bj7E9/n+IBvxLrmtQ3vuHW9GPnPfDZjMz9DOfA6YfS/iVFvL63Ha9hPGlUw9jrWMFbaKS5laPhKs505eBdyvqg8AiMgdwPMA+4XKG4DbAVT1HhG5WEQuUdXTqvq43yZ8j++vcwfqJDER+RngH+K+yPvlvu+HgX8OhG8Av0xVf6P36a2BZf7MnCtpU5PimFiOpGI3yY4l7HusJn1pbPLMZm3fbN/EyKKivsYqplXQqG86dQo5GTuFnI4X25OpeaFGXGsbF4uJa8oikXmvLfuhYSu3WO5x3HGXKBFfWlmFx7tGIxcfCy90nWsP23ZvWRnZhBww+yLcqbbxr8YCs+6kLhJYHBeLQpcLcbEUgeWIjKidWj5UrOdOXgo8aJYfAq7usc1lwGlvyf0h8IXAa1T1fbkD9bHEXgf8NPB606fAK1T1FT1+vzLCH7aM9WV/myqByAJiaywXkI6tM7s+3GHHmNxVTGrTlPbJoaGJk/kyHM63deAGa1/AGH/SMjzuNJnMl3G0PEdivuwbAgt1mH2MldEuz1gkrBShxf9BbIVN8ITvyT0k4jdJ+FNPLl4uVlZN0N+3Q36eFuQVUiaCPKxsmndIqitzb+nRxXhY7rnS3OxkHNgvuZIxeZXcyiMhs/VSLPoOMZkppapT4BkichHwFhG5VlXvTu2gk8RU9R3+K75dBz80dJFZSlqpgHK8DlrLYsIiOdmLK7UuVs5T6kls6iyNibbKOAvFK+VUaB6d1BDQNkypRIpoa79uOnPpEhNfh8eIJqZtn/mLCazpJ52VEFsVXSQWSom8mlibmtzVSftc6s4UpgOXxzozcmnegpFo21dpz30b1MgrllWypo0TRm9wm+vvm2JRcin7xMaOHQVL7G5fCngYuNwsX46ztErbXOb7Gqjqp0Tk14GvzB1ynZjYd4rIC3GfK/8+VX1kjX31Qu7P7TszmSM06yKlLC016+L9W0WdqM9hxSnFqSkuETZYDD7RMwSwQ+Kn+liQPbjSKqYlrsYlUef+hMeh9tU8BxnXtAmtCzXtzGTsWsfKGMg8RVy2v0RgdsJgd+bTwGYw8cQ+nXi5DFw9pJXXAN/nSUz9OiubWFaB2CZGVuNYbqY/jn3tJfoseaXSLFadnewisKMmt1JI7Kt9CbhlcZN3A1d4A+jDwPOBF0Tb3AncDNwhItcAj6jqaRF5MjBR1UdE5Fzg76cP4bAqib0G+De+/SPATwLftuK+DgTxHxwH8mPysr9JEVdYH34Xr0sqqVeI8GTRDJq3XTTjkPa5Q4566SAAABKUSURBVI367VgsEcwFhI1yBkLYJ5GIaZb3Sn2+nZtRi0ksJqx4OR57ygrboSWSXXH9p6bmPKXdR5NQ6wltZvrj/7ZUmoRVX8aRvOxD8F11Kv1k3Twxi02xytaJ66vqRERuBt6C+7tuU9X7ROQmv/5WVb1LRK4Xkftx6Xk3+p8/BbhdpHlFwBtU9bdyxxLVbjF5Nv21ENjvs05E1DJkuBgPCjHxSKIvpWCpdvyJjlQJ+ainMnWfdvjGUZjpjGvbthd7zg2ZkH/Oses5yLgvR16xEsbyS8k0nGPqUyjxVwXiTwjHH7JLJdTGpURiYV2QVfwkQq6v9DxpnHqSSkeZmDEsGx8js0yiHZbD/xUwAVQ1vvf2hojoE0tsf+6ax1sHK1liIvIUVf2IX/wm4I9T2+2uOqolEFwcuwytRWAtsrA+KGOwsOILf8qiZZZLvQj7TLmXC3Eg5hUzJq5YMe3+YkVV5i2xdeuYsFIEFuQWE1hc51z4lJxzsgrfQI/JK7VcInxLYqWnEeJ2ivBTltdBuI8pUsqRVmpbWDQSJqyPdSyxo0SfFIs3As8CniwiDwI/BFwrIs/AyfAvgJsOdZQZpAhMonZ8J4trS2hBoYj2E5ZL7masjLu+HZ4XtArS17pIkVh8vFKGfeoxolxJKWBsQcTupGTaduxKmrDi+NuE9htP/gkjdiI5xXWJxFLHz517/P/k5BfHv0pJriXLsI/lRWL5qBGHXzYVfWYn42AcwM8cwljWQonAUmQWyMvGvOydJyas2HUN+0rd/a1ydilm7vnDMMZYGW0dK2ZXxn3ctsslxZuaY+bIyy6XrLAcgcUxs+B+xrloqacEIE9elsRy7l9OJiXSW3YmsmR9lSyvUt9hY70Mi6PDxmbsL4O+BEbUnpltcrOSoaSssBxxpZQxp5i5OiYBW9tj5yyDksWQWs4pX6yIKfKKSSxH6kE+Ic4YSN7Ky77xIn7MKyayOKWji/BThJnr66pzaSgpMostxNj6IrEct1M4bGI7MZbYNsESWOwOUlgOllgpVSPV16WosWKGklLE1CNN8R08Xk4pZipW02f9lMVzSi3nrDBbYgtoZGQzZF5GltTGkZxSBJaSWUo2KcJfRi4lwiuloVi3Ofe/5VxJzHKqTY/+g8SJiYltOmLiii0xi1R/ILD4rhMurCGLF1WsHEFRY6UMijlkkcT6JoyWlCBWplSdUrpUXYq92b4cccUkNqO1pEI7kFhMYKmZ2hyJpfLUUu5rl6y65FUivBJxpVzIPrEwTB23YxyVa1lJ7JCRc/FiSyxer7QXflCIHIHZ7UN/yvqy1kVJIVPuUUop45hbThlKgfJUf2m7lNKl3NiU650isSCXYdQOZZLoS83W9kmRyVk5KVl1ySblIqbaVvapdoq4usiMQt9xoLqTR4jYfcxZYgHB+grteF/xhRdnoYd2bF3klDIuXSkKORKLL/CYxErLXetKlkOOxMi0LbHnJi5KKRMx2S+T0pGTmyWXksz6lHjCI9VXciFLBEah76hRLbFjRInIUv3hIg/rQ5+12oj6Y4tsGQXNpSak0hRKihncpC6F6tPXx2KwJAZ5Igvjt6krAyOn0oRG3LeMrHJyonD+qbqvpRVfA3Ff15iItiFad9yoltgRw1pjueWA3IylveCtm9kV9Ld5XdZqC/EgS3RTs79SmoLdf0lJS5ZAX2WLSaxU+pBYLJ943DHJ2dq2g6xyMrLHzR0rLOdk0Ifou2RaIv3UeFLjJVq/CagpFkeALuIKfTB/sYflHHnZdnA9cyQW6pJiTpm3MErpCcsoZorE1il9LL8cidk69bs47hdIPiYuK6/YdczJLB5zSl6p8+1D8qnlmBRLhNY1rhRxbQqZVUvsmGCJLG7D/EUf2vaiCaTVh8BiBY2VdRYtB+XsM8Nnx1xSiGUIqtTfx5II7S4Sy8kptiBj+aRKl5ysu99FHAdJ+LFM43PrGguJutQ+DtSY2DEiZ6GViCyGJbCUi1SyVEoK2ZfEUhd6qq9EVLGSldolK8weM8gsVdu2JXir3LlZ2dzyuoRv+1Yl+C6Z5sis73+4qagkdkSICSvuT9XL7rtEYjnFLLVTSriqYuYUqatO9aWOVSIx27Z1TF5i5BRqIS+nZQgsR/gpWa1K9iWyKsm3z7hItDcF1Z08QqxCZDGhWcJKWWDh4kxZFjnFjJUxpZgUjhnGlatjRVqlHZbtPkvHDeON27YvyMjKOiaynGzivpR81pVViZi6ZFZyHftYYrmxxtgEUquW2BEjp2SrWmI5UrNEllLMFFn1scDidnxeOQUoKVAp1pUjsVJt0eVKWnnZc47d9Jx8bB/k5ZayWuMxp2TSh6C65NhHvnYMufGR2G4TUC2xY0S4EGKlsv0lUktZETGRdSlmnwKLShmP29ap9rqFRDs+ViyjWJZE7ZSrt4p8+hB+/B+WzqOvZbqODLtILDfGTURNsdgABLIJbei2xmICiwkLupWsax0ddU4xU+2SEqX6c7/rOo5FirhK59JFQqX+3O9sexlZLWtF9ZVlqr9rPJuOaoltCCyR5db1qZc5RsqCs330qO2+Uu2w3FfBUtvn+vocexnEN5O4XbJyIU9gtu4z9j4kRo92bjl1vNR4tgXbEhMbdG9ystB1wXW5B6U7emrmqqv0efxlRjkJM16XG0uXNdLnvOnRLsknHlsf2XTJK5ZF13OjpScU+riZ8bnGcqDQTi1vKpZ5njQFEblORN4vIh8UkZdktnmVX/9eEbnS910uIv9FRP5URP5ERL6rNM4Tb4mlkLOcYsurr+uZa0vUby0JMu2SJZZbXtbSytWldmp5GaRk3MdK7Wu59jmHZcmoS5Zd7fj424Z13En/Be9XA8/BfUvyXSJyp6reZ7a5Hniaql4hIlfjvqJ2De4NVt+jqu8RkQuAPxSRt9nfWpwVJBaTVqpvWQLL7StW0rCvuA8Wx5Rze+1xUst9iKu0fd+2XV5FVjkiC/voS1irEP5Bkn2XfHPL24Y13cmrgPtV9QEAEbkDeB5giegG4HYAVb1HRC4WkUtU9aPAR33/oyJyH/C50W8bnBUkloNVwnjZXoApJS0RY5eyWnQtd1mCy9TrtvugS1bLyKhr0sDWy1hiLFH33bb0e4ttIrbxej+/FHjQLD8EXN1jm8uA06HDfxLySuCe3IHOGhJLkY5dB2mF6OtSpmq7zxyJ0dGfG2uqbxnS6lou/W4ZK9XuI3WzSNXLrkuNs6t9EH19CDA3vm1AyRL7E+BPyz/ve7rZv9G7kr8EfLeqPprbwVlDYrCoPLn1Aeu4SfHvS25kjNyMW+7YpfYyCrWKNVZyK+MbR+7mUCKqrvWpY3a1u5ZXIcOSvLeNvAJKMbEv8SXgFxc3eRi43CxfjrO0Sttc5vsQkR3gl4GfVdVfKY3zrCKxgNRFlSKWrosv51KG/ZXc04PCKsTTl9jWcSvt70qyzRG9Xe4it9T4usa+rgz6Wm3bjDVjYu8GrvDu4IeB5wPx5x/vBG4G7hCRa4BHVPW0iAhwG/A+VX1l14HOShJLoeui6+NWhu3i5S5LZhX0VcxV3L5Su2RpLutGdZF7H/Lqa4l1jSWFg3K/txXrkJiqTkTkZuAtuFfH3aaq94nITX79rap6l4hcLyL3A48BN/qffxXwT4A/EpF7fd/LVPU3UscS1cMRuYjoeYey5+NDXyVbtm9VHLTrskxMLNVOLfdFl6z6HKeLdPpglZvDJhLY44Cqrny5iYi+YYnt/+max1sH1RI7IHS5lnHfYRx/mf5V9pXbdpXzW0ZWfWaLc8c/KFI/jP1vOrYlY7+S2BJIKWwpcJ3qPyqsE8Na5TfL3oL7yKrPbHGO0A6abE5SwL4v1kyxODJUElsTXYFrMusPayxH8fuc1XkQ8b1VCe0wSGaVyZGThGqJnVD0dRtT648DR0Vsy267TJpLrn8Za+ug/oOzidjqWyxOMPpYX2S2OWwcpCJ1Kew659dXVn1JrfSbdbCMdXrSUC2xE44+SrytF/ayinsQZN03DeWwJyo2ad/HjUpiZwE2wfLqwlEo2SrHWEZWm0YUmzaew0J1J89CnC0X90GgymrzUS2xioqKrUZNsaioqNhqVEusoqJiq1FjYhUVFVuNaolVVFRsNbaFxIpfO8p9dUREPktE3iYifyYibxWRi49muBUVFUeFPl/rCuU40fXJtvDVkS/FfYXkO0Tk6cBLgbep6hcBv+WXKyoqThDW/WTbUaHoTma+OnIp7islz/Kb3Q7cTSWyiooThROXYhF9deQSVQ1fJDkNXHLgI6uoqDhWHLeF1Re9SMx/deSXcV8d+Yx7BbaDqqqIJBOw90176EtFRcXB4zDcuuOOdfVFV0zMfnXkDearI6dF5HP8+qcAH0v9dteUSmAVFYeHIfP6dhBYNyYmIteJyPtF5IMi8pLMNq/y698rIlea/p8RkdMi8sdd4+yancx9deRO4EW+/SKg+EmlioqK7cM6JCYiQ+DVwHW4r7u9wE8K2m2uB56mqlcA3w68xqx+nf9tJ7ossfDVka8RkXt9uQ74MeDvi8ifAc/2yxUVFScIa6ZYXAXcr6oPqOoYuAN4XrTNDbiJQVT1HuDi4OGp6juAT/YZZ9fs5O+SJ7rn9DlARUXFdmLNGNulwINm+SHg6h7bXIrPiOiLmrFfUVGRRCnF4qO4tIQC1v3wVW9UEquoqEiiZIl9ti8Biej7w8DlZvlynKVV2uYy37cUOmcnKyoqzk6sGRN7N3CFiDxVRHaB5+MmBC3uBF4IICLXAI+Y/NPeqCRWUVGRxDqzk6o6AW4G3gK8D/gFVb1PRG4SkZv8NncBHxKR+4FbgX8Zfi8ibwR+H/giEXlQRG7MjVNUD+dFwSKi5x3KnisqKrrwOKCqK3/2QUT0m5bY/s1rHm8d1JhYRUVFEtuSsV9JrKKiIokT9exkRUXF2YcT9xaLioqKswvVEquoqNhq1JhYRUXFVqNaYhUVFVuNSmIVFRVbjepOVlRUbDXq7GRFRcVWo7qTFRUVW41KYhUVFVuNGhOrqKjYalRLrKKiYqtRSayiomKrUd3JioqKrUZNsaioqNhqVHeyoqJiq7EtJFbfsV9RUZHEmh8KQUSuE5H3i8gHReQlmW1e5de/V0SuXOa3AUdKYtvC7Cls69i3ddywvWPf1nHHWOdDISIyBF4NXAd8CfACEXl6tM31wNNU9Qrg24HX9P2tRSWxntjWsW/ruGF7x76t446xDokBVwH3q+oDqjoG7gCeF21zA3A7gKreA1wsIp/T87cNqjtZUVGRxJru5KXAg2b5Id/XZ5vP7fHbBjWwX1FRkcSaKRZ9vwW59mfeDpXEHk/0TQ7zgIeMbR37to4btnfs2zpui8fW+/nDwOVm+XKcRVXa5jK/zU6P3zY4NBI7rg9pVlRUrI8D0N93A1eIyFOBDwPPB14QbXMn7ivhd4jINcAjqnpaRD7R47cNqjtZUVFx4FDViYjcDLwFGAK3qep9InKTX3+rqt4lIteLyP04w+/G0m9zxxLVvq5rRUVFxebhyGYnl0le2ySIyAMi8kcicq+IvPO4x1OCiPyMiJwWkT82fZ8lIm8TkT8TkbeKyMXHOcYUMuP+YRF5yMv9XhG57jjHmIKIXC4i/0VE/lRE/kREvsv3b7zMTxKOhMSWTV7bMChwrapeqapXHfdgOvA6nIwtXgq8TVW/CPgtv7xpSI1bgVd4uV+pqr9xDOPqwhj4HlX9UuAa4Dv8db0NMj8xOCpLbKnktQ3EVkxSqOo7gE9G3U1Coa+/8UgH1QOZccOGy11VP6qq7/HtR4H7cPlMGy/zk4SjIrE+iW+bCgV+U0TeLSIvPu7BrIBLVPW0b58GLjnOwSyJ7/TP1N226S6Zn0m7EriH7Zb51uGoSGybZw++SlWvBJ6Lcxe++rgHtCrUzeJsy3/xGuALgGcAHwF+8niHk4eIXAD8MvDdqvoZu27LZL6VOCoS65P4tpFQ1Y/4+uPAm3Gu8TbhtH8eDRF5CvCxYx5PL6jqx9QDeC0bKncR2cER2BtU9Vd891bKfFtxVCTWJL6JyC4uee3OIzr2yhCR80TkSb59PvB1wB+Xf7VxuBN4kW+/CPiVwrYbA6/8Ad/EBspdRAS4DXifqr7SrNpKmW8rjixPTESeC7ySNnntR4/kwGtARL4AZ32BSwz+uU0et4i8EXgW8GRcLOZfA78K/CLwecADwDer6iPHNcYUEuP+IeBanCupwF8AN5k400ZARJ4J/A7wR7Qu48uAd7LhMj9JqMmuFRUVW436Kp6KioqtRiWxioqKrUYlsYqKiq1GJbGKioqtRiWxioqKrUYlsYqKiq1GJbGKioqtRiWxioqKrcb/D7918fujp6dI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data:image/png;base64,iVBORw0KGgoAAAANSUhEUgAAATEAAAENCAYAAABn3VK+AAAABHNCSVQICAgIfAhkiAAAAAlwSFlzAAALEgAACxIB0t1+/AAAIABJREFUeJztvX3UPVdV5/nZ997n+eWNJGNjR0yiOBJtfOkmtpNkWhwi0nZIa9DVMyKru8G0jZluo7YvIzDOak3bPYqONCKrmcwQ6YBKtBU0jmkBtYOobQA74AsBiZhlEuAHIgHy8nue+7Lnj3NO1b7nnnOq7r3Py73P73zXOuucOlW36tS+tb+19z67qkRVqaioqNhWDI57ABUVFRXroJJYRUXFVqOSWEVFxVajklhFRcVWo5JYRUXFVqOSWEVFxVajklhFRcVWo5JYRQMR+YKO9U8RkfOOajwHiXpu23lufXCiSExE/kRE/qezfQyrQET+e+Cajs0+DvzAEQznQFHPbTvPrS/WJjER+RYRuUdEHhWR0yLyByLyLw5icMtCVb9MVX/noPcrIg+IyJ6I/I2o/14RmYnI5y07Br/PZx/0WNfATar6xtIGqjoBfl1EXnhEYzoo1HPbznPrhbVITES+D3gl8HLgElW9BPhfga8Skd0DGN+mQIEPAS8IHSLy5cC5ft2q+5RVfigioxWPmdvf3wEe6rOtqr4LeM5BHv8wcRjnJiLfse64DgIn+X9bBiuTmIhcBNwC/AtVfZOqPgagqu9R1X+iqvt+u5eKyP0i8mkR+VMR+Uazj5k3h8PyfxSRHzHLLxGRh/xv3x8sl0T/1/j+B0Tka83vS8d+QES+T0TeKyKPiMgdInKqcMo/C9g72YuA1xMRUbCwROQLReQTInKl7/9cEfmYiDxLRN4AfB7wayLyGRH5/i55+P3+gIj8EfAZERn4ff6y3++HROQ7S/9ZAV8P/PYS239cRJ624rGOGodxbk9eYzwHiZP8v/XGOnf0/xE4Bfxqx3b3A89U1Y+KyDcDPysiX6iqpxPbqi+IyBcD3wF8pf/t5wGjXH/8+x7HVuB/Af4BsAf8HvCtwK2Z8/gD4J+KyN8CPgg8H/gq4N8mzgFV/XMReYk/5lcCrwP+o6q+HXi7iDwT+DZVLV2E8fl8C/Bc4K/88q8Bb/ZjuRz4TRH5gKq+tbDPFP4H4P9cYvv3An8XJ1+gic28uPCbP1DVrmvlMLD2uW0wTvK59cY6JPZk4K9UdRY6ROT3gafjyO0fqOo7VPWXwnpV/UUReRlwFU4BUwiWzdTv50tF5BOq+pf+GE9L9afQ49ivUtWP+v3+GvCMjnN+A84a+x3gfcDDpY1V9bUi8g3AO/35/GDH/ou78+N92I/3auDJqhpI9C9E5LU4olsgMe96/F3gi4HfB/4msKeqrwfOU/M6ExG5wY/3q4E/Bq4D/p2qvt9v8kngi6Jz/RDwsq6TEJGnAl8BPFdVX+wt1RtV9btE5LeAf6mqH8j8tnQOOax9bn1x3OfW4/xWPrdNxjok9gngySIyCESmqn8PQEQexJORDyZ+D/BU/7sL6GGOq+r9IvKvgB/GEdZbgO8t9H8k3kePY3/UtJ8APrc0JByJvQP4AhKuZAavxVmrL1bVcY/tS3jQtD8f+FwR+aTpG+IINoVLgA/gbi4vEZHzgXtx5zEMG3nL9n1ezv8G+DHgU4C9WTwBrBrzvAL4I+Db/PJ1wB/69n8CSjIqnUMOa5+biDyd+VDCM0XkHLP8DlW96zjPref5rfO/bSzWIbH/inPDvhF4U2oDEfl84P8Bng38V1VVEbmXVvkfB2z+ylMwiupnXd4oIk/CuXkvB16Y61/y2DE6A/Sq+pci8iGcS/fPurYXkQtwEx+vBW4RkTepaiCd1PGK8oh+85fAX6hqrzurqr5VRG6htUKvpHVLJ2a7YPFeAnxGVR8B/r9odxcBf207+rqTqvo2H+f7Bd//LFql/6SqfkhcvPVrgS9W1R/tOofc9gd1bqp6H8bKFJEfUtVb4hPseW5XAF8G/G3g11T1vxXO7RPe8/jbwJfb7eNz63l+C+d2ErByYN8L6BbgP4jIPxKRJ/lg8zOA8/1m5+MU76+AgYjciPsDA94D/GMRGYrIdUCTXyUiX+QD5KdwZHkGmOb6E0PsOnaMvjOF3wY8W1Wf6LHtTwHvVNVvB34d+L/NutPAF0bbZ+WRwDtxAf4fEJFz/W++zMffcngO8HbffhHwf/n2Rz3hIiJ/y7s21+OtOhG5PtrPU4jiKqr6IVV9WaHYeNhXAO/27ctV9WExM66q+imcBZOyGhbOoWP7tc9tSRTPDReMfxh4BfD90W/jc/sJ4BtwM5Cp7Ztzg17nt+65bSTWmqpX1Z8QkYdxiXSvBx7DpSL8AM76GYvIT+Kstpnf5nfNLr4buB0XqP8VXJA64BTwo7gY2xgXeP924LMz/fHY3tdx7IWf0M8a+1DidwsQkecBX4e7gwJ8L/AeEXmBtyR/FPhpEflx4EdU9RWU5RGPYyYiXw/8JE7mp4D3A/9HZjwXAZ8FPFtc+ss9qhos6LfjYoW/7cf8JOAjwDniZnTjafxn4KzLVfHzwPNF5APAb/hJlwt9fxYd55DDRp2bqv57fy5fAvxF33OLt0+cGz3Ob91z20yoai1nQQG+CXh5Zt3FwL/tuZ9zgFccwXg/H/ihJc5hYfvDOjfgBw7g/H4QF5jvPLfU9pv6vx1HOVGPHVWkIS4t5HuBvykiF8br1YUG/kpE+uQ/fQv5NJSDRJx/VzyHePuAwzg3Vf3xHvvKws8gvgq41C8/ncK5xdubcWzi/3b0OG4WrWUzCo4EXtyxzeXA845gLBcA3wfcCXzZuttv2Ll9E/Au4G3AD667/Sad23EV8SdZUVFRsZWo7mRFRcVWo5JYRUXFdmMN3/463JT+B4GXJNZrLbXUcnxlzdjd2sejgyP8Nq/y698LXGn6Xwb8Ke7RqZ8HTh1oTExEhrhHJJ6DS9x7F/ACdZnNYRuNXyW5z/Y+87CtY9/WccP2jn0Txv04oKorveoJnP4u85ScyM7c8XpyxPXAzap6vbhngX9KVa/xz6D+NvB0Vd0TkV8A7lLV21PHXtWdvAq4X1Uf8Gd6B/C8FfdVUVGxkZgsURbQhyNuwCV3o6r3ABf7R6Y+jUtkP88/7XAehZctrEpilzL/TN9DRDksFRUV2461SKwPRyS3UdW/xj2J8pfAh4FHVPU3c6Nc9bGjXj7ovmkPiR653zJs69i3ddywvWM/jnFPST9AvB7OZNfcfffvcffdv1f6cd841YLLKyJfCPwr3NtnPgX8JxH5x6r6c6kdrEpiD+MS6AIuJ/Ga3OOOCxwkqkIdPbZ17Mcx7thISNpGSyO/l2uvvZprr726Wb7llp+IN+nDEfE2l/m+a4HfV9VPAIjIm4C/ByRJbFV38t3AFSLyVP+w6vNx2dIVFRUnBmu5k3044k78K7RE5Bqc23gaNyFwjX87i+AmB96XG+VKlpiqTkTkZuAtuBvAbXbWoaKi4iRgdXsuxxEicpNff6uq3iUi14vI/bg34Nzo171HRF6PI8IZ8N9w7wZM4tAeO0qlWFRUVBwNDibFov+rx0Settbx1sGBfvqroqLiJOFgImuHjUpiFRUVGVQSq6io2GrkUyw2CZXEKioqMqiWWEVFxVajklhFRcVWo5JYRUXFVqOSWEVFxVajklhFRcVWo5JYRUXFVqOmWFRUVGw1qiVWUVGx1agkVlFRsdWoJFZRUbHVOPh3xR4GKolVVFRkUC2xioqKrUYlsYqKiq1GTbGoqKjYamyHJbbqh0IqKipOPNb6UAgicp2IvF9EPigiL8ls8yq//r0icqXv+2IRudeUT4nId+VGWS2xioqKDFa3xERkCLwa96Wih4F3icid9oNCInI98DRVvUJErgZeA1yjqh8AAqEN/O/fnDtWtcQqKioyWMsSuwq4X1UfUNUxcAfwvGibG4DbAVT1HuBiEbkk2uY5wJ+r6oNkUEmsoqIig7VI7FLAEs9Dvq9rm8uibb4F+PnSKKs7WVFRkUF+dvLuux/k7rvjD3rPoe+3IOPPvDW/8x/d/QYgGU8LqCRWUVGRQT4mdu21T+Haa5/SLN9yyx/EmzwMXG6WL8dZWqVtLvN9Ac8F/lBVP14aZXUnKyoqMljLnXw3cIWIPNVbVM8H7oy2uRN4IYCIXAM8oqqnzfoXAG/sGmW1xCoqKjJYfXZSVScicjPwFmAI3Kaq94nITX79rap6l4hcLyL3A48BN4bfi8j5uKD+i7uOJap9XdflICJ63qHsuaKioguPA6oax5t6Q0RU9cbuDZvtX7fW8dZBtcQqKioyqG+xqKio2Gpsx2NHlcQqKioyqA+AV1RUbDWqJVZRUbHVqCRWUVGx1agkVlFRsdWoJFZRUbHVqCRWUVGx1agkVlFRsdU4C1IsROQB4NO41N6xql51EIOqqKjYBJwdlpgC16rqXx/EYCoqKjYJZweJweJLzSoqKk4EtoPE1n2fmAK/KSLvFpHOV2ZUVFRsE9b72tFRYV1L7KtU9SMi8tnA20Tk/ar6joMYWEVFxXHjLHiLhap+xNcfF5E3475w0pDYvtl26EtFGgfhkx/Om+GODpsWl9gmeU45DMrZDndyZRITkfOAoap+xr+F8euAW+w2u2sObhuwSYrXNZbDVMqjkkOf4xzUeR6nPJdFbCQcDP2c/BSLS4A3i0jYz8+p6lsPZFRbgMNQ2nX22Uehwv4PUvmOUw52O830r4pl5Nl3++3Ddlhi9fXUK+AglOQoLJfSP3sQ//pRyaG0jXD459l3X5tEZAfzeurzl9j+sYXjich1wCtxRuJrVfXlieO8CvdVo8eBb1XVe33/xcBrgS/FifafqerCJ5WgZuwvjdxVcZzEllOekuXVpfxdOC45pNal+rSwrg9yMiutP3lY3RITkSHwatzHPh4G3iUid6rqfWab64GnqeoVInI18BrgGr/6p4C7VPV/FpERkGXUSmIHgHUU9zCUPlaww3Aju8ZwUL/vS1oBKfJa5by7fp+6Cax7Y9g8rOVOXgXcr6oPAIjIHcDzgPvMNjcAtwOo6j0icrGIXIILxn21qr7Ir5sAn8odqJLYmlhFeZe1NLrQl7RiJVtV6eIxrkpg6xBXzvpKkc+y48vJM1538kgrgq4133kp8KBZfgi4usc2l+EmWj8uIq8D/g7wh8B3q+rjqQPVj+cugZIiyRIltd/cur7jSv1+nX2uioOQQ64v/u2yy6ucQ2pdaflEYbZEWURffk85EiPgK4D/oKpfgfsm5UtzO6iW2Io4rNjPupZYygqzFsNBWw8xka+7j67lZS2yVayxZeQZ40RZZ/v5VXf/jisFPAxcbpYvx1lapW0u830CPKSq7/L9v0SBxOrsZE9IVJfafffVdzlg2dkxXbLdtd8+535YcuhqL3t+hynLTSCxA5mdfHSJ7S+YP54Pxn8A+Frgw8A7gRckAvs3q+r1InIN8EpVvcav+x3gn6vqn4nIDwPnqupLUsc+qy2xVdyM+Hepvj7H6auwffKfYpJJWV0pCyFlsaSQG+uycsjtc5l2HzmVCCgs5yw4u+8+RCdRu69MtwJrhMRUdSIiNwNvwaVY3Kaq94nITX79rap6l4hcLyL341zGG80uvhP4ORHZBf48WjeHs84SW+XWVFKmnPLmjrOs8i5jMfS1EFIWw7JXQen8+5x77jfLEFcqmNLVXmZ5VXmmZHnUhHYgltgnl9j+v1vveOvgrLLEuiTcx5rqQ2JdlldfRc1ZDCTWd7VTdWo/qWNYrEI2peVlbxBdFt+yLnTJcipZr33qeF+pY2w0tuP577OHxPpaB6VtbL2KRbas5dGVid5FWpBWqD4oBcRXIfJlyGoVMlvVIi2RfRf6EtjWopLY5qDLMlpm+5jA+iryKkpcckv6Wl32mKsG8VNxuVUt07i9yg0idYw+7mOpXoZ8UpZr6uaRGstWkdz4uAfQD2cFicVYldRSBJZaF+9vVYujKyDd123sa5ml9h+fSzzOVaym1G/XJTE73lzb1l3yWYX0+06obA2qJbaZKLk5XdulCKykfCT6lrE8lglA9yGwEkoEaY+1rPWU6uu6EXTdGHIkZseZa6spRO2UrHLy67qhlPaxNcSWTmLdOJx4EutjYZW2LSleSfn61iUiKAXflw0wh/a6hLbsOSzzu3VkuqwVFltjXWQGabnkxrC1xGVRLbHNQ+quHrdz60pK1mWVrdJeNlCdU1bbzhV7nimLIibDVc8rt75USr+Nx02hnTrnPnLJ9Ydj524MfeS48aRWLbHjRxdp9e0D95BpH6XrQ3YUtrHHXdW6SPX1Kbn92/Yy5NVlaS0jUxL7s31d8gm1LbMOeZTKjPlj9kFsHW88qiV29Igtqri/RFp96ljpSkrYpaB0LK9KYH0Ur8vyKNV9iKsPmZdkGa8rHcuiL3nl5FFajtdJos9ua8ckhTo1/o1BJbGjxUERWKmdUrSS8pXWdVkpASWrqA9B2f5BZrtZtL/UcUsk1kVkqXMvybJ0A0gdNyeXVF+KmHJ9Vl6S2Dbeb8CAsieWs8hSVuWxoqZYHB0OksD6WA/r1n2Ufxn3KGcxBEW0/TGRzczxuo4Tj7W0nCPwkmxS7T4k2UVeoQ5vjUkR2CzaJsjJWk05srfbBwyibew4UwRm0bX+yFAtsaNBisBSpGXbXQSWUp6cknW1S4pZOl5ATilDu69i5qyKknKmjt1FLLA8UeVkNaB8rBSJ5c7DknZMWLZty8C07fFm5P+XPrHw2JXcCMJKoQb2jwd9rbI+BBZbYSkl6+pPbdenQLdrV1LElFWRsi5sXSIBWCSxnDXWRUpd8hma7ZaRVdc55ORTKvYYFpa0rFxzrqS1wuxy6Eu5lsdObtUSO3zEF1duuU9dIq8+ijfAKV9um2G0fZdSBvRxJfsoZkrRhHlSyxFBSsFKRLYssadktAzp27Gmxp2SVa5Mo3Z8jqG2RBXkG9q5G2kYSwobQVoxqiV2vFiGwEKdIq9YMfsq4bDQd1CW2DJvD7ZWRWxR5YLVKZcyJatYhsuQVNy3CpHFY06dQ4rEpok+YZ7AUsZISrdjl7MvuiyyY0W1xI4Wkmnb5b4WWBzLiRUzRUwp4hpm2l3HtRdzlyUWWw5dSpqK8fSxxKw71Ed+q8gqVZduLKGvD4GlZDVMyGpAS2BWTsvqc86IWcZtPHZSqyR2/EgRW85yyLlBoV0iptRyqaSUMlZQ6I5RWeWzdaov5SrZdk7x49LHiuwi85Ks4nUlOYV2F3kFKywno7g9xX2sbJroG5CWX8oCs8cOyMXMwvbxf3+sRFZTLI4OXVZYznKA/vGbPuQ06miPon2mrL5QQz8LI1a0XImV1C5ba2aWOU5QvL4ktkwZFZZLMgpy7CJeSzZdJZDXMFoOBBaWB+Y3YmqL+L8LMrREppnfWfKKie3IUC2x40WOzEouUCkwb4koVYf2KFqX6osJM7UM/ZQzZz3kLIkSycUkFrdTcky5eCliKhF7SqahnZNPSlY5ArZkn5KRrUMZRnUgsHBsa30FXU+RUWp2OLetZGoSvzkSQquB/aPHssRVsr5i96dETqF/J7NuZNaViNIWKCtlUJBYAVNKGdqjzDZBuWIis3WwePrEqXLElCKqrlIi+5QlFsvMnsMkUWLyCmVMS2B9riPx28buPtFykHVMSDkCy7mTR+JmrmmJich1wCtxonytqr48sc2rgOfiPgvwrap6r+9/APi0H8VYVa/KHedEkVhATGahrw+R5WI3KUJKLe8U6tDOEWZfEutSzFIJRBZbGKlUDY36ukgstHMWaI7YU/JKkVhOXjnLMXYnxywSVWp5HB0ndvNTYQnIk0oqBcOSlMUyRHboWMMSE5Eh8GrgObhvSb5LRO5MfLLtaap6hYhcDbwGuMavVuBaVf3rrmNtLYmliCq3XRwzi8krRWRxoNkqW4qYdgrL8bqYKFPkmbMubNtaESUFjdfF1o2wOHupib4gvxRx2bqLsPrKLpBYiuRtX0lOoZ4yT1Khtu0hLYHF8sldQxZx7NIiNSOcssZsO3Yl430eOrmtZ4ldBdyvqg8AiMgdwPOA+8w2NwC3A6jqPSJysYhcoqqn/fpear61JBZQOsvchZdSxByJWUssR0y27PZo22OkrL4ciS2jmDumPTLtmBByJJYqQY4p4rJ1yRrtkqOV07KEX3KHg6xyxVqNORnFlphFHMQvkUsgqdgas4H8rvaRYD0SuxR40Cw/BFzdY5tLgdO4U/1NEZkCt6rq/5s70NaTWIBk6tDu60rmUgBiCyJFULbeTSyH7fukFnQppTJvaZUUc2z2GyyNWBFLOWXWOksF1uO+FFGl+lJyi2WbIvg+JJaS1RjYN/LZZ3ECInVeFl3kFGQ0SKyz11zK8oqPcSzWl0UhxeLu98Hd9+XX03+YOTvkmar6YRH5bOBtIvJ+VX1HasMTQ2I5pO6gKVcoFxezMZ1YGVNEZcupRF+KxFIzeSlljNvBurCKaZUzZ12kXBob3I/zoOyxY3mlCC1nWcX9KdnkZJVz85eR1b7fZ5DXyLfj/ebcRVjUzJzFPIy2GZh2KZ7Wl8zosW5tFCyxa7/YlYBb3rSwycPA5Wb5cpylVdrmMt+Hqn7Y1x8XkTfj3NOTS2IpK2wZ9zEXwLclR0yn4rbAjrh61y/vmuUdgaH44/l6EC0PxSuDGuXQSDnV5zOpKzsKY1921BNaWMa4lbqovAP6JclaKyMnRyFtgcbtHSObHSObps/IqrmxJOQVW2IpmSkwURj4MvQyGCqMvLyC/HLkn7sZ2usuJjNMf6gHUR0jZ3kdi1u5XorFu4ErROSpwIeB5wMviLa5E7gZuENErgEeUdXTInIeMFTVz4jI+cDXAbfkDrR1JJZyE2HxArPtVcgrDkQHksqVXeCUwM7AK+EAdqP2jm8PxStiqAfRsiexRgm1VU7bnioMZzCawdjXO7498WU8c4S1H8hLjILqIomVEmQtiZVKyspaKF4WOwn5BBmOIrkMJL0c5GLlFctuoDCYuRJkFuQ2DnLTRQIbkiatuC9lkcEimVkCy/lRFkcaA4uxRkxMVScicjPwFpwYb1PV+0TkJr/+VlW9S0SuF5H7gceAG/3PPwd4k4iA+zt+TlXfmjuWqB6OmEREzzuofRX6SnfI1ExWzmUszTqOgHNwZFWqd70C7gx9e+jLAHaH7bqBV87BoC3DwXy/VcxGKaPl6QymU5hMYDL1bVPC8h6wp67eN+09HLntsZg/lio5Eovlay3UXB1kNTJyCbIamXpOTpl2SUY6c32z2bxsJlMY2+WJI/0zwBl19R5+OWrvmzKOauva93lCQEkTYFwCcuQY43FAVfvwZBIiUgilJ7Z/8XrHWwcbb4mVpNJl4i9jieXywWwMJ1hd55hyLvNkFiyJnZFXypFTxl1f7wxhMAQZuHoQ1aEfo4SaaU+nMJ3AaOLq6QSmY5iIVxJPdHNWpnpLRr0MBERbpQt5ZKkM95DvFJNWPHPYZbUGIhsNXAkyGnmZjcKylZUvMjRtL6s52WTq2RSGE1dGE5iMneU38XKaDByJWTd1oGlrK8acO0trwabIKGwXx8TCfvrGxI7EpayPHa2PHIHF/fEFkYqF2Tqe3SoRV2hbAjvX1LYd4juBrHZ2vGKO2vZoBIORV8Zhoh5FiulvzaE9p5xTmO7DbOzIa7oPM4Gp+JjZzLUbi9IT2FC9W6atXIa0pGXbA9O2llhupnDAopWaslx3vVsYyGpk5BPaw1ErGyunQGShHcuH2bz8rKxGXk5TL6ept9Km0iYDN+fiCd4iJo6YwMJzl3Fg3243MG27jSVLEstHjpNCYiLyM8A/BD6mql/u+z4L+AXg84EHgG9W1UcOcZzteExdIq8ckZUssRKZxZbYuVE5j8i6GLYKubMDo12vnDuOqAJZhXZTho7k1F/lc4oZt8cwG8FsD2YDR2AhuD2bujIVR14jMXEwr5xWSYe0BJZqD2hn3UokNmSerKylasuOl9XQu41DL6uhl9XQt4NMZDgvH7usCkwj+UwTshrCNMjJEP1s6smfRAzMmzyWqGJSsgQ2ot1PHAMLBBZbYjGBpchLzLojI7UT9BaL1wE/Dbze9L0UeJuq/riIvMQvv/QgB5aytkrbdpVSTGxZArOu5Hm+nIsL7I98QHrOqtiF0SmvnLte+QyZsRP17dAoH9N5xZyrPYnpwJGY4qyKYHnMJk457Sxb4yYZAlNasoqfGww3AKElsVh28XJKVrEF28zSDhyBDUeeuHZh6GU12DUyisjeLi/IahrJatqSmHoCU2+Bzaagw/YGYM83yEY94cUztTGJWQJLkVggMEtkRMeyJHWkhJXCerOTR4ZOElPVd/hpUosbgGf59u3A3RwwiZWQIqm+261LZCkCOw84n9YSGwYXySvm6FRbBqc8WfmdL9TBh42UsWnb5X2ngCr+Yjdupk48uXkSa1xJf84SxXsCaaUevwlyK5GYLbG1mrJcd/ATGkNXBoHEvIxC3ZC8n2EJcpprm2lUjQJ5lsR00BJLY62N/DpPbkEuFrG72GWF2Ue7YjKzBJYjs2Mnr4CT4k5mYJ9vOg1cckDjSSJ2GXPb9LHCUkQWu5QlSyxW0EBg5+EssaG0RNa4Rt4SG57jSipxSuJEqji/wZRGUXfcCanVqokjsMBC1hKLiSsgKFj83KCVWWyJlUrKYg2yakjMy6qZ2PBW2GDXkdfgHFcHmYj9Q8wf1Fit8SxEPN263xK93V7NIwwzfyGJzhPVNNrtjEUCix+uT5FXXGK30rqMto1pHym5nXASa6CqKhKHPx32TTsOdh40VnUpU1ZYbI01RCaeyOIaOEdg17hDw3NgdA4Mz50vg2YGgPksWJv1ues1aqpmmhGvLaa9r8ZPjEwI7//YFIPpzLtQatxOvxzLY5yQX4rE4pyqxp3MycrXOzuesCxpnePkMzjPtSWYbE02rJGd7WuYRA1xqSE1dTkSKV/RMJFOvUutcEpdPdG2LxRLXvZ+YicGhmb3qRtCXGLygjxppeJjYSwHipPiTmZwWkQ+R1U/KiJPAT6W2mh39XH1RsmdtOtLwf2gwDmqNp6TAAAgAElEQVQCCzrTJGfa2JdvDweewM6F4XlOEeV8EOtzBlNkR0xS2cBke5r2TD15qWnP5vv2lDblHO8z+r6GZRSZwGAKwymMprDj86Km03YiYGD5kLSiBZepRGIj2qTfRlZeTiEGNhBPXOc6+UiorYysrJoyaMneFiurVJngZGUzmONAob84ZEYyKXZnBrszlxhr7ymBxGICG9KSfl8y08SyvY5LVlhsJEwK2/bGCbfE7gReBLzc179yYCNaAiny6rLEUlZZzp1cyDAXP+vouSbMRA593/AcGJ4PA1PEFOd3isnoDMlkwzZJKrR1Nm8+xfVs5hVz5khs5NuB1Ea+PQKZgIxhOMblSfkcqRDg1mnahYyVbco8ccV1aO8mOHo09ETv5TU45Uhr4IlevE8u1j9vSCzaWdzX5JMYGQXCn81aSyx+DMMSWTjhKXOkP5y0xL+jzopMEVjw4MOug9uZI7ASkcXX8zJkdqA4KbOTIvJGXBD/ySLyIPCvgR8DflFEvg2fYnGYg+wLidrruJQLcTGrmCFw7/lm5IPTQ+sOnQ/yJJALXCGU81jMwbD1js/D0DD3PzV5ALbMYH/aEtdo5s0dbzo0Dx0qsg+DfRjswcjnSO3SpiYgtMmvkbwsYusrVzfPP1o5+TLwqSWDc1rraxARvVzgas6VecKy6f22HaYZp1EdCGyGI7GYvCyb+IsmEP5g4kh/NICdsXMjdwfOek25kanX+QS3c2CWu9zKnHVWIq5DI7aTYompavzQZsBzDngsayEmMNsukVgfIgsPJzePx4zaEpIyhyMf8wpKeQEMLoDBkzyZXehqR2LCXHJUE/3fbds6cxH62cQr5MTkTfi+/YEzE4aewOb8mdZHlD0YnGktoR1aC0wG83KJ5WVh3clRoT33vOjQneLQyGkwMq5kcLsvyBF+8EkDcRmrNfRZwp+Jr/HBP29y7kX+sjWJoGGLhvD33aTDUFojNyawsb82Apml3ElbliGvFCxZHYlFdsJjYseOEmmFOudOpgisK72ieWA5NqJMCSQWlHJwYUtechFwIXC+MDd9aWcChqfaEjI0dQIzXzftoav3g4Xig10Nk/h8Cv+6B3nCWT9DH5sK2ewygcG4H4FBmsRSZHZKWgILRB8SWYc7MNjxExwxgT2prQmE3wTVBsb09SXsXGee2McmWK8+x2TWWmKWYeIgv79oZA9k5AlfWiN3Z9omyoYwW3gRZeylBnnYCYBcLDaOg9nreBlr7FBwUiyxbYIU6jgWkbPGckQWXhPTGAKBuIzxNAzWRayYFwEXAxfhLIyQIBWSowaexAZmOlP9/H9T9k2y08Bd0ftCm4rvBx7eNTOYuUD1gOYxnSFtMqiMvVsnredpFckqlE0VSM3ixsq7G5HYjjE2B6H2uRbWhZQLcETvrVfOh3YGxZJYuHP4tk59ohem9kw9Ezf4MDuZIi9zks2zmeGaUHd/mE1oEorjl1GG6yXlToY4YkxkOesrR2jHEherJHY0KBFXlyU2JE1gyeB+5E6ORjSZ+I0xZUiMC7wVdhFwEcjFrvAk/PScJzGxOQbntYUpqH/vRMhqZegIDFkksRHObBgMnHs5kOZExSvlYOaC1Uy82xSsMyObGGpKsMS6iiWx+MmFJonVzEbK+V4ugbwaqxXa6V8ThBzumB36qFTI+FXaSRGdesKXbhILUfghiLT3gtG0NX7DIYI7GV6yGAgsJrIwO5kisC7XEtL/x5FaZNWdPD7kzPKSBRbPTiatMeNO7hg9Gp2iyQlrZteCZRGU8mJfLoTm9QsycqaJnAI5p/VFB+fjFDOycdRQjWr0WlIfAxvMaPMYHJEJIOoIrHEh91x8ajZolSyFoNslEovdqZD5MBcTM16zTa/gfFOe5OQjF3o5XQBN/krjgo8MkXmzjqEfpB+phozgQcs8qTwxopObtQQWCH849h6rEb/PnWWXlshiKywmr3jZXo8pl9LWRxoHs6iW2NEhdecq3eVKrqQlsrnEemOJpayLYIm1zyGJU8IQ37kQuEjgQu/fiX/GSHYdgTVR7sB+cbQlYUbsWz/Qk5jMfBm0ApnBYAqMvQW25+JSOvQukrTKFAq04SWbJpAiriSJJWQ1jBJb5x558MTPBdLK64IEgc3FEf2zXIzNoJugmCGyAezNFk8oJBSbzFXBia+ZnRw7gzgQmPh/JiawnegaiksgsJLFlatDO0Vgh0psJyXF4jgQ/3mpdm5dLr7QVVJB1zl3U2gfkwk8NKJ9YDsw3chr8FwWbLCKBv4HZipOgg8VlzD3dQr3Kr7dqN4B9gwr7be+4UhdJHp3AKccT+ouzaM7OnLjZ2jqYMiF81cjAz+xB2kFTZWBPWV7nDkT18toBG02rBF2yCAOzCfntFZrKHgSCxQqI2/BmtHI0JugIVbofcWhzadTZMfn1YX/dsjcu8ya12Kba6OPixhfsyUC2yhUS+zwUCK5Za2yvlbagHnFDO+2mjfbAoENW+vBvu2wscBCUpQhLQnmR+ibME9goZhlOeNKCG6FmcmdGexMaB9jcofV8LyhMZsG3hobDAyJKe37xvxE51CbkNFCLDF2y+fkFJF+G7+TqFjiD2VoSMyYcHKuJ7DweLnN0jIEJqM2lsjYm1hTFlPypyZpmJbIhu34h9LOGSSvjajkrq/cdbyRqDGxg0WXFVYirbgvXs5ZYXPFWmLhAl+wxDDp6SPjAo1oX4K1SxMsa/IJwpTchW27cVrmXupMS2yGkSSYCeoVc+J8uVMyt5vmIeooqWkwdPrdWGMyb4nZlyj2tcTmjM+hKXYM9pmkZgZyYPp8zHCOwPxzSpzb1ow9YYXXWwxba0yGjshk7KwxmToiG0580GvaWGLhgXKJSSycS7gOmCcv2y7dIFPXaoyNIrY1LTERuQ54JU5Er1XVlye2eRXwXNwbtb9VVe8164a4D448pKrfkDvO1pBYQJd7mSOzeNkSWExmKetiTilNXF5sUGQhGGQTo3xpSCwQmCUyW2J3MjClITACgeEZZuoJbET7cn/m35aRyomwlljsVtLunkguSbJPycpaYp743fDFEJmxXpvnk+LZW2uJ2QdSwwyHtcKGrRUmA5B92lmNSXtXGkHzcOROO77w0sqZIbLwAZdVXMrUtZlqbxTWIDFPQK/GJcU/DLxLRO5U1fvMNtcDT1PVK0TkauA1wDVmN98NvA93V89io0msz59bijvY9ipuZKgb1QjKbi0La4nNuZMhCH2K5nUNTRDfpKVLZIU1WbFjyh+IC28MDGbTjObByNG+i4eFl+2HV/14l1IMgQVdDx5WQ2KzeQIbenmuY4mVCWw43w7JwBJyMsyU5sA+ZHk+81/aNKMIgTj1UxIhr2Sw7wY38ic3mvobUHtTspaYGney5EJaIovJLHetbjTWcyevAu5X1QcAROQO4HmA/eTuDbj3EaKq94jIxSJyif9s22XA9cC/A763dKCNJrGAPrGEnOlOoi9njZVcyjjOYwP7c+7RHImFLNgQmD7lrIjmAUFricXWWLDEbInfrTHA+YBhOm0fRnvOEpsOHalO538uCSJjiPOyMAQWFNa4ksAcuccWSU5WMZFhicy6ksNR64qPAomZFJSmhIziQGK7tG5kglJFaKL0MjCrQkzMu6/WEhu2VqQaIiNz7rl4WHz95a5LovZGYD138lLgQbP8EHB1j20uxb2j8N8D/xtOGYrYChILKLmKqW2XKTGRlSyLxhozCtnGeoI7abM7z6V5WZacR2uFBSILVlggsItIW2IxoQ1wwSyfDzDch9EZmmcLp+Jyn3Y9cdl4mNH5xuXDE5jX84bMvHtJSi4sOHJzRCaGwOZJX1h4uLshMB9HHAbr1b9mUWxMzCTkNe+jDX9KIDNDLQ0rSeR+T2nfjEEbZvTupA7dT+zHyPqQV47I4hvsRqOQYnH3x+Dujxd/3TfzY8FGEZGvx33T414RubZrB1tFYjl0XTylbVLu5JAMmYknM+tOBnII7qR9PMa+b3kQpfPPJZHZ2Umf4t9YYnOzBqZ4V1ImtK+oOAPTXWeJzYZu2nFG406qsTQWPK+BIfJZS0LmEUyI5RHJK0f4TQzRWmJNMZZYI7cgO2+JhVdPNgF9m+p/AVHWrxuNJOilMTWV+XfttJaYGIIP7mTImQ0XU3zefcgsvgZj9PE2jhwFS+zav+FKwC33LWzyMHC5Wb4cZ2mVtrnM9/0j4AYfMzsHuFBEXq+qL0yN5USQWA6lu2CXO7ngJhnFnAvsW/dowZ0MiZk+GB0y8kkR2YXMu5RjonTbRAH3EOQeDM/4Y/lnCkMWq7a7mJsZDDEqf5KDYaSM4Rlyc/4oadJigUKS6SgLKSkLBBaKfxxiaGKBYl94Haf675KnFv8vi/imTceftLG4YIlZd9JYqXYXsQxSMbEckW0V1ouJvRu4wn+f48PA84H4jTh3AjcDd4jINcAjqvpR4H/3BRF5FvD9OQKDLSSxVS+G2LbVRNvWC0WjJ1ts1vfcmxNCmdF+tcO+Pm8cldR3pFPrU8XvMxyjeee0+tfQ6NyHRebeC2Oz1+O2PY2wWjNyyeyukZkVh3+gYO5rvOFd2XNl6kk4fvFNOOd9kNR3uFPFyCu8FUT9a3uCzKaRrKITCl86CnXq3ONyIrBGTExVJyJyM/AWHNffpqr3ichNfv2tqnqXiFwvIvcDjwE35nZXOtbWkdgySJFTqEuKmCuWGyxHzb/qc+bfKuqfHJ6F51aGfpZswPx3sIO7ZK2uXZziPeHLmUz7CdAn3P5n4Su6E5j4FwOOdYHv5oofc/N5M1vCeVolZv7VMv59ik071BoJVqZGVnNjUCcvK7Pmq7a4WvZxTyaEgFX0gI8MjKxScrL1mUVZTY2s/NuOGp4Lz5EHbjXnP8fD9hqJrqdc2QqsmSemqv8Z+M9R363R8s0d+3g78PbSNieaxCBPYLadIzV70c4ZWjkja6L+Bezm5YW6b8gLnNpHyVtJd7GHYurjoGdciRVzMpt/6VVUNNJES2DWoEyRV6pt3SgrXPEEIIEw5wjMl+nMEe/EEpi61+hYErMBqzAjgSRkFREXT3g57XkS80QWCH8yc+PwsrJE1nxoJWGsFW94iZK6LvsuHwtqxv7xIHXR9CWw4oWZssL8SrXK2bwiOVhi3gJTS2KpWcf4kfOUJWaUsrHEzrRKuUBiukBkC5ZjZFI0r+HSqLBIWLZt1wUBiycxCfKyn1FrSH/myStYYsy7d7LvCcy/rXBgLbBAYvsZGdn2nr+h+JKSVZDTtL1BhbdcN98iWRRZkbhS11x8XeaWjx312cmjRbhAJOqL19t2yQrLkVpjqVhXLFbK6cxbYkNHLs3Ow62tNOsY+qx1kbIwDMGpV9DpvjtusC7GRjHH1gqidSetVamLJXYlS2TWFENgA2XOap0fQ7DGvCU2DZZZkCNu0iLkO+BnXAc2YK9eVjFx2fIE7r1s49bFn0YkFtxJEzZr3MhZKwdLYDmrrORSpq7LjUV9i8XRISaveF2KzHKEliWwnCVmY8+NEhpLrNmp3XtsgcXW2MjvsGRZBDcpEROLrYvYpTTmhP2quJ20mIuJpeTBPJktWGSeyGbeEhvMxQ1pyWoyM+OxBDZwA2hyQkzOg5rpQqC1xEpln8ZXnJkSYmLWErOxf2OVTnX+vPtaYSkC22jyCqiW2PEiZaqXCM1ejClFDTyUionNTaLNWWISEVjYUwjkx9ZXHBNLEVjkUmbdSV1QzJjI5gjMn7ydhW0IzHp3zBNWktD89oHEBlFgX6cuvW2ByMLyzJPYVJ2FGVzIJn1eouBbsFr3EnIKZTz/hwWX38YPo8neYI3FRDZl8dqIr5/czTJ3bW4kZt2bbAK2nsRiK0xNX0xa8TapUrI6GkvMENlijCdYYrT+Z8N4I9+ZSV6dK5bEUgR2xlthIbC/17pIk6kr3kUK2QVJArNWWZCDJa+MLBZcyLioS8dKEn4zlkBg4mUXYmM+wD+b0mafectLhTl/lxmtJRaTmFnWccRI/mYTZkc94S8E9TPuZC4ulrPKiNo5bBShVUtsc9DHxI/voAtWmXElZ5FitlYYrVXR/ChsOKTV3pjEuiyxApFl0waMJRYTWComNsvISHuQO/PENtBFmSVncidiZiihnZnEWbFTk04q4vrED2run7Ky2su0J277WTS4jJxs6l3DeQVSj8krRWap69H2bRwqiR0OrOUVt2MLrE9JKeJc6IZW50ZK+13WcMceO/7QIeieInvqvnG4N/O1wt7ALw9gV2lebCiGvMIbF4LCMnEW1pwy+lp9PT4De2dgbw/29mFvDHsTODOFJ2bwhM5lFzTfHIndplk7kdlV4v8ipahCOyspUxhMXNGxM0adrPCycROPnAFOqfO0n8An4avLqh9O/LOhA5rvB9iHuBl72fiiZ8yyT3g9M/Ei1MX7ge8LP2smME3YzHrn0T0ha53lbo4pGVKo43b8+0NDdScPFyUyyxFZyYJIEZfNmW/eNziFycR7bnvOWGg+tDPCx+jVvSV0B8d8Q0WGMx9I8potY5828IR5zkVaBmBCk9fEftD6+eXxHjy2B4/tw2NjeGziyxQem8FjCo+BPgb6OMzMHIBOaNIH1J+joYFk7nvsPo1IyzK42/jYV/N4Z+Af9bKKXs7YPKsdJh9n2go+vMCwITOh+dIT/pN2YQYy5HLYQN8e8GmFTwGf9uUzpjzmSpDTbM//v2P3f4+nMJ5lnwVYILUZi6S2YN1H1yeJ2uLIrbVqiR0NYtIiqrPuIYt30BSBhRI+ojqeuld2TYZ+Am1gQl9D/CuOnabKSAjvttHBAMHHYQYT2nfj+/QBEf/k9RQGIQi9nyn+KYDxviewfUNkU0NiOMV8FGaPwfQJmJnw2WxCk5Jlo0opMguKOorkOIzkOaLdQAKJjc0D5XgeTzx0KT6gpvjMiYkXfLh7hIe1m1dx40iOiZGLDeAHP9lbxJa8mrbCo77vUVyY8QmYnoHpPkz2WxLbV1+YJ7HMvEnnBECpELXt9X5kqCkWBwdLVMvWMYHlLLIcmTWv21OaD21PJ+4C92+6aYK/gyHeO1T/vQo1L1SY+biO96+G4cHt8HoYdZbGwFsbOqXJawrKGbf3A3HFlthswRKbeQtjugeT6ImbcJ6WuGICC8oa5DeKaktoMYkNBothwvCKnrknqM2z2uD/jOZjHt4aG03aPySsY2pk433AJkdC3Xj2aMnL1oHAAuGf8UR/prXExn6uJLbEYtmk3MpU8L+LvCi0U8uHhmqJHQ1SxBX6c5ZYziJLWWFhnnCs7g3Gk+BOyrxSho9Qz7tHioSMgEYxZ1GMx5snwdIYjmG455XQ5jWNo+UJ7AfiMvWjwRLThsR43LlJ0zMw2fPWxZj2iRuWcycDcQ0T9dQLv/kmx6Q9xSnzstLwZgtP9HNhgZlPwwgm8GhK+2UkNWWWkFUgMX93mXl38lEceQXi+oy2RPYoTlbRk0mT8bwlZqJscwQWE1mJwFYhsyN3JaHGxA4C9qKO++YueOYJbJmY2MLkIvNkNsJ/X1DdnXhnQvPW55CXGThGRedjO+L6JJgYKt5FmsBov3WHRt5HHfk3s46ecFo8DYErr6RN2y/vTU0MzNePzsfE9DHnHs3OeEvME9l43MZ5xlq2xGJ3MhCWbQdXcgjtB0emLYEFo2nqOUYwTw75P038H6XeinNvIzIktmNIbMdbZzsTT1SxfMzU4tSQWENaOm+JeSJTH16bjb21HUhs5i2xhDuZyyVe1ZVMkdmxoFpih4+YyGDRGktdNF1kZgmsydryJDaZmkyK4LFMnFWh0CSWq//ahhgWVlWnnKOJV0ivjDsTR2I7/sWGOyPnBjVvw8jU+zNPXIG0vBX2aOROesuiscS8i7Tvd2HJai/RDpMbQRljAgtliiGxmXnnWCCwKe5JrLHnLvvEuLnzSPiTgiW2M/PymvgJk0BqUxcjU23lEmQznZllWhJ7VFvLKy6PeWMuxAsni5ZYyZ3smq3MWWV90dfdPDBUEjtYpKyy0B8gLP65OdLqioVZIgvx+p2ZyWkNSjnBvfrK65JTTJ0LUruBqJ90VJ8Wpk4JdyawO/RfJxq69mToLYhZa+5NZ4t9e56oGtKaOSVt2jhXct+5RlNfxvvOE92fNFkO2bdxWWWNFTL7UkT1E4re42sIP0yE+HzV1B8l9s/Y11bwO+ZPaF4n7esmlT4ho/Ao0553ra3rGNePkU7on3oSmy0kbiQD+znySt1MczfaLvfySFDdydWRIyy7nsQ2qT+4ZIEFyyG+cwYCs4o59soY6ua1Vz4Hc4Zzg5rvnYmjVPEE5gbgkzt3FXZnsDtxr7TeHbT1RFx7Bu2zmLTKaJf31JMWvvYl9AVLLFgX3qqILbG9jIUR98Vyy5ZAYuI4J5aVijOQwuNL1vrSaZthwj4+XQVP+DP/RSmh/VhxIDFon5hQmmdZw3NCeywQ1kJ53I2hMeDCfz5bdCfj2evYCku5kcu4lKnr+MixfxwHXR4bSWIWscsYP2IUI/UIUiCw+Hk/Ie1KWkssKOautk/xZF0H9c8oCwjaPmcYBhCUaxc4NZ3/Ctsp2tfJj83ATLBu7lU2U1xORKyIj8639XFjUUyMVTF1IbUzs/bxaEteqdqSV0xkc6/0Vm+FMe+W75ihy8zJKRivzWTAzFlBg8AOO9oSWfzyj1DPmJMTsZwmOBJ7nJasojrEDkPKSeBAm+RacidLuWI5N7JEYDkyszh0YquW2OGgr5UW2iUiE9LuZCAv++70PeafcIwzA8CRXJPqNaF5/f1g6IsPXssu7g3L4YO29lOSVjH9wBYebQp9+46k1MxAzmXn+1j3GU9YT8wcae3NXDskyj/BPFnZYvusFZb8DkEks0Di8f+jOG5qvnU58SXIy2SdhCewZMfILLwLP7RnaTnZ50N138soZOYn8mJnCo97I/YJ325eeKTpmdtcUD9HZCkCI9GO5UVm/aGixsQODstaYHa7FJEJiyQWZt4mpD8AsYNT+JSyBoyh+QZF+AzkYDifCjaYOuUT/+GO5mtJO9GytkrY1BGx6dhZD7PwRh4/Cxlm1+ZIzBPYmZlTyDPeGz2jcy+qyb7NP5CYJayY0GwtzJNY7NLvYFLjTMZJ84UlT3IypvnMW/gwS/OBW19UWSStiNh07GXjn1oIccLmVdTeAnscR16P4wlMFx8pjyc8StZYn9jYsRJVCWtaYiJyHfBK3GXxWlV9eWKbVwHPxYn8W/1n2s7BvZI6+Cm/qqovyx1nK0gMlrPA4n5LXqGEm0x4qV8gskBMY+aVMPF0zMLM6DjEgoJSDtvk8hAnGkxgECnkwLQbJZ0ZRfSxooW+cTvrGDLxmzqkCUxaAtvzBNbURkFtvlOubUks98WfIXkCmyOxIKsp7dNEYlIy/LrmiaxRvh0If042kex0Eslnr52FDNkYU5rHTeetMBYJrBTcXwgzsKVEtoYlJiJD4NXAc3CfYXuXiNypqveZba4HnqaqV4jI1cBrgGtU9YyIfI2qPi4iI+B3ReSZqvq7qWNtLImlSKuLyFL7gJbAUhaZJbCSOxS7kNYCC8c6pdETMvvNE0guwXzqMinCW5Zl6J86Mu3mDcyzVhnjEtbNJm62cbbXzjxOw+vj92my8hsSiwgslDO6mLSZas9oLbAUeaXIPSavIO+dEDfzpB8+Bj7E9/n+IBvxLrmtQ3vuHW9GPnPfDZjMz9DOfA6YfS/iVFvL63Ha9hPGlUw9jrWMFbaKS5laPhKs505eBdyvqg8AiMgdwPMA+4XKG4DbAVT1HhG5WEQuUdXTqvq43yZ8j++vcwfqJDER+RngH+K+yPvlvu+HgX8OhG8Av0xVf6P36a2BZf7MnCtpU5PimFiOpGI3yY4l7HusJn1pbPLMZm3fbN/EyKKivsYqplXQqG86dQo5GTuFnI4X25OpeaFGXGsbF4uJa8oikXmvLfuhYSu3WO5x3HGXKBFfWlmFx7tGIxcfCy90nWsP23ZvWRnZhBww+yLcqbbxr8YCs+6kLhJYHBeLQpcLcbEUgeWIjKidWj5UrOdOXgo8aJYfAq7usc1lwGlvyf0h8IXAa1T1fbkD9bHEXgf8NPB606fAK1T1FT1+vzLCH7aM9WV/myqByAJiaywXkI6tM7s+3GHHmNxVTGrTlPbJoaGJk/kyHM63deAGa1/AGH/SMjzuNJnMl3G0PEdivuwbAgt1mH2MldEuz1gkrBShxf9BbIVN8ITvyT0k4jdJ+FNPLl4uVlZN0N+3Q36eFuQVUiaCPKxsmndIqitzb+nRxXhY7rnS3OxkHNgvuZIxeZXcyiMhs/VSLPoOMZkppapT4BkichHwFhG5VlXvTu2gk8RU9R3+K75dBz80dJFZSlqpgHK8DlrLYsIiOdmLK7UuVs5T6kls6iyNibbKOAvFK+VUaB6d1BDQNkypRIpoa79uOnPpEhNfh8eIJqZtn/mLCazpJ52VEFsVXSQWSom8mlibmtzVSftc6s4UpgOXxzozcmnegpFo21dpz30b1MgrllWypo0TRm9wm+vvm2JRcin7xMaOHQVL7G5fCngYuNwsX46ztErbXOb7Gqjqp0Tk14GvzB1ynZjYd4rIC3GfK/8+VX1kjX31Qu7P7TszmSM06yKlLC016+L9W0WdqM9hxSnFqSkuETZYDD7RMwSwQ+Kn+liQPbjSKqYlrsYlUef+hMeh9tU8BxnXtAmtCzXtzGTsWsfKGMg8RVy2v0RgdsJgd+bTwGYw8cQ+nXi5DFw9pJXXAN/nSUz9OiubWFaB2CZGVuNYbqY/jn3tJfoseaXSLFadnewisKMmt1JI7Kt9CbhlcZN3A1d4A+jDwPOBF0Tb3AncDNwhItcAj6jqaRF5MjBR1UdE5Fzg76cP4bAqib0G+De+/SPATwLftuK+DgTxHxwH8mPysr9JEVdYH34Xr0sqqVeI8GTRDJq3XTTjkPa5Q4566SAAABKUSURBVI367VgsEcwFhI1yBkLYJ5GIaZb3Sn2+nZtRi0ksJqx4OR57ygrboSWSXXH9p6bmPKXdR5NQ6wltZvrj/7ZUmoRVX8aRvOxD8F11Kv1k3Twxi02xytaJ66vqRERuBt6C+7tuU9X7ROQmv/5WVb1LRK4Xkftx6Xk3+p8/BbhdpHlFwBtU9bdyxxLVbjF5Nv21ENjvs05E1DJkuBgPCjHxSKIvpWCpdvyJjlQJ+ainMnWfdvjGUZjpjGvbthd7zg2ZkH/Oses5yLgvR16xEsbyS8k0nGPqUyjxVwXiTwjHH7JLJdTGpURiYV2QVfwkQq6v9DxpnHqSSkeZmDEsGx8js0yiHZbD/xUwAVQ1vvf2hojoE0tsf+6ax1sHK1liIvIUVf2IX/wm4I9T2+2uOqolEFwcuwytRWAtsrA+KGOwsOILf8qiZZZLvQj7TLmXC3Eg5hUzJq5YMe3+YkVV5i2xdeuYsFIEFuQWE1hc51z4lJxzsgrfQI/JK7VcInxLYqWnEeJ2ivBTltdBuI8pUsqRVmpbWDQSJqyPdSyxo0SfFIs3As8CniwiDwI/BFwrIs/AyfAvgJsOdZQZpAhMonZ8J4trS2hBoYj2E5ZL7masjLu+HZ4XtArS17pIkVh8vFKGfeoxolxJKWBsQcTupGTaduxKmrDi+NuE9htP/gkjdiI5xXWJxFLHz517/P/k5BfHv0pJriXLsI/lRWL5qBGHXzYVfWYn42AcwM8cwljWQonAUmQWyMvGvOydJyas2HUN+0rd/a1ydilm7vnDMMZYGW0dK2ZXxn3ctsslxZuaY+bIyy6XrLAcgcUxs+B+xrloqacEIE9elsRy7l9OJiXSW3YmsmR9lSyvUt9hY70Mi6PDxmbsL4O+BEbUnpltcrOSoaSssBxxpZQxp5i5OiYBW9tj5yyDksWQWs4pX6yIKfKKSSxH6kE+Ic4YSN7Ky77xIn7MKyayOKWji/BThJnr66pzaSgpMostxNj6IrEct1M4bGI7MZbYNsESWOwOUlgOllgpVSPV16WosWKGklLE1CNN8R08Xk4pZipW02f9lMVzSi3nrDBbYgtoZGQzZF5GltTGkZxSBJaSWUo2KcJfRi4lwiuloVi3Ofe/5VxJzHKqTY/+g8SJiYltOmLiii0xi1R/ILD4rhMurCGLF1WsHEFRY6UMijlkkcT6JoyWlCBWplSdUrpUXYq92b4cccUkNqO1pEI7kFhMYKmZ2hyJpfLUUu5rl6y65FUivBJxpVzIPrEwTB23YxyVa1lJ7JCRc/FiSyxer7QXflCIHIHZ7UN/yvqy1kVJIVPuUUop45hbThlKgfJUf2m7lNKl3NiU650isSCXYdQOZZLoS83W9kmRyVk5KVl1ySblIqbaVvapdoq4usiMQt9xoLqTR4jYfcxZYgHB+grteF/xhRdnoYd2bF3klDIuXSkKORKLL/CYxErLXetKlkOOxMi0LbHnJi5KKRMx2S+T0pGTmyWXksz6lHjCI9VXciFLBEah76hRLbFjRInIUv3hIg/rQ5+12oj6Y4tsGQXNpSak0hRKihncpC6F6tPXx2KwJAZ5Igvjt6krAyOn0oRG3LeMrHJyonD+qbqvpRVfA3Ff15iItiFad9yoltgRw1pjueWA3IylveCtm9kV9Ld5XdZqC/EgS3RTs79SmoLdf0lJS5ZAX2WLSaxU+pBYLJ943DHJ2dq2g6xyMrLHzR0rLOdk0Ifou2RaIv3UeFLjJVq/CagpFkeALuIKfTB/sYflHHnZdnA9cyQW6pJiTpm3MErpCcsoZorE1il9LL8cidk69bs47hdIPiYuK6/YdczJLB5zSl6p8+1D8qnlmBRLhNY1rhRxbQqZVUvsmGCJLG7D/EUf2vaiCaTVh8BiBY2VdRYtB+XsM8Nnx1xSiGUIqtTfx5II7S4Sy8kptiBj+aRKl5ysu99FHAdJ+LFM43PrGguJutQ+DtSY2DEiZ6GViCyGJbCUi1SyVEoK2ZfEUhd6qq9EVLGSldolK8weM8gsVdu2JXir3LlZ2dzyuoRv+1Yl+C6Z5sis73+4qagkdkSICSvuT9XL7rtEYjnFLLVTSriqYuYUqatO9aWOVSIx27Z1TF5i5BRqIS+nZQgsR/gpWa1K9iWyKsm3z7hItDcF1Z08QqxCZDGhWcJKWWDh4kxZFjnFjJUxpZgUjhnGlatjRVqlHZbtPkvHDeON27YvyMjKOiaynGzivpR81pVViZi6ZFZyHftYYrmxxtgEUquW2BEjp2SrWmI5UrNEllLMFFn1scDidnxeOQUoKVAp1pUjsVJt0eVKWnnZc47d9Jx8bB/k5ZayWuMxp2TSh6C65NhHvnYMufGR2G4TUC2xY0S4EGKlsv0lUktZETGRdSlmnwKLShmP29ap9rqFRDs+ViyjWJZE7ZSrt4p8+hB+/B+WzqOvZbqODLtILDfGTURNsdgABLIJbei2xmICiwkLupWsax0ddU4xU+2SEqX6c7/rOo5FirhK59JFQqX+3O9sexlZLWtF9ZVlqr9rPJuOaoltCCyR5db1qZc5RsqCs330qO2+Uu2w3FfBUtvn+vocexnEN5O4XbJyIU9gtu4z9j4kRo92bjl1vNR4tgXbEhMbdG9ystB1wXW5B6U7emrmqqv0efxlRjkJM16XG0uXNdLnvOnRLsknHlsf2XTJK5ZF13OjpScU+riZ8bnGcqDQTi1vKpZ5njQFEblORN4vIh8UkZdktnmVX/9eEbnS910uIv9FRP5URP5ERL6rNM4Tb4mlkLOcYsurr+uZa0vUby0JMu2SJZZbXtbSytWldmp5GaRk3MdK7Wu59jmHZcmoS5Zd7fj424Z13En/Be9XA8/BfUvyXSJyp6reZ7a5Hniaql4hIlfjvqJ2De4NVt+jqu8RkQuAPxSRt9nfWpwVJBaTVqpvWQLL7StW0rCvuA8Wx5Rze+1xUst9iKu0fd+2XV5FVjkiC/voS1irEP5Bkn2XfHPL24Y13cmrgPtV9QEAEbkDeB5giegG4HYAVb1HRC4WkUtU9aPAR33/oyJyH/C50W8bnBUkloNVwnjZXoApJS0RY5eyWnQtd1mCy9TrtvugS1bLyKhr0sDWy1hiLFH33bb0e4ttIrbxej+/FHjQLD8EXN1jm8uA06HDfxLySuCe3IHOGhJLkY5dB2mF6OtSpmq7zxyJ0dGfG2uqbxnS6lou/W4ZK9XuI3WzSNXLrkuNs6t9EH19CDA3vm1AyRL7E+BPyz/ve7rZv9G7kr8EfLeqPprbwVlDYrCoPLn1Aeu4SfHvS25kjNyMW+7YpfYyCrWKNVZyK+MbR+7mUCKqrvWpY3a1u5ZXIcOSvLeNvAJKMbEv8SXgFxc3eRi43CxfjrO0Sttc5vsQkR3gl4GfVdVfKY3zrCKxgNRFlSKWrosv51KG/ZXc04PCKsTTl9jWcSvt70qyzRG9Xe4it9T4usa+rgz6Wm3bjDVjYu8GrvDu4IeB5wPx5x/vBG4G7hCRa4BHVPW0iAhwG/A+VX1l14HOShJLoeui6+NWhu3i5S5LZhX0VcxV3L5Su2RpLutGdZF7H/Lqa4l1jSWFg3K/txXrkJiqTkTkZuAtuFfH3aaq94nITX79rap6l4hcLyL3A48BN/qffxXwT4A/EpF7fd/LVPU3UscS1cMRuYjoeYey5+NDXyVbtm9VHLTrskxMLNVOLfdFl6z6HKeLdPpglZvDJhLY44Cqrny5iYi+YYnt/+max1sH1RI7IHS5lnHfYRx/mf5V9pXbdpXzW0ZWfWaLc8c/KFI/jP1vOrYlY7+S2BJIKWwpcJ3qPyqsE8Na5TfL3oL7yKrPbHGO0A6abE5SwL4v1kyxODJUElsTXYFrMusPayxH8fuc1XkQ8b1VCe0wSGaVyZGThGqJnVD0dRtT648DR0Vsy267TJpLrn8Za+ug/oOzidjqWyxOMPpYX2S2OWwcpCJ1Kew659dXVn1JrfSbdbCMdXrSUC2xE44+SrytF/ayinsQZN03DeWwJyo2ad/HjUpiZwE2wfLqwlEo2SrHWEZWm0YUmzaew0J1J89CnC0X90GgymrzUS2xioqKrUZNsaioqNhqVEusoqJiq1FjYhUVFVuNaolVVFRsNbaFxIpfO8p9dUREPktE3iYifyYibxWRi49muBUVFUeFPl/rCuU40fXJtvDVkS/FfYXkO0Tk6cBLgbep6hcBv+WXKyoqThDW/WTbUaHoTma+OnIp7islz/Kb3Q7cTSWyiooThROXYhF9deQSVQ1fJDkNXHLgI6uoqDhWHLeF1Re9SMx/deSXcV8d+Yx7BbaDqqqIJBOw90176EtFRcXB4zDcuuOOdfVFV0zMfnXkDearI6dF5HP8+qcAH0v9dteUSmAVFYeHIfP6dhBYNyYmIteJyPtF5IMi8pLMNq/y698rIlea/p8RkdMi8sdd4+yancx9deRO4EW+/SKg+EmlioqK7cM6JCYiQ+DVwHW4r7u9wE8K2m2uB56mqlcA3w68xqx+nf9tJ7ossfDVka8RkXt9uQ74MeDvi8ifAc/2yxUVFScIa6ZYXAXcr6oPqOoYuAN4XrTNDbiJQVT1HuDi4OGp6juAT/YZZ9fs5O+SJ7rn9DlARUXFdmLNGNulwINm+SHg6h7bXIrPiOiLmrFfUVGRRCnF4qO4tIQC1v3wVW9UEquoqEiiZIl9ti8Biej7w8DlZvlynKVV2uYy37cUOmcnKyoqzk6sGRN7N3CFiDxVRHaB5+MmBC3uBF4IICLXAI+Y/NPeqCRWUVGRxDqzk6o6AW4G3gK8D/gFVb1PRG4SkZv8NncBHxKR+4FbgX8Zfi8ibwR+H/giEXlQRG7MjVNUD+dFwSKi5x3KnisqKrrwOKCqK3/2QUT0m5bY/s1rHm8d1JhYRUVFEtuSsV9JrKKiIokT9exkRUXF2YcT9xaLioqKswvVEquoqNhq1JhYRUXFVqNaYhUVFVuNSmIVFRVbjepOVlRUbDXq7GRFRcVWo7qTFRUVW41KYhUVFVuNGhOrqKjYalRLrKKiYqtRSayiomKrUd3JioqKrUZNsaioqNhqVHeyoqJiq7EtJFbfsV9RUZHEmh8KQUSuE5H3i8gHReQlmW1e5de/V0SuXOa3AUdKYtvC7Cls69i3ddywvWPf1nHHWOdDISIyBF4NXAd8CfACEXl6tM31wNNU9Qrg24HX9P2tRSWxntjWsW/ruGF7x76t446xDokBVwH3q+oDqjoG7gCeF21zA3A7gKreA1wsIp/T87cNqjtZUVGRxJru5KXAg2b5Id/XZ5vP7fHbBjWwX1FRkcSaKRZ9vwW59mfeDpXEHk/0TQ7zgIeMbR37to4btnfs2zpui8fW+/nDwOVm+XKcRVXa5jK/zU6P3zY4NBI7rg9pVlRUrI8D0N93A1eIyFOBDwPPB14QbXMn7ivhd4jINcAjqnpaRD7R47cNqjtZUVFx4FDViYjcDLwFGAK3qep9InKTX3+rqt4lIteLyP04w+/G0m9zxxLVvq5rRUVFxebhyGYnl0le2ySIyAMi8kcicq+IvPO4x1OCiPyMiJwWkT82fZ8lIm8TkT8TkbeKyMXHOcYUMuP+YRF5yMv9XhG57jjHmIKIXC4i/0VE/lRE/kREvsv3b7zMTxKOhMSWTV7bMChwrapeqapXHfdgOvA6nIwtXgq8TVW/CPgtv7xpSI1bgVd4uV+pqr9xDOPqwhj4HlX9UuAa4Dv8db0NMj8xOCpLbKnktQ3EVkxSqOo7gE9G3U1Coa+/8UgH1QOZccOGy11VP6qq7/HtR4H7cPlMGy/zk4SjIrE+iW+bCgV+U0TeLSIvPu7BrIBLVPW0b58GLjnOwSyJ7/TP1N226S6Zn0m7EriH7Zb51uGoSGybZw++SlWvBJ6Lcxe++rgHtCrUzeJsy3/xGuALgGcAHwF+8niHk4eIXAD8MvDdqvoZu27LZL6VOCoS65P4tpFQ1Y/4+uPAm3Gu8TbhtH8eDRF5CvCxYx5PL6jqx9QDeC0bKncR2cER2BtU9Vd891bKfFtxVCTWJL6JyC4uee3OIzr2yhCR80TkSb59PvB1wB+Xf7VxuBN4kW+/CPiVwrYbA6/8Ad/EBspdRAS4DXifqr7SrNpKmW8rjixPTESeC7ySNnntR4/kwGtARL4AZ32BSwz+uU0et4i8EXgW8GRcLOZfA78K/CLwecADwDer6iPHNcYUEuP+IeBanCupwF8AN5k400ZARJ4J/A7wR7Qu48uAd7LhMj9JqMmuFRUVW436Kp6KioqtRiWxioqKrUYlsYqKiq1GJbGKioqtRiWxioqKrUYlsYqKiq1GJbGKioqtRiWxioqKrcb/D7918fujp6dI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-27384"/>
            <a:ext cx="3874383" cy="341707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05051"/>
            <a:ext cx="4712774" cy="3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9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Градиентный спуск</a:t>
            </a:r>
            <a:endParaRPr lang="ru-RU" dirty="0"/>
          </a:p>
        </p:txBody>
      </p:sp>
      <p:pic>
        <p:nvPicPr>
          <p:cNvPr id="5122" name="Picture 2" descr="http://upload.wikimedia.org/wikipedia/commons/thumb/f/ff/Gradient_descent.svg/350px-Gradient_descen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2043577"/>
            <a:ext cx="4464496" cy="478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\mathbf{x}_{n+1}=\mathbf{x}_n-\gamma_n \nabla F(\mathbf{x}_n),\ n \ge 0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3648405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560186" y="1694402"/>
                <a:ext cx="2131289" cy="876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US" b="0" i="1" baseline="-25000" smtClean="0">
                          <a:latin typeface="Cambria Math"/>
                          <a:ea typeface="Cambria Math"/>
                        </a:rPr>
                        <m:t>𝑤</m:t>
                      </m:r>
                      <m:acc>
                        <m:accPr>
                          <m:chr m:val="̃"/>
                          <m:ctrlPr>
                            <a:rPr lang="ru-RU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𝑄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𝑙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186" y="1694402"/>
                <a:ext cx="2131289" cy="87690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60186" y="2565561"/>
                <a:ext cx="2298963" cy="876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𝛻</m:t>
                      </m:r>
                      <m:acc>
                        <m:accPr>
                          <m:chr m:val="̃"/>
                          <m:ctrlPr>
                            <a:rPr lang="ru-RU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𝑄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𝑙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186" y="2565561"/>
                <a:ext cx="2298963" cy="87690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5688111" y="3573016"/>
                <a:ext cx="2196257" cy="619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𝑤</m:t>
                          </m:r>
                        </m:den>
                      </m:f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111" y="3573016"/>
                <a:ext cx="2196257" cy="61908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88111" y="4284850"/>
                <a:ext cx="2322944" cy="876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𝛻</m:t>
                      </m:r>
                      <m:acc>
                        <m:accPr>
                          <m:chr m:val="̃"/>
                          <m:ctrlPr>
                            <a:rPr lang="ru-RU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𝑄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111" y="4284850"/>
                <a:ext cx="2322944" cy="87690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83969" y="5445224"/>
                <a:ext cx="4680519" cy="116980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9" y="5445224"/>
                <a:ext cx="4680519" cy="116980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25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Стохастический градиент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11760" y="1988840"/>
                <a:ext cx="4464496" cy="1138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988840"/>
                <a:ext cx="4464496" cy="11382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единительная линия 5"/>
          <p:cNvCxnSpPr/>
          <p:nvPr/>
        </p:nvCxnSpPr>
        <p:spPr>
          <a:xfrm flipH="1">
            <a:off x="4748674" y="2183092"/>
            <a:ext cx="504056" cy="7200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403647" y="3501008"/>
                <a:ext cx="6480721" cy="8309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𝐿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′(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u-RU" sz="2400" b="0" i="1" smtClean="0">
                        <a:latin typeface="Cambria Math"/>
                      </a:rPr>
                      <m:t> − </m:t>
                    </m:r>
                  </m:oMath>
                </a14:m>
                <a:r>
                  <a:rPr lang="ru-RU" sz="2400" dirty="0" smtClean="0"/>
                  <a:t>случайный элемент обучающей выборки</a:t>
                </a:r>
                <a:endParaRPr lang="ru-RU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7" y="3501008"/>
                <a:ext cx="6480721" cy="830997"/>
              </a:xfrm>
              <a:prstGeom prst="rect">
                <a:avLst/>
              </a:prstGeom>
              <a:blipFill rotWithShape="1">
                <a:blip r:embed="rId3"/>
                <a:stretch>
                  <a:fillRect b="-1438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15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Переобучение в задаче обучения с учителем как правило означает большие коэффициенты: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Идея: добавить ограничение на коэффициенты</a:t>
            </a:r>
            <a:endParaRPr lang="ru-RU" dirty="0"/>
          </a:p>
        </p:txBody>
      </p:sp>
      <p:pic>
        <p:nvPicPr>
          <p:cNvPr id="4" name="Picture 6" descr="http://thomas-sourmail.net/papers_html/Assessment_Ms/img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515479"/>
            <a:ext cx="2990850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Соединительная линия уступом 7"/>
          <p:cNvCxnSpPr/>
          <p:nvPr/>
        </p:nvCxnSpPr>
        <p:spPr>
          <a:xfrm rot="10800000">
            <a:off x="3851920" y="4581128"/>
            <a:ext cx="2592290" cy="288032"/>
          </a:xfrm>
          <a:prstGeom prst="bentConnector3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/>
          <p:nvPr/>
        </p:nvCxnSpPr>
        <p:spPr>
          <a:xfrm rot="10800000">
            <a:off x="4644009" y="3645024"/>
            <a:ext cx="1800206" cy="792088"/>
          </a:xfrm>
          <a:prstGeom prst="bentConnector3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оединительная линия уступом 11"/>
          <p:cNvCxnSpPr/>
          <p:nvPr/>
        </p:nvCxnSpPr>
        <p:spPr>
          <a:xfrm rot="10800000">
            <a:off x="5076057" y="3284984"/>
            <a:ext cx="1368155" cy="873558"/>
          </a:xfrm>
          <a:prstGeom prst="bentConnector3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44215" y="3861048"/>
            <a:ext cx="2699785" cy="175432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Большие коэффициенты делают возможным сильное изменение величины при небольшом изменении признаков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336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Регуляризация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03648" y="1698661"/>
                <a:ext cx="2560636" cy="1672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𝐿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)→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𝑚𝑖𝑛</m:t>
                                  </m:r>
                                </m:e>
                              </m:nary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≤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𝜏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698661"/>
                <a:ext cx="2560636" cy="16728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44008" y="1746814"/>
                <a:ext cx="2560636" cy="1672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𝐿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)→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𝑚𝑖𝑛</m:t>
                                  </m:r>
                                </m:e>
                              </m:nary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≤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𝜏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1746814"/>
                <a:ext cx="2560636" cy="167289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03648" y="3645024"/>
                <a:ext cx="2880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1−регуляризация</m:t>
                      </m:r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645024"/>
                <a:ext cx="288032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44008" y="3635732"/>
                <a:ext cx="2880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2−регуляризация</m:t>
                      </m:r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3635732"/>
                <a:ext cx="288032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http://web.stanford.edu/~jbarral/PSY221/finalProject_files/image005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894" y="4437112"/>
            <a:ext cx="475252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15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Регуляризация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03648" y="3645024"/>
                <a:ext cx="2880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1−регуляризация</m:t>
                      </m:r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645024"/>
                <a:ext cx="288032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44008" y="3635732"/>
                <a:ext cx="2880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2−регуляризация</m:t>
                      </m:r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3635732"/>
                <a:ext cx="288032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http://web.stanford.edu/~jbarral/PSY221/finalProject_files/image00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894" y="4437112"/>
            <a:ext cx="475252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347020" y="2110857"/>
                <a:ext cx="3160096" cy="876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𝑙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</m:e>
                      </m:nary>
                      <m:r>
                        <a:rPr lang="en-US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𝛾</m:t>
                      </m:r>
                      <m:nary>
                        <m:naryPr>
                          <m:chr m:val="∑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𝑚𝑖𝑛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020" y="2110857"/>
                <a:ext cx="3160096" cy="87690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4788024" y="2120045"/>
                <a:ext cx="3097579" cy="876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𝑙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</m:e>
                      </m:nary>
                      <m:r>
                        <a:rPr lang="en-US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𝛾</m:t>
                      </m:r>
                      <m:nary>
                        <m:naryPr>
                          <m:chr m:val="∑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baseline="30000" smtClean="0">
                              <a:latin typeface="Cambria Math"/>
                            </a:rPr>
                            <m:t>2</m:t>
                          </m:r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𝑚𝑖𝑛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120045"/>
                <a:ext cx="3097579" cy="87690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58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Различия между</a:t>
            </a:r>
            <a:r>
              <a:rPr lang="en-US" dirty="0" smtClean="0"/>
              <a:t> </a:t>
            </a:r>
            <a:r>
              <a:rPr lang="en-US" i="1" dirty="0" smtClean="0"/>
              <a:t>l1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i="1" dirty="0" smtClean="0"/>
              <a:t>l2</a:t>
            </a: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Разреженность</a:t>
            </a:r>
            <a:r>
              <a:rPr lang="en-US" sz="2400" dirty="0" smtClean="0"/>
              <a:t> – l1-</a:t>
            </a:r>
            <a:r>
              <a:rPr lang="ru-RU" sz="2400" dirty="0" smtClean="0"/>
              <a:t>регуляризация делает вектор весов более разреженным </a:t>
            </a:r>
            <a:r>
              <a:rPr lang="en-US" sz="2400" dirty="0" smtClean="0"/>
              <a:t>(</a:t>
            </a:r>
            <a:r>
              <a:rPr lang="ru-RU" sz="2400" dirty="0" smtClean="0"/>
              <a:t>содержащим больше нулей</a:t>
            </a:r>
            <a:r>
              <a:rPr lang="en-US" sz="2400" dirty="0" smtClean="0"/>
              <a:t>)</a:t>
            </a:r>
          </a:p>
          <a:p>
            <a:r>
              <a:rPr lang="ru-RU" sz="2400" dirty="0" smtClean="0"/>
              <a:t>В случае линейной классификации это означает</a:t>
            </a:r>
            <a:r>
              <a:rPr lang="en-US" sz="2400" dirty="0" smtClean="0"/>
              <a:t> </a:t>
            </a:r>
            <a:r>
              <a:rPr lang="ru-RU" sz="2400" dirty="0" smtClean="0">
                <a:solidFill>
                  <a:srgbClr val="FF0000"/>
                </a:solidFill>
              </a:rPr>
              <a:t>отбор признаков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ru-RU" sz="2400" dirty="0" smtClean="0"/>
              <a:t>признаки с нулевыми весами не используются в классификации</a:t>
            </a:r>
            <a:endParaRPr lang="en-US" sz="2400" dirty="0" smtClean="0"/>
          </a:p>
          <a:p>
            <a:r>
              <a:rPr lang="ru-RU" sz="2400" dirty="0" smtClean="0"/>
              <a:t>Простая геометрическая иллюстрация разреженности</a:t>
            </a:r>
            <a:r>
              <a:rPr lang="en-US" sz="2400" dirty="0" smtClean="0"/>
              <a:t>:</a:t>
            </a:r>
            <a:endParaRPr lang="ru-RU" sz="2400" dirty="0"/>
          </a:p>
        </p:txBody>
      </p:sp>
      <p:pic>
        <p:nvPicPr>
          <p:cNvPr id="8194" name="Picture 2" descr="http://i.imgur.com/zGyx9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2" b="9692"/>
          <a:stretch/>
        </p:blipFill>
        <p:spPr bwMode="auto">
          <a:xfrm>
            <a:off x="107504" y="3933056"/>
            <a:ext cx="4111275" cy="249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ej.iop.org/images/1741-2552/9/5/056002/Full/jne427232f9_onlin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57"/>
          <a:stretch/>
        </p:blipFill>
        <p:spPr bwMode="auto">
          <a:xfrm>
            <a:off x="4067944" y="4221088"/>
            <a:ext cx="4894231" cy="20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53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Стандартные линейные классификаторы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7461631"/>
                  </p:ext>
                </p:extLst>
              </p:nvPr>
            </p:nvGraphicFramePr>
            <p:xfrm>
              <a:off x="539552" y="1484784"/>
              <a:ext cx="8208912" cy="51500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2248"/>
                    <a:gridCol w="3168352"/>
                    <a:gridCol w="2808312"/>
                  </a:tblGrid>
                  <a:tr h="6215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Классификатор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Функция потерь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err="1" smtClean="0"/>
                            <a:t>Регуляризатор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1072869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SVM (Support vector machine</a:t>
                          </a:r>
                          <a:r>
                            <a:rPr lang="ru-RU" sz="2000" dirty="0" smtClean="0"/>
                            <a:t>,</a:t>
                          </a:r>
                          <a:r>
                            <a:rPr lang="ru-RU" sz="2000" baseline="0" dirty="0" smtClean="0"/>
                            <a:t> метод опорных векторов</a:t>
                          </a:r>
                          <a:r>
                            <a:rPr lang="en-US" sz="2000" dirty="0" smtClean="0"/>
                            <a:t>)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max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⁡{0, 1−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𝑀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 dirty="0" smtClean="0"/>
                        </a:p>
                        <a:p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ru-RU" sz="200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000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𝑚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000" b="0" i="1" baseline="30000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</a:tr>
                  <a:tr h="1129637">
                    <a:tc>
                      <a:txBody>
                        <a:bodyPr/>
                        <a:lstStyle/>
                        <a:p>
                          <a:r>
                            <a:rPr lang="ru-RU" sz="2000" dirty="0" smtClean="0"/>
                            <a:t>Логистическая регрессия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log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⁡(1+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𝑀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Обычно</a:t>
                          </a:r>
                          <a:r>
                            <a:rPr lang="en-US" sz="2000" dirty="0" smtClean="0"/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ru-RU" sz="200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b="0" i="1" baseline="30000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ru-RU" sz="2000" dirty="0" smtClean="0"/>
                            <a:t>или</a:t>
                          </a:r>
                          <a:r>
                            <a:rPr lang="en-US" sz="2000" dirty="0" smtClean="0"/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ru-RU" sz="200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|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/>
                                    </a:rPr>
                                    <m:t>|</m:t>
                                  </m:r>
                                </m:e>
                              </m:nary>
                            </m:oMath>
                          </a14:m>
                          <a:endParaRPr lang="ru-RU" sz="2000" dirty="0"/>
                        </a:p>
                      </a:txBody>
                      <a:tcPr/>
                    </a:tc>
                  </a:tr>
                  <a:tr h="2088232">
                    <a:tc>
                      <a:txBody>
                        <a:bodyPr/>
                        <a:lstStyle/>
                        <a:p>
                          <a:r>
                            <a:rPr lang="en-US" sz="2000" baseline="0" dirty="0" smtClean="0"/>
                            <a:t>LDA (</a:t>
                          </a:r>
                          <a:r>
                            <a:rPr lang="ru-RU" sz="2000" baseline="0" dirty="0" smtClean="0"/>
                            <a:t>Линейный дискриминантный анализ/линейный дискриминант Фишера</a:t>
                          </a:r>
                          <a:r>
                            <a:rPr lang="en-US" sz="2000" baseline="0" dirty="0" smtClean="0"/>
                            <a:t>)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, 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= 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 −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 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𝑙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𝑙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−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</a:rPr>
                                      <m:t>,+</m:t>
                                    </m:r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𝑙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𝑙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−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ru-RU" sz="200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b="0" i="1" baseline="30000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</a:p>
                        <a:p>
                          <a:pPr algn="ctr"/>
                          <a:r>
                            <a:rPr lang="ru-RU" sz="2000" baseline="0" dirty="0" smtClean="0"/>
                            <a:t>в случае плохой обусловленности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984526"/>
                  </p:ext>
                </p:extLst>
              </p:nvPr>
            </p:nvGraphicFramePr>
            <p:xfrm>
              <a:off x="539552" y="1484784"/>
              <a:ext cx="8208912" cy="51500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2248"/>
                    <a:gridCol w="3168352"/>
                    <a:gridCol w="2808312"/>
                  </a:tblGrid>
                  <a:tr h="6215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Классификатор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Функция потерь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err="1" smtClean="0"/>
                            <a:t>Регуляризатор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13106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SVM (Support vector </a:t>
                          </a:r>
                          <a:r>
                            <a:rPr lang="en-US" sz="2000" dirty="0" smtClean="0"/>
                            <a:t>machine</a:t>
                          </a:r>
                          <a:r>
                            <a:rPr lang="ru-RU" sz="2000" dirty="0" smtClean="0"/>
                            <a:t>,</a:t>
                          </a:r>
                          <a:r>
                            <a:rPr lang="ru-RU" sz="2000" baseline="0" dirty="0" smtClean="0"/>
                            <a:t> метод опорных векторов</a:t>
                          </a:r>
                          <a:r>
                            <a:rPr lang="en-US" sz="2000" dirty="0" smtClean="0"/>
                            <a:t>)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0577" t="-49767" r="-88654" b="-245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2826" t="-49767" r="-217" b="-245581"/>
                          </a:stretch>
                        </a:blipFill>
                      </a:tcPr>
                    </a:tc>
                  </a:tr>
                  <a:tr h="1129637">
                    <a:tc>
                      <a:txBody>
                        <a:bodyPr/>
                        <a:lstStyle/>
                        <a:p>
                          <a:r>
                            <a:rPr lang="ru-RU" sz="2000" dirty="0" smtClean="0"/>
                            <a:t>Логистическая регрессия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0577" t="-174054" r="-88654" b="-1854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2826" t="-174054" r="-217" b="-185405"/>
                          </a:stretch>
                        </a:blipFill>
                      </a:tcPr>
                    </a:tc>
                  </a:tr>
                  <a:tr h="2088232">
                    <a:tc>
                      <a:txBody>
                        <a:bodyPr/>
                        <a:lstStyle/>
                        <a:p>
                          <a:r>
                            <a:rPr lang="en-US" sz="2000" baseline="0" dirty="0" smtClean="0"/>
                            <a:t>LDA (</a:t>
                          </a:r>
                          <a:r>
                            <a:rPr lang="ru-RU" sz="2000" baseline="0" dirty="0" smtClean="0"/>
                            <a:t>Линейный дискриминантный анализ/линейный дискриминант Фишера</a:t>
                          </a:r>
                          <a:r>
                            <a:rPr lang="en-US" sz="2000" baseline="0" dirty="0" smtClean="0"/>
                            <a:t>)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0577" t="-148246" r="-88654" b="-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2826" t="-148246" r="-217" b="-2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1990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Байесовские методы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Наивный Байес и его истоки: фильтр спама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Восстановление плотности распределения</a:t>
            </a:r>
          </a:p>
        </p:txBody>
      </p:sp>
    </p:spTree>
    <p:extLst>
      <p:ext uri="{BB962C8B-B14F-4D97-AF65-F5344CB8AC3E}">
        <p14:creationId xmlns:p14="http://schemas.microsoft.com/office/powerpoint/2010/main" val="215749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107504" y="3068960"/>
            <a:ext cx="8928992" cy="18002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2-я точка зрения</a:t>
            </a:r>
            <a:endParaRPr lang="ru-RU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03515" y="4869160"/>
            <a:ext cx="8928992" cy="18002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3-я точка зрения</a:t>
            </a:r>
            <a:endParaRPr lang="ru-RU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07504" y="1268760"/>
            <a:ext cx="8928992" cy="18002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1-я точка зрения</a:t>
            </a:r>
            <a:endParaRPr lang="ru-RU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Вероятностная модель данных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550504" y="1628800"/>
            <a:ext cx="1800200" cy="1152128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P(</a:t>
            </a:r>
            <a:r>
              <a:rPr lang="en-US" sz="4400" dirty="0" err="1" smtClean="0"/>
              <a:t>x,y</a:t>
            </a:r>
            <a:r>
              <a:rPr lang="en-US" sz="4400" dirty="0" smtClean="0"/>
              <a:t>)</a:t>
            </a:r>
            <a:endParaRPr lang="ru-RU" sz="4400" dirty="0"/>
          </a:p>
        </p:txBody>
      </p:sp>
      <p:sp>
        <p:nvSpPr>
          <p:cNvPr id="6" name="Стрелка вправо 5"/>
          <p:cNvSpPr/>
          <p:nvPr/>
        </p:nvSpPr>
        <p:spPr>
          <a:xfrm>
            <a:off x="1678296" y="1757082"/>
            <a:ext cx="1728192" cy="965158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>
            <a:off x="5494720" y="1771189"/>
            <a:ext cx="1728192" cy="965158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5782752" y="1858144"/>
            <a:ext cx="187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x, y</a:t>
            </a:r>
            <a:endParaRPr lang="ru-RU" sz="40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038336" y="3284984"/>
            <a:ext cx="1800200" cy="1152128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P(x)</a:t>
            </a:r>
            <a:endParaRPr lang="ru-RU" sz="4400" dirty="0"/>
          </a:p>
        </p:txBody>
      </p:sp>
      <p:sp>
        <p:nvSpPr>
          <p:cNvPr id="10" name="Стрелка вправо 9"/>
          <p:cNvSpPr/>
          <p:nvPr/>
        </p:nvSpPr>
        <p:spPr>
          <a:xfrm>
            <a:off x="683568" y="3413266"/>
            <a:ext cx="1296144" cy="965158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>
            <a:off x="7222912" y="3413266"/>
            <a:ext cx="1728192" cy="965158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7510944" y="3500221"/>
            <a:ext cx="187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x, y</a:t>
            </a:r>
            <a:endParaRPr lang="ru-RU" sz="40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314700" y="3284984"/>
            <a:ext cx="1800200" cy="1152128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P(</a:t>
            </a:r>
            <a:r>
              <a:rPr lang="en-US" sz="4400" dirty="0" err="1" smtClean="0"/>
              <a:t>y|x</a:t>
            </a:r>
            <a:r>
              <a:rPr lang="en-US" sz="4400" dirty="0" smtClean="0"/>
              <a:t>)</a:t>
            </a:r>
            <a:endParaRPr lang="ru-RU" sz="4400" dirty="0"/>
          </a:p>
        </p:txBody>
      </p:sp>
      <p:sp>
        <p:nvSpPr>
          <p:cNvPr id="14" name="Стрелка вправо 13"/>
          <p:cNvSpPr/>
          <p:nvPr/>
        </p:nvSpPr>
        <p:spPr>
          <a:xfrm>
            <a:off x="3960780" y="3399449"/>
            <a:ext cx="1296144" cy="965158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3982552" y="3491430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x</a:t>
            </a:r>
            <a:endParaRPr lang="ru-RU" sz="4000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2038336" y="5085184"/>
            <a:ext cx="1800200" cy="1152128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P(y)</a:t>
            </a:r>
            <a:endParaRPr lang="ru-RU" sz="4400" dirty="0"/>
          </a:p>
        </p:txBody>
      </p:sp>
      <p:sp>
        <p:nvSpPr>
          <p:cNvPr id="18" name="Стрелка вправо 17"/>
          <p:cNvSpPr/>
          <p:nvPr/>
        </p:nvSpPr>
        <p:spPr>
          <a:xfrm>
            <a:off x="683568" y="5213466"/>
            <a:ext cx="1296144" cy="965158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право 18"/>
          <p:cNvSpPr/>
          <p:nvPr/>
        </p:nvSpPr>
        <p:spPr>
          <a:xfrm>
            <a:off x="7222912" y="5213466"/>
            <a:ext cx="1728192" cy="965158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7510944" y="5300421"/>
            <a:ext cx="187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x, y</a:t>
            </a:r>
            <a:endParaRPr lang="ru-RU" sz="4000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5314700" y="5085184"/>
            <a:ext cx="1800200" cy="1152128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P(</a:t>
            </a:r>
            <a:r>
              <a:rPr lang="en-US" sz="4400" dirty="0" err="1" smtClean="0"/>
              <a:t>x|y</a:t>
            </a:r>
            <a:r>
              <a:rPr lang="en-US" sz="4400" dirty="0" smtClean="0"/>
              <a:t>)</a:t>
            </a:r>
            <a:endParaRPr lang="ru-RU" sz="4400" dirty="0"/>
          </a:p>
        </p:txBody>
      </p:sp>
      <p:sp>
        <p:nvSpPr>
          <p:cNvPr id="22" name="Стрелка вправо 21"/>
          <p:cNvSpPr/>
          <p:nvPr/>
        </p:nvSpPr>
        <p:spPr>
          <a:xfrm>
            <a:off x="3960780" y="5199649"/>
            <a:ext cx="1296144" cy="965158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3982552" y="5291630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y</a:t>
            </a:r>
            <a:endParaRPr lang="ru-RU" sz="4000" dirty="0"/>
          </a:p>
        </p:txBody>
      </p:sp>
      <p:sp>
        <p:nvSpPr>
          <p:cNvPr id="27" name="TextBox 26"/>
          <p:cNvSpPr txBox="1"/>
          <p:nvPr/>
        </p:nvSpPr>
        <p:spPr>
          <a:xfrm>
            <a:off x="7024261" y="1196752"/>
            <a:ext cx="20842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X – </a:t>
            </a:r>
            <a:r>
              <a:rPr lang="ru-RU" sz="2000" dirty="0" smtClean="0"/>
              <a:t>пространство объектов</a:t>
            </a:r>
          </a:p>
          <a:p>
            <a:pPr algn="ctr"/>
            <a:endParaRPr lang="ru-RU" sz="2000" dirty="0"/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Y – </a:t>
            </a:r>
            <a:r>
              <a:rPr lang="ru-RU" sz="2000" dirty="0" smtClean="0"/>
              <a:t>пространство ответов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7435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 Наивный Байес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744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Что из этого можно использовать, если признаков 10</a:t>
            </a:r>
            <a:r>
              <a:rPr lang="ru-RU" baseline="30000" dirty="0" smtClean="0"/>
              <a:t>5</a:t>
            </a:r>
            <a:r>
              <a:rPr lang="ru-RU" dirty="0" smtClean="0"/>
              <a:t>-10</a:t>
            </a:r>
            <a:r>
              <a:rPr lang="ru-RU" baseline="30000" dirty="0" smtClean="0"/>
              <a:t>6</a:t>
            </a:r>
            <a:r>
              <a:rPr lang="ru-RU" dirty="0" smtClean="0"/>
              <a:t> ?</a:t>
            </a:r>
            <a:endParaRPr lang="ru-RU" baseline="30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ru-RU" dirty="0" smtClean="0"/>
          </a:p>
          <a:p>
            <a:r>
              <a:rPr lang="en-US" dirty="0" smtClean="0"/>
              <a:t>Random Forest</a:t>
            </a:r>
          </a:p>
          <a:p>
            <a:r>
              <a:rPr lang="en-US" dirty="0" smtClean="0"/>
              <a:t>Radial kernel SVM</a:t>
            </a:r>
            <a:endParaRPr lang="ru-RU" dirty="0" smtClean="0"/>
          </a:p>
          <a:p>
            <a:r>
              <a:rPr lang="en-US" dirty="0" smtClean="0"/>
              <a:t>Linear SVM</a:t>
            </a:r>
            <a:endParaRPr lang="ru-RU" dirty="0" smtClean="0"/>
          </a:p>
          <a:p>
            <a:r>
              <a:rPr lang="en-US" dirty="0" smtClean="0"/>
              <a:t>Logistic regression</a:t>
            </a:r>
            <a:endParaRPr lang="ru-RU" dirty="0" smtClean="0"/>
          </a:p>
          <a:p>
            <a:r>
              <a:rPr lang="en-US" dirty="0" smtClean="0"/>
              <a:t>SGD Classifier</a:t>
            </a:r>
            <a:endParaRPr lang="ru-RU" dirty="0" smtClean="0"/>
          </a:p>
          <a:p>
            <a:r>
              <a:rPr lang="en-US" dirty="0" smtClean="0"/>
              <a:t>Naïve Bayes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606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Простая идея фильтрации спама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Примеры спама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“Hi! </a:t>
            </a:r>
            <a:r>
              <a:rPr lang="en-US" dirty="0"/>
              <a:t>:) </a:t>
            </a:r>
            <a:r>
              <a:rPr lang="en-US" b="1" dirty="0" smtClean="0">
                <a:solidFill>
                  <a:srgbClr val="FF0000"/>
                </a:solidFill>
              </a:rPr>
              <a:t>Purchase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0000"/>
                </a:solidFill>
              </a:rPr>
              <a:t>Exclusive</a:t>
            </a:r>
            <a:r>
              <a:rPr lang="en-US" dirty="0"/>
              <a:t> </a:t>
            </a:r>
            <a:r>
              <a:rPr lang="en-US" dirty="0" smtClean="0"/>
              <a:t>Tabs Online </a:t>
            </a:r>
            <a:r>
              <a:rPr lang="en-US" b="1" dirty="0" smtClean="0">
                <a:solidFill>
                  <a:srgbClr val="FF0000"/>
                </a:solidFill>
              </a:rPr>
              <a:t>http://</a:t>
            </a:r>
            <a:r>
              <a:rPr lang="en-US" dirty="0" smtClean="0"/>
              <a:t>...”</a:t>
            </a: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We </a:t>
            </a:r>
            <a:r>
              <a:rPr lang="en-US" b="1" dirty="0">
                <a:solidFill>
                  <a:srgbClr val="FF0000"/>
                </a:solidFill>
              </a:rPr>
              <a:t>Offer</a:t>
            </a:r>
            <a:r>
              <a:rPr lang="en-US" dirty="0"/>
              <a:t> Loan At A </a:t>
            </a:r>
            <a:r>
              <a:rPr lang="en-US" b="1" dirty="0">
                <a:solidFill>
                  <a:srgbClr val="FF0000"/>
                </a:solidFill>
              </a:rPr>
              <a:t>Very Low Rate </a:t>
            </a:r>
            <a:r>
              <a:rPr lang="en-US" dirty="0"/>
              <a:t>Of 3%. If </a:t>
            </a:r>
            <a:r>
              <a:rPr lang="en-US" b="1" dirty="0">
                <a:solidFill>
                  <a:srgbClr val="FF0000"/>
                </a:solidFill>
              </a:rPr>
              <a:t>Interested</a:t>
            </a:r>
            <a:r>
              <a:rPr lang="en-US" dirty="0"/>
              <a:t>, Kindly Contact</a:t>
            </a:r>
            <a:br>
              <a:rPr lang="en-US" dirty="0"/>
            </a:br>
            <a:r>
              <a:rPr lang="en-US" dirty="0" err="1"/>
              <a:t>Us,Reply</a:t>
            </a:r>
            <a:r>
              <a:rPr lang="en-US" dirty="0"/>
              <a:t> by this email </a:t>
            </a:r>
            <a:r>
              <a:rPr lang="en-US" b="1" dirty="0" smtClean="0">
                <a:solidFill>
                  <a:srgbClr val="FF0000"/>
                </a:solidFill>
              </a:rPr>
              <a:t>….@hotmail.com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008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Простая идея фильтрации спама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196752"/>
            <a:ext cx="7776864" cy="54726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Посчитать для слова </a:t>
            </a:r>
            <a:r>
              <a:rPr lang="en-US" b="1" dirty="0" smtClean="0"/>
              <a:t>w</a:t>
            </a:r>
            <a:r>
              <a:rPr lang="en-US" dirty="0" smtClean="0"/>
              <a:t> </a:t>
            </a:r>
            <a:r>
              <a:rPr lang="ru-RU" dirty="0" smtClean="0"/>
              <a:t>количество его вхождений</a:t>
            </a:r>
            <a:r>
              <a:rPr lang="en-US" dirty="0" smtClean="0"/>
              <a:t> </a:t>
            </a:r>
            <a:r>
              <a:rPr lang="en-US" b="1" dirty="0" err="1" smtClean="0"/>
              <a:t>n</a:t>
            </a:r>
            <a:r>
              <a:rPr lang="en-US" b="1" baseline="-25000" dirty="0" err="1" smtClean="0"/>
              <a:t>ws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спам (</a:t>
            </a:r>
            <a:r>
              <a:rPr lang="en-US" dirty="0" smtClean="0"/>
              <a:t>spam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b="1" dirty="0" err="1" smtClean="0"/>
              <a:t>n</a:t>
            </a:r>
            <a:r>
              <a:rPr lang="en-US" b="1" baseline="-25000" dirty="0" err="1" smtClean="0"/>
              <a:t>wh</a:t>
            </a:r>
            <a:r>
              <a:rPr lang="en-US" dirty="0" smtClean="0"/>
              <a:t> </a:t>
            </a:r>
            <a:r>
              <a:rPr lang="ru-RU" dirty="0" smtClean="0"/>
              <a:t>в не спам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ham</a:t>
            </a:r>
            <a:r>
              <a:rPr lang="ru-RU" dirty="0" smtClean="0"/>
              <a:t>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sz="2100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Вероятность появления слова</a:t>
            </a:r>
            <a:r>
              <a:rPr lang="en-US" dirty="0" smtClean="0"/>
              <a:t> </a:t>
            </a:r>
            <a:r>
              <a:rPr lang="en-US" b="1" dirty="0" smtClean="0"/>
              <a:t>w</a:t>
            </a:r>
            <a:r>
              <a:rPr lang="en-US" dirty="0" smtClean="0"/>
              <a:t>:</a:t>
            </a:r>
          </a:p>
          <a:p>
            <a:pPr marL="800100" lvl="2" indent="0">
              <a:buNone/>
            </a:pPr>
            <a:r>
              <a:rPr lang="en-US" sz="2800" b="1" dirty="0" smtClean="0"/>
              <a:t>P(</a:t>
            </a:r>
            <a:r>
              <a:rPr lang="en-US" sz="2800" b="1" dirty="0" err="1" smtClean="0"/>
              <a:t>w|</a:t>
            </a:r>
            <a:r>
              <a:rPr lang="en-US" sz="2800" b="1" dirty="0" err="1" smtClean="0">
                <a:solidFill>
                  <a:srgbClr val="FF0000"/>
                </a:solidFill>
              </a:rPr>
              <a:t>spam</a:t>
            </a:r>
            <a:r>
              <a:rPr lang="en-US" sz="2800" b="1" dirty="0" smtClean="0"/>
              <a:t>) = </a:t>
            </a:r>
            <a:r>
              <a:rPr lang="en-US" sz="2800" b="1" dirty="0" err="1" smtClean="0"/>
              <a:t>n</a:t>
            </a:r>
            <a:r>
              <a:rPr lang="en-US" sz="2800" b="1" baseline="-25000" dirty="0" err="1" smtClean="0"/>
              <a:t>w</a:t>
            </a:r>
            <a:r>
              <a:rPr lang="en-US" sz="2800" b="1" baseline="-25000" dirty="0" err="1" smtClean="0">
                <a:solidFill>
                  <a:srgbClr val="FF0000"/>
                </a:solidFill>
              </a:rPr>
              <a:t>s</a:t>
            </a:r>
            <a:r>
              <a:rPr lang="en-US" sz="2800" b="1" baseline="-25000" dirty="0" smtClean="0"/>
              <a:t> </a:t>
            </a:r>
            <a:r>
              <a:rPr lang="en-US" sz="2800" b="1" dirty="0" smtClean="0"/>
              <a:t>/ </a:t>
            </a:r>
            <a:r>
              <a:rPr lang="en-US" sz="2800" b="1" dirty="0" smtClean="0"/>
              <a:t>n</a:t>
            </a:r>
            <a:r>
              <a:rPr lang="en-US" sz="2800" b="1" baseline="-25000" dirty="0" smtClean="0"/>
              <a:t>s </a:t>
            </a:r>
            <a:endParaRPr lang="en-US" sz="2800" b="1" dirty="0" smtClean="0"/>
          </a:p>
          <a:p>
            <a:pPr marL="800100" lvl="2" indent="0">
              <a:buNone/>
            </a:pPr>
            <a:r>
              <a:rPr lang="en-US" sz="2800" b="1" dirty="0" smtClean="0"/>
              <a:t>P(</a:t>
            </a:r>
            <a:r>
              <a:rPr lang="en-US" sz="2800" b="1" dirty="0" err="1" smtClean="0"/>
              <a:t>w|</a:t>
            </a:r>
            <a:r>
              <a:rPr lang="en-US" sz="2800" b="1" dirty="0" err="1" smtClean="0">
                <a:solidFill>
                  <a:srgbClr val="FF0000"/>
                </a:solidFill>
              </a:rPr>
              <a:t>ham</a:t>
            </a:r>
            <a:r>
              <a:rPr lang="en-US" sz="2800" b="1" dirty="0" smtClean="0"/>
              <a:t>) = </a:t>
            </a:r>
            <a:r>
              <a:rPr lang="en-US" sz="2800" b="1" dirty="0" err="1" smtClean="0"/>
              <a:t>n</a:t>
            </a:r>
            <a:r>
              <a:rPr lang="en-US" sz="2800" b="1" baseline="-25000" dirty="0" err="1" smtClean="0"/>
              <a:t>w</a:t>
            </a:r>
            <a:r>
              <a:rPr lang="en-US" sz="2800" b="1" baseline="-25000" dirty="0" err="1" smtClean="0">
                <a:solidFill>
                  <a:srgbClr val="FF0000"/>
                </a:solidFill>
              </a:rPr>
              <a:t>h</a:t>
            </a:r>
            <a:r>
              <a:rPr lang="en-US" sz="2800" b="1" baseline="-25000" dirty="0" smtClean="0"/>
              <a:t> </a:t>
            </a:r>
            <a:r>
              <a:rPr lang="en-US" sz="2800" b="1" dirty="0"/>
              <a:t>/ </a:t>
            </a:r>
            <a:r>
              <a:rPr lang="en-US" sz="2800" b="1" dirty="0" err="1" smtClean="0"/>
              <a:t>n</a:t>
            </a:r>
            <a:r>
              <a:rPr lang="en-US" sz="2800" b="1" baseline="-25000" dirty="0" err="1" smtClean="0"/>
              <a:t>h</a:t>
            </a:r>
            <a:endParaRPr lang="en-US" sz="2800" b="1" dirty="0" smtClean="0"/>
          </a:p>
          <a:p>
            <a:pPr marL="800100" lvl="2" indent="0">
              <a:buNone/>
            </a:pPr>
            <a:endParaRPr lang="en-US" sz="2100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«Наивное» предположение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sz="2800" b="1" dirty="0" smtClean="0"/>
              <a:t>P(</a:t>
            </a:r>
            <a:r>
              <a:rPr lang="en-US" sz="2800" b="1" dirty="0" err="1" smtClean="0"/>
              <a:t>text|C</a:t>
            </a:r>
            <a:r>
              <a:rPr lang="en-US" sz="2800" b="1" dirty="0" smtClean="0"/>
              <a:t>) = P(w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|C) P(w</a:t>
            </a:r>
            <a:r>
              <a:rPr lang="en-US" sz="2800" b="1" baseline="-25000" dirty="0" smtClean="0"/>
              <a:t>2</a:t>
            </a:r>
            <a:r>
              <a:rPr lang="en-US" sz="2800" b="1" dirty="0" smtClean="0"/>
              <a:t>|C) … P(</a:t>
            </a:r>
            <a:r>
              <a:rPr lang="en-US" sz="2800" b="1" dirty="0" err="1" smtClean="0"/>
              <a:t>w</a:t>
            </a:r>
            <a:r>
              <a:rPr lang="en-US" sz="2800" b="1" baseline="-25000" dirty="0" err="1" smtClean="0"/>
              <a:t>N</a:t>
            </a:r>
            <a:r>
              <a:rPr lang="en-US" sz="2800" b="1" dirty="0" err="1" smtClean="0"/>
              <a:t>|C</a:t>
            </a:r>
            <a:r>
              <a:rPr lang="en-US" sz="2800" b="1" dirty="0" smtClean="0"/>
              <a:t>)</a:t>
            </a:r>
          </a:p>
          <a:p>
            <a:pPr marL="0" indent="0">
              <a:buNone/>
            </a:pPr>
            <a:r>
              <a:rPr lang="en-US" sz="2800" dirty="0" smtClean="0"/>
              <a:t>	C – “spam” </a:t>
            </a:r>
            <a:r>
              <a:rPr lang="ru-RU" sz="2800" dirty="0" smtClean="0"/>
              <a:t>или</a:t>
            </a:r>
            <a:r>
              <a:rPr lang="en-US" sz="2800" dirty="0" smtClean="0"/>
              <a:t> “ham”</a:t>
            </a:r>
          </a:p>
          <a:p>
            <a:pPr marL="0" indent="0">
              <a:buNone/>
            </a:pPr>
            <a:endParaRPr lang="en-US" sz="2100" dirty="0" smtClean="0"/>
          </a:p>
          <a:p>
            <a:pPr marL="0" indent="0">
              <a:buNone/>
            </a:pPr>
            <a:r>
              <a:rPr lang="en-US" sz="2800" dirty="0" smtClean="0"/>
              <a:t>4.     </a:t>
            </a:r>
            <a:r>
              <a:rPr lang="en-US" sz="2800" b="1" dirty="0" smtClean="0"/>
              <a:t>a(new text) = </a:t>
            </a:r>
            <a:r>
              <a:rPr lang="en-US" sz="2800" b="1" dirty="0" err="1" smtClean="0"/>
              <a:t>argmax</a:t>
            </a:r>
            <a:r>
              <a:rPr lang="en-US" sz="2800" b="1" baseline="-25000" dirty="0" err="1" smtClean="0"/>
              <a:t>C</a:t>
            </a:r>
            <a:r>
              <a:rPr lang="en-US" sz="2800" b="1" dirty="0" smtClean="0"/>
              <a:t> P(new </a:t>
            </a:r>
            <a:r>
              <a:rPr lang="en-US" sz="2800" b="1" dirty="0" err="1" smtClean="0"/>
              <a:t>text|C</a:t>
            </a:r>
            <a:r>
              <a:rPr lang="en-US" sz="2800" b="1" dirty="0" smtClean="0"/>
              <a:t>)</a:t>
            </a:r>
            <a:endParaRPr lang="en-US" sz="2800" b="1" dirty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3866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Простая идея фильтрации спама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196752"/>
            <a:ext cx="7776864" cy="54726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Но это же неправильно!</a:t>
            </a:r>
            <a:endParaRPr lang="en-US" dirty="0" smtClean="0"/>
          </a:p>
          <a:p>
            <a:pPr marL="0" indent="0">
              <a:buNone/>
            </a:pPr>
            <a:r>
              <a:rPr lang="en-US" sz="2800" b="1" strike="sngStrike" dirty="0" smtClean="0"/>
              <a:t>a(new text) = </a:t>
            </a:r>
            <a:r>
              <a:rPr lang="en-US" sz="2800" b="1" strike="sngStrike" dirty="0" err="1" smtClean="0"/>
              <a:t>argmax</a:t>
            </a:r>
            <a:r>
              <a:rPr lang="en-US" sz="2800" b="1" strike="sngStrike" baseline="-25000" dirty="0" err="1" smtClean="0"/>
              <a:t>C</a:t>
            </a:r>
            <a:r>
              <a:rPr lang="en-US" sz="2800" b="1" strike="sngStrike" dirty="0" smtClean="0"/>
              <a:t> P(new </a:t>
            </a:r>
            <a:r>
              <a:rPr lang="en-US" sz="2800" b="1" strike="sngStrike" dirty="0" err="1" smtClean="0"/>
              <a:t>text|C</a:t>
            </a:r>
            <a:r>
              <a:rPr lang="en-US" sz="2800" b="1" strike="sngStrike" dirty="0" smtClean="0"/>
              <a:t>)</a:t>
            </a:r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r>
              <a:rPr lang="ru-RU" sz="2800" dirty="0" smtClean="0"/>
              <a:t>Мы уже знаем какие слова вошли в новый текст</a:t>
            </a:r>
            <a:r>
              <a:rPr lang="en-US" sz="2800" dirty="0" smtClean="0"/>
              <a:t>, </a:t>
            </a:r>
            <a:r>
              <a:rPr lang="ru-RU" sz="2800" dirty="0" smtClean="0"/>
              <a:t>значит нам нужна вероятность</a:t>
            </a:r>
            <a:r>
              <a:rPr lang="en-US" sz="2800" dirty="0" smtClean="0"/>
              <a:t> </a:t>
            </a:r>
            <a:r>
              <a:rPr lang="en-US" sz="2800" b="1" dirty="0"/>
              <a:t>P(</a:t>
            </a:r>
            <a:r>
              <a:rPr lang="en-US" sz="2800" b="1" dirty="0" err="1"/>
              <a:t>C|new</a:t>
            </a:r>
            <a:r>
              <a:rPr lang="en-US" sz="2800" b="1" dirty="0"/>
              <a:t> text</a:t>
            </a:r>
            <a:r>
              <a:rPr lang="en-US" sz="2800" b="1" dirty="0" smtClean="0"/>
              <a:t>)</a:t>
            </a:r>
            <a:endParaRPr lang="ru-RU" sz="2800" b="1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b="1" dirty="0" smtClean="0"/>
              <a:t>a(new </a:t>
            </a:r>
            <a:r>
              <a:rPr lang="en-US" sz="2800" b="1" dirty="0"/>
              <a:t>text) = </a:t>
            </a:r>
            <a:r>
              <a:rPr lang="en-US" sz="2800" b="1" dirty="0" err="1"/>
              <a:t>argmax</a:t>
            </a:r>
            <a:r>
              <a:rPr lang="en-US" sz="2800" b="1" baseline="-25000" dirty="0" err="1"/>
              <a:t>C</a:t>
            </a:r>
            <a:r>
              <a:rPr lang="en-US" sz="2800" b="1" dirty="0"/>
              <a:t> P(</a:t>
            </a:r>
            <a:r>
              <a:rPr lang="en-US" sz="2800" b="1" dirty="0" err="1"/>
              <a:t>C|new</a:t>
            </a:r>
            <a:r>
              <a:rPr lang="en-US" sz="2800" b="1" dirty="0"/>
              <a:t> text)</a:t>
            </a:r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r>
              <a:rPr lang="ru-RU" sz="2800" dirty="0" smtClean="0"/>
              <a:t>Однако по теореме Байеса: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b="1" dirty="0" err="1"/>
              <a:t>argmax</a:t>
            </a:r>
            <a:r>
              <a:rPr lang="en-US" sz="2800" b="1" baseline="-25000" dirty="0" err="1"/>
              <a:t>C</a:t>
            </a:r>
            <a:r>
              <a:rPr lang="en-US" sz="2800" b="1" dirty="0"/>
              <a:t> P(</a:t>
            </a:r>
            <a:r>
              <a:rPr lang="en-US" sz="2800" b="1" dirty="0" err="1"/>
              <a:t>C|new</a:t>
            </a:r>
            <a:r>
              <a:rPr lang="en-US" sz="2800" b="1" dirty="0"/>
              <a:t> text</a:t>
            </a:r>
            <a:r>
              <a:rPr lang="en-US" sz="2800" b="1" dirty="0" smtClean="0"/>
              <a:t>) = </a:t>
            </a:r>
            <a:r>
              <a:rPr lang="en-US" sz="2800" b="1" dirty="0" err="1"/>
              <a:t>argmax</a:t>
            </a:r>
            <a:r>
              <a:rPr lang="en-US" sz="2800" b="1" baseline="-25000" dirty="0" err="1"/>
              <a:t>C</a:t>
            </a:r>
            <a:r>
              <a:rPr lang="en-US" sz="2800" b="1" dirty="0"/>
              <a:t> P(new </a:t>
            </a:r>
            <a:r>
              <a:rPr lang="en-US" sz="2800" b="1" dirty="0" err="1"/>
              <a:t>text|C</a:t>
            </a:r>
            <a:r>
              <a:rPr lang="en-US" sz="2800" b="1" dirty="0" smtClean="0"/>
              <a:t>)</a:t>
            </a:r>
          </a:p>
          <a:p>
            <a:pPr marL="0" indent="0">
              <a:buNone/>
            </a:pPr>
            <a:r>
              <a:rPr lang="ru-RU" sz="2800" dirty="0" smtClean="0"/>
              <a:t>если</a:t>
            </a:r>
            <a:r>
              <a:rPr lang="en-US" sz="2800" b="1" dirty="0" smtClean="0"/>
              <a:t> P(spam) = P(ham)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0723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Наивный байесовский классификатор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196752"/>
            <a:ext cx="7776864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ru-RU" sz="2800" dirty="0" smtClean="0"/>
              <a:t>Байесовский классификатор</a:t>
            </a:r>
            <a:r>
              <a:rPr lang="en-US" sz="2800" dirty="0" smtClean="0"/>
              <a:t>: 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b="1" dirty="0" smtClean="0"/>
              <a:t>a(x) </a:t>
            </a:r>
            <a:r>
              <a:rPr lang="en-US" sz="2800" b="1" dirty="0"/>
              <a:t>= </a:t>
            </a:r>
            <a:r>
              <a:rPr lang="en-US" sz="2800" b="1" dirty="0" err="1"/>
              <a:t>argmax</a:t>
            </a:r>
            <a:r>
              <a:rPr lang="en-US" sz="2800" b="1" baseline="-25000" dirty="0" err="1"/>
              <a:t>C</a:t>
            </a:r>
            <a:r>
              <a:rPr lang="en-US" sz="2800" b="1" dirty="0"/>
              <a:t> </a:t>
            </a:r>
            <a:r>
              <a:rPr lang="en-US" sz="2800" b="1" dirty="0" smtClean="0"/>
              <a:t>P(</a:t>
            </a:r>
            <a:r>
              <a:rPr lang="en-US" sz="2800" b="1" dirty="0" err="1" smtClean="0"/>
              <a:t>C|x</a:t>
            </a:r>
            <a:r>
              <a:rPr lang="en-US" sz="2800" b="1" dirty="0" smtClean="0"/>
              <a:t>) = </a:t>
            </a:r>
            <a:r>
              <a:rPr lang="en-US" sz="2800" b="1" dirty="0" err="1"/>
              <a:t>argmax</a:t>
            </a:r>
            <a:r>
              <a:rPr lang="en-US" sz="2800" b="1" baseline="-25000" dirty="0" err="1"/>
              <a:t>C</a:t>
            </a:r>
            <a:r>
              <a:rPr lang="en-US" sz="2800" b="1" dirty="0"/>
              <a:t> </a:t>
            </a:r>
            <a:r>
              <a:rPr lang="en-US" sz="2800" b="1" dirty="0" smtClean="0"/>
              <a:t>P(</a:t>
            </a:r>
            <a:r>
              <a:rPr lang="en-US" sz="2800" b="1" dirty="0" err="1" smtClean="0"/>
              <a:t>x|C</a:t>
            </a:r>
            <a:r>
              <a:rPr lang="en-US" sz="2800" b="1" dirty="0" smtClean="0"/>
              <a:t>) P(C)</a:t>
            </a:r>
            <a:endParaRPr lang="en-US" sz="2800" b="1" dirty="0"/>
          </a:p>
          <a:p>
            <a:pPr marL="800100" lvl="2" indent="0">
              <a:buNone/>
            </a:pPr>
            <a:r>
              <a:rPr lang="en-US" dirty="0" smtClean="0"/>
              <a:t>(</a:t>
            </a:r>
            <a:r>
              <a:rPr lang="ru-RU" dirty="0" smtClean="0"/>
              <a:t>Теорема Байеса</a:t>
            </a:r>
            <a:r>
              <a:rPr lang="en-US" dirty="0" smtClean="0"/>
              <a:t>: </a:t>
            </a:r>
            <a:r>
              <a:rPr lang="en-US" b="1" dirty="0" smtClean="0"/>
              <a:t>P(</a:t>
            </a:r>
            <a:r>
              <a:rPr lang="en-US" b="1" dirty="0" err="1" smtClean="0"/>
              <a:t>C|x</a:t>
            </a:r>
            <a:r>
              <a:rPr lang="en-US" b="1" dirty="0" smtClean="0"/>
              <a:t>) = P(</a:t>
            </a:r>
            <a:r>
              <a:rPr lang="en-US" b="1" dirty="0" err="1" smtClean="0"/>
              <a:t>x|C</a:t>
            </a:r>
            <a:r>
              <a:rPr lang="en-US" b="1" dirty="0" smtClean="0"/>
              <a:t>) P(C) / P(x) </a:t>
            </a:r>
            <a:r>
              <a:rPr lang="en-US" dirty="0" smtClean="0"/>
              <a:t>)</a:t>
            </a:r>
          </a:p>
          <a:p>
            <a:pPr marL="800100" lvl="2" indent="0">
              <a:buNone/>
            </a:pPr>
            <a:endParaRPr lang="en-US" dirty="0" smtClean="0"/>
          </a:p>
          <a:p>
            <a:pPr marL="514350" indent="-514350">
              <a:buAutoNum type="arabicPeriod" startAt="2"/>
            </a:pPr>
            <a:r>
              <a:rPr lang="ru-RU" sz="2800" dirty="0" smtClean="0"/>
              <a:t>С «наивной» гипотезой</a:t>
            </a:r>
            <a:r>
              <a:rPr lang="en-US" sz="2800" dirty="0" smtClean="0"/>
              <a:t>:</a:t>
            </a:r>
          </a:p>
          <a:p>
            <a:pPr marL="514350" indent="-514350">
              <a:buAutoNum type="arabicPeriod" startAt="2"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 smtClean="0"/>
              <a:t>	P(</a:t>
            </a:r>
            <a:r>
              <a:rPr lang="en-US" sz="2800" b="1" dirty="0" err="1" smtClean="0"/>
              <a:t>x|C</a:t>
            </a:r>
            <a:r>
              <a:rPr lang="en-US" sz="2800" b="1" dirty="0" smtClean="0"/>
              <a:t>) = P(f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(x)|C) P(f</a:t>
            </a:r>
            <a:r>
              <a:rPr lang="en-US" sz="2800" b="1" baseline="-25000" dirty="0" smtClean="0"/>
              <a:t>2</a:t>
            </a:r>
            <a:r>
              <a:rPr lang="en-US" sz="2800" b="1" dirty="0" smtClean="0"/>
              <a:t>(x)|C) … P(</a:t>
            </a:r>
            <a:r>
              <a:rPr lang="en-US" sz="2800" b="1" dirty="0" err="1" smtClean="0"/>
              <a:t>f</a:t>
            </a:r>
            <a:r>
              <a:rPr lang="en-US" sz="2800" b="1" baseline="-25000" dirty="0" err="1" smtClean="0"/>
              <a:t>N</a:t>
            </a:r>
            <a:r>
              <a:rPr lang="en-US" sz="2800" b="1" dirty="0" smtClean="0"/>
              <a:t>(x)|C)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b="1" dirty="0" smtClean="0"/>
              <a:t>f</a:t>
            </a:r>
            <a:r>
              <a:rPr lang="en-US" sz="2800" b="1" baseline="-25000" dirty="0" smtClean="0"/>
              <a:t>i</a:t>
            </a:r>
            <a:r>
              <a:rPr lang="en-US" sz="2800" b="1" dirty="0" smtClean="0"/>
              <a:t>(x) – i-</a:t>
            </a:r>
            <a:r>
              <a:rPr lang="ru-RU" sz="2800" b="1" dirty="0" err="1" smtClean="0"/>
              <a:t>ый</a:t>
            </a:r>
            <a:r>
              <a:rPr lang="ru-RU" sz="2800" b="1" dirty="0" smtClean="0"/>
              <a:t> признак объекта</a:t>
            </a:r>
            <a:r>
              <a:rPr lang="en-US" sz="2800" b="1" dirty="0" smtClean="0"/>
              <a:t> x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5464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Сглаживание оценок вероятностей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268760"/>
            <a:ext cx="7776864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Если </a:t>
            </a:r>
            <a:r>
              <a:rPr lang="en-US" sz="2800" b="1" dirty="0" err="1" smtClean="0"/>
              <a:t>n</a:t>
            </a:r>
            <a:r>
              <a:rPr lang="en-US" sz="2800" b="1" baseline="-25000" dirty="0" err="1" smtClean="0"/>
              <a:t>ws</a:t>
            </a:r>
            <a:r>
              <a:rPr lang="en-US" sz="2800" b="1" dirty="0" smtClean="0"/>
              <a:t> = </a:t>
            </a:r>
            <a:r>
              <a:rPr lang="en-US" sz="2800" b="1" dirty="0" err="1" smtClean="0"/>
              <a:t>n</a:t>
            </a:r>
            <a:r>
              <a:rPr lang="en-US" sz="2800" b="1" baseline="-25000" dirty="0" err="1" smtClean="0"/>
              <a:t>wh</a:t>
            </a:r>
            <a:r>
              <a:rPr lang="en-US" sz="2800" b="1" dirty="0" smtClean="0"/>
              <a:t> = 0</a:t>
            </a:r>
            <a:r>
              <a:rPr lang="en-US" sz="2800" dirty="0" smtClean="0"/>
              <a:t>,</a:t>
            </a:r>
            <a:r>
              <a:rPr lang="en-US" sz="2800" b="1" dirty="0" smtClean="0"/>
              <a:t>   P(</a:t>
            </a:r>
            <a:r>
              <a:rPr lang="en-US" sz="2800" b="1" dirty="0" err="1" smtClean="0"/>
              <a:t>w|C</a:t>
            </a:r>
            <a:r>
              <a:rPr lang="en-US" sz="2800" b="1" dirty="0" smtClean="0"/>
              <a:t>) = 0 ?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ru-RU" sz="2800" dirty="0" smtClean="0"/>
              <a:t>Когда мы ничего не знаем про слово, можно предположить, что оно характеризует каждый класс с равными вероятностями</a:t>
            </a:r>
            <a:r>
              <a:rPr lang="en-US" sz="2800" dirty="0" smtClean="0"/>
              <a:t>:</a:t>
            </a:r>
          </a:p>
          <a:p>
            <a:pPr marL="800100" lvl="2" indent="0">
              <a:buNone/>
            </a:pPr>
            <a:r>
              <a:rPr lang="en-US" sz="2800" b="1" dirty="0"/>
              <a:t>P(</a:t>
            </a:r>
            <a:r>
              <a:rPr lang="en-US" sz="2800" b="1" dirty="0" err="1"/>
              <a:t>w|</a:t>
            </a:r>
            <a:r>
              <a:rPr lang="en-US" sz="2800" b="1" dirty="0" err="1">
                <a:solidFill>
                  <a:srgbClr val="FF0000"/>
                </a:solidFill>
              </a:rPr>
              <a:t>spam</a:t>
            </a:r>
            <a:r>
              <a:rPr lang="en-US" sz="2800" b="1" dirty="0"/>
              <a:t>) = 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n</a:t>
            </a:r>
            <a:r>
              <a:rPr lang="en-US" sz="2800" b="1" baseline="-25000" dirty="0" err="1" smtClean="0"/>
              <a:t>w</a:t>
            </a:r>
            <a:r>
              <a:rPr lang="en-US" sz="2800" b="1" baseline="-25000" dirty="0" err="1" smtClean="0">
                <a:solidFill>
                  <a:srgbClr val="FF0000"/>
                </a:solidFill>
              </a:rPr>
              <a:t>s</a:t>
            </a:r>
            <a:r>
              <a:rPr lang="en-US" sz="2800" b="1" baseline="-25000" dirty="0" smtClean="0"/>
              <a:t> </a:t>
            </a:r>
            <a:r>
              <a:rPr lang="en-US" sz="2800" b="1" dirty="0" smtClean="0"/>
              <a:t>+1)/ </a:t>
            </a:r>
            <a:r>
              <a:rPr lang="en-US" sz="2800" b="1" dirty="0"/>
              <a:t>(</a:t>
            </a:r>
            <a:r>
              <a:rPr lang="en-US" sz="2800" b="1" dirty="0" smtClean="0"/>
              <a:t>n</a:t>
            </a:r>
            <a:r>
              <a:rPr lang="en-US" sz="2800" b="1" baseline="-25000" dirty="0" smtClean="0"/>
              <a:t>s</a:t>
            </a:r>
            <a:r>
              <a:rPr lang="en-US" sz="2800" b="1" dirty="0" smtClean="0"/>
              <a:t>+2</a:t>
            </a:r>
            <a:r>
              <a:rPr lang="en-US" sz="2800" b="1" dirty="0" smtClean="0"/>
              <a:t>)</a:t>
            </a:r>
            <a:endParaRPr lang="en-US" sz="2800" b="1" dirty="0"/>
          </a:p>
          <a:p>
            <a:pPr marL="800100" lvl="2" indent="0">
              <a:buNone/>
            </a:pPr>
            <a:r>
              <a:rPr lang="en-US" sz="2800" b="1" dirty="0"/>
              <a:t>P(</a:t>
            </a:r>
            <a:r>
              <a:rPr lang="en-US" sz="2800" b="1" dirty="0" err="1"/>
              <a:t>w|</a:t>
            </a:r>
            <a:r>
              <a:rPr lang="en-US" sz="2800" b="1" dirty="0" err="1">
                <a:solidFill>
                  <a:srgbClr val="FF0000"/>
                </a:solidFill>
              </a:rPr>
              <a:t>ham</a:t>
            </a:r>
            <a:r>
              <a:rPr lang="en-US" sz="2800" b="1" dirty="0"/>
              <a:t>) = (</a:t>
            </a:r>
            <a:r>
              <a:rPr lang="en-US" sz="2800" b="1" dirty="0" err="1" smtClean="0"/>
              <a:t>n</a:t>
            </a:r>
            <a:r>
              <a:rPr lang="en-US" sz="2800" b="1" baseline="-25000" dirty="0" err="1" smtClean="0"/>
              <a:t>w</a:t>
            </a:r>
            <a:r>
              <a:rPr lang="en-US" sz="2800" b="1" baseline="-25000" dirty="0" err="1" smtClean="0">
                <a:solidFill>
                  <a:srgbClr val="FF0000"/>
                </a:solidFill>
              </a:rPr>
              <a:t>h</a:t>
            </a:r>
            <a:r>
              <a:rPr lang="en-US" sz="2800" b="1" baseline="-25000" dirty="0" smtClean="0"/>
              <a:t> </a:t>
            </a:r>
            <a:r>
              <a:rPr lang="en-US" sz="2800" b="1" dirty="0"/>
              <a:t>+1)</a:t>
            </a:r>
            <a:r>
              <a:rPr lang="en-US" sz="2800" b="1" dirty="0" smtClean="0"/>
              <a:t>/ </a:t>
            </a:r>
            <a:r>
              <a:rPr lang="en-US" sz="2800" b="1" dirty="0"/>
              <a:t>(</a:t>
            </a:r>
            <a:r>
              <a:rPr lang="en-US" sz="2800" b="1" dirty="0" smtClean="0"/>
              <a:t>n</a:t>
            </a:r>
            <a:r>
              <a:rPr lang="en-US" sz="2800" b="1" baseline="-25000" dirty="0" smtClean="0"/>
              <a:t>h</a:t>
            </a:r>
            <a:r>
              <a:rPr lang="en-US" sz="2800" b="1" dirty="0" smtClean="0"/>
              <a:t>+2</a:t>
            </a:r>
            <a:r>
              <a:rPr lang="en-US" sz="2800" b="1" dirty="0" smtClean="0"/>
              <a:t>)</a:t>
            </a:r>
          </a:p>
          <a:p>
            <a:pPr marL="800100" lvl="2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ru-RU" sz="2800" dirty="0" smtClean="0"/>
              <a:t>Такая более устойчивая оценка называется сглаживанием Лапласа (</a:t>
            </a:r>
            <a:r>
              <a:rPr lang="en-US" sz="2800" i="1" dirty="0" err="1" smtClean="0"/>
              <a:t>Laplas</a:t>
            </a:r>
            <a:r>
              <a:rPr lang="en-US" sz="2800" i="1" dirty="0" smtClean="0"/>
              <a:t> smoothing</a:t>
            </a:r>
            <a:r>
              <a:rPr lang="ru-RU" sz="2800" i="1" dirty="0" smtClean="0"/>
              <a:t>)</a:t>
            </a:r>
            <a:endParaRPr lang="en-US" sz="2800" i="1" dirty="0" smtClean="0"/>
          </a:p>
          <a:p>
            <a:pPr marL="0" lvl="2" indent="0">
              <a:buNone/>
            </a:pPr>
            <a:r>
              <a:rPr lang="ru-RU" sz="2800" dirty="0" smtClean="0"/>
              <a:t>Общая формула</a:t>
            </a:r>
            <a:r>
              <a:rPr lang="en-US" sz="2800" dirty="0" smtClean="0"/>
              <a:t>: </a:t>
            </a:r>
            <a:r>
              <a:rPr lang="en-US" sz="2800" b="1" dirty="0" smtClean="0"/>
              <a:t>P(</a:t>
            </a:r>
            <a:r>
              <a:rPr lang="en-US" sz="2800" b="1" dirty="0" err="1" smtClean="0"/>
              <a:t>f|</a:t>
            </a:r>
            <a:r>
              <a:rPr lang="en-US" sz="2800" b="1" dirty="0" err="1" smtClean="0">
                <a:solidFill>
                  <a:srgbClr val="FF0000"/>
                </a:solidFill>
              </a:rPr>
              <a:t>c</a:t>
            </a:r>
            <a:r>
              <a:rPr lang="en-US" sz="2800" b="1" dirty="0" smtClean="0"/>
              <a:t>) </a:t>
            </a:r>
            <a:r>
              <a:rPr lang="en-US" sz="2800" b="1" dirty="0"/>
              <a:t>= </a:t>
            </a:r>
            <a:r>
              <a:rPr lang="en-US" sz="2800" b="1" dirty="0" smtClean="0"/>
              <a:t>(</a:t>
            </a:r>
            <a:r>
              <a:rPr lang="en-US" sz="2800" b="1" dirty="0"/>
              <a:t>1 </a:t>
            </a:r>
            <a:r>
              <a:rPr lang="en-US" sz="2800" b="1" dirty="0" smtClean="0"/>
              <a:t>+ </a:t>
            </a:r>
            <a:r>
              <a:rPr lang="en-US" sz="2800" b="1" dirty="0" err="1" smtClean="0"/>
              <a:t>n</a:t>
            </a:r>
            <a:r>
              <a:rPr lang="en-US" sz="2800" b="1" baseline="-25000" dirty="0" err="1" smtClean="0"/>
              <a:t>f</a:t>
            </a:r>
            <a:r>
              <a:rPr lang="en-US" sz="2800" b="1" baseline="-25000" dirty="0" err="1" smtClean="0">
                <a:solidFill>
                  <a:srgbClr val="FF0000"/>
                </a:solidFill>
              </a:rPr>
              <a:t>c</a:t>
            </a:r>
            <a:r>
              <a:rPr lang="en-US" sz="2800" b="1" baseline="-25000" dirty="0" smtClean="0"/>
              <a:t> </a:t>
            </a:r>
            <a:r>
              <a:rPr lang="en-US" sz="2800" b="1" dirty="0" smtClean="0"/>
              <a:t>)/ (</a:t>
            </a:r>
            <a:r>
              <a:rPr lang="en-US" sz="2800" b="1" dirty="0"/>
              <a:t>|C</a:t>
            </a:r>
            <a:r>
              <a:rPr lang="en-US" sz="2800" b="1" dirty="0" smtClean="0"/>
              <a:t>| + </a:t>
            </a:r>
            <a:r>
              <a:rPr lang="en-US" sz="2800" b="1" dirty="0" smtClean="0"/>
              <a:t>n</a:t>
            </a:r>
            <a:r>
              <a:rPr lang="ru-RU" sz="2800" b="1" baseline="-25000" dirty="0" smtClean="0"/>
              <a:t>с</a:t>
            </a:r>
            <a:r>
              <a:rPr lang="en-US" sz="2800" b="1" dirty="0" smtClean="0"/>
              <a:t>)</a:t>
            </a:r>
            <a:endParaRPr lang="en-US" sz="2800" b="1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266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Восстановление плотности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93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Случай дискретных признаков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1440160"/>
                <a:ext cx="7776864" cy="5589240"/>
              </a:xfrm>
            </p:spPr>
            <p:txBody>
              <a:bodyPr>
                <a:normAutofit/>
              </a:bodyPr>
              <a:lstStyle/>
              <a:p>
                <a:pPr marL="0" lvl="2" indent="0">
                  <a:buNone/>
                </a:pPr>
                <a:r>
                  <a:rPr lang="ru-RU" sz="2800" dirty="0" smtClean="0"/>
                  <a:t>Для бинарных признаков была интуитивная оценка</a:t>
                </a:r>
                <a:r>
                  <a:rPr lang="en-US" sz="2800" dirty="0" smtClean="0"/>
                  <a:t>: </a:t>
                </a:r>
              </a:p>
              <a:p>
                <a:pPr marL="0" lvl="2" indent="0" algn="ctr">
                  <a:buNone/>
                </a:pPr>
                <a:r>
                  <a:rPr lang="en-US" sz="2800" b="1" dirty="0" smtClean="0"/>
                  <a:t>P(</a:t>
                </a:r>
                <a:r>
                  <a:rPr lang="en-US" sz="2800" b="1" dirty="0" err="1" smtClean="0"/>
                  <a:t>f|</a:t>
                </a:r>
                <a:r>
                  <a:rPr lang="en-US" sz="2800" b="1" dirty="0" err="1" smtClean="0">
                    <a:solidFill>
                      <a:srgbClr val="FF0000"/>
                    </a:solidFill>
                  </a:rPr>
                  <a:t>c</a:t>
                </a:r>
                <a:r>
                  <a:rPr lang="en-US" sz="2800" b="1" dirty="0" smtClean="0"/>
                  <a:t>)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b="1" dirty="0" err="1" smtClean="0"/>
                  <a:t>n</a:t>
                </a:r>
                <a:r>
                  <a:rPr lang="en-US" sz="2800" b="1" baseline="-25000" dirty="0" err="1" smtClean="0"/>
                  <a:t>f</a:t>
                </a:r>
                <a:r>
                  <a:rPr lang="en-US" sz="2800" b="1" baseline="-25000" dirty="0" err="1" smtClean="0">
                    <a:solidFill>
                      <a:srgbClr val="FF0000"/>
                    </a:solidFill>
                  </a:rPr>
                  <a:t>c</a:t>
                </a:r>
                <a:r>
                  <a:rPr lang="en-US" sz="2800" b="1" baseline="-25000" dirty="0" smtClean="0"/>
                  <a:t> </a:t>
                </a:r>
                <a:r>
                  <a:rPr lang="en-US" sz="2800" b="1" dirty="0" smtClean="0"/>
                  <a:t>/ (∑</a:t>
                </a:r>
                <a:r>
                  <a:rPr lang="en-US" sz="2800" b="1" baseline="-25000" dirty="0" err="1" smtClean="0"/>
                  <a:t>y</a:t>
                </a:r>
                <a:r>
                  <a:rPr lang="en-US" sz="2800" b="1" dirty="0" err="1" smtClean="0"/>
                  <a:t>n</a:t>
                </a:r>
                <a:r>
                  <a:rPr lang="en-US" sz="2800" b="1" baseline="-25000" dirty="0" err="1" smtClean="0"/>
                  <a:t>fy</a:t>
                </a:r>
                <a:r>
                  <a:rPr lang="en-US" sz="2800" b="1" dirty="0" smtClean="0"/>
                  <a:t>)</a:t>
                </a:r>
                <a:endParaRPr lang="en-US" sz="2800" b="1" dirty="0"/>
              </a:p>
              <a:p>
                <a:pPr marL="0" indent="0">
                  <a:buNone/>
                </a:pPr>
                <a:r>
                  <a:rPr lang="en-US" sz="2800" b="1" dirty="0" err="1" smtClean="0"/>
                  <a:t>n</a:t>
                </a:r>
                <a:r>
                  <a:rPr lang="en-US" sz="2800" b="1" baseline="-25000" dirty="0" err="1" smtClean="0"/>
                  <a:t>fy</a:t>
                </a:r>
                <a:r>
                  <a:rPr lang="en-US" sz="2800" b="1" baseline="-25000" dirty="0" smtClean="0"/>
                  <a:t> </a:t>
                </a:r>
                <a:r>
                  <a:rPr lang="en-US" sz="2800" dirty="0" smtClean="0"/>
                  <a:t>– </a:t>
                </a:r>
                <a:r>
                  <a:rPr lang="ru-RU" sz="2800" dirty="0" smtClean="0"/>
                  <a:t>точное число примеров в классе</a:t>
                </a:r>
                <a:r>
                  <a:rPr lang="en-US" sz="2800" dirty="0" smtClean="0"/>
                  <a:t> </a:t>
                </a:r>
                <a:r>
                  <a:rPr lang="en-US" sz="2800" b="1" dirty="0" smtClean="0"/>
                  <a:t>y</a:t>
                </a:r>
                <a:r>
                  <a:rPr lang="ru-RU" sz="2800" dirty="0" smtClean="0"/>
                  <a:t>, в которых признак </a:t>
                </a:r>
                <a:r>
                  <a:rPr lang="en-US" sz="2800" b="1" dirty="0" smtClean="0"/>
                  <a:t>f = 1</a:t>
                </a:r>
              </a:p>
              <a:p>
                <a:pPr marL="0" indent="0">
                  <a:buNone/>
                </a:pPr>
                <a:endParaRPr lang="en-US" sz="2800" b="1" dirty="0" smtClean="0"/>
              </a:p>
              <a:p>
                <a:pPr marL="0" indent="0">
                  <a:buNone/>
                </a:pPr>
                <a:r>
                  <a:rPr lang="ru-RU" sz="2800" dirty="0" smtClean="0"/>
                  <a:t>А если </a:t>
                </a:r>
                <a:r>
                  <a:rPr lang="en-US" sz="2800" dirty="0" smtClean="0"/>
                  <a:t>f – </a:t>
                </a:r>
                <a:r>
                  <a:rPr lang="ru-RU" sz="2800" dirty="0" smtClean="0"/>
                  <a:t>дискретный признак, принимающий значение из множества </a:t>
                </a:r>
                <a:r>
                  <a:rPr lang="en-US" sz="2800" dirty="0" smtClean="0"/>
                  <a:t>{f(1), f(2), …, f(k)} ?</a:t>
                </a:r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ru-RU" sz="2800" dirty="0" smtClean="0"/>
                  <a:t>Простая идея обобщения - гистограммы</a:t>
                </a:r>
                <a:r>
                  <a:rPr lang="en-US" sz="2800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440160"/>
                <a:ext cx="7776864" cy="5589240"/>
              </a:xfrm>
              <a:blipFill rotWithShape="1">
                <a:blip r:embed="rId2"/>
                <a:stretch>
                  <a:fillRect l="-1646" t="-981" r="-18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68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Случай дискретных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268760"/>
            <a:ext cx="7776864" cy="5760640"/>
          </a:xfrm>
        </p:spPr>
        <p:txBody>
          <a:bodyPr>
            <a:normAutofit lnSpcReduction="10000"/>
          </a:bodyPr>
          <a:lstStyle/>
          <a:p>
            <a:pPr marL="0" lvl="2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800" dirty="0" smtClean="0"/>
              <a:t>Дискретный признак сведется к бинарным – попаданиям в секции гистограммы</a:t>
            </a:r>
            <a:r>
              <a:rPr lang="en-US" sz="2800" dirty="0" smtClean="0"/>
              <a:t>.</a:t>
            </a:r>
          </a:p>
        </p:txBody>
      </p:sp>
      <p:pic>
        <p:nvPicPr>
          <p:cNvPr id="1026" name="Picture 2" descr="http://upload.wikimedia.org/wikipedia/commons/thumb/c/c3/Histogram_of_arrivals_per_minute.svg/614px-Histogram_of_arrivals_per_minut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96752"/>
            <a:ext cx="5848350" cy="4953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67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Непрерывные (вещественные) признаки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 же делать с признаками, принимающими действительные значения</a:t>
            </a:r>
            <a:r>
              <a:rPr lang="en-US" dirty="0" smtClean="0"/>
              <a:t>?</a:t>
            </a:r>
            <a:r>
              <a:rPr lang="ru-RU" dirty="0" smtClean="0"/>
              <a:t> (0.2, 0.7, 0.333…)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Сделать их дискретными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ru-RU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r>
              <a:rPr lang="ru-RU" dirty="0" smtClean="0">
                <a:sym typeface="Wingdings" pitchFamily="2" charset="2"/>
              </a:rPr>
              <a:t>И сгладить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116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zoonek2.free.fr/UNIX/48_R/g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11087"/>
            <a:ext cx="5302289" cy="530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Непараметрическое восстановление плотности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564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Линейные методы</a:t>
            </a:r>
          </a:p>
          <a:p>
            <a:pPr marL="514350" indent="-514350">
              <a:buAutoNum type="arabicPeriod"/>
            </a:pPr>
            <a:r>
              <a:rPr lang="ru-RU" dirty="0" smtClean="0"/>
              <a:t>Байесовские методы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/>
              <a:t>Знакомство с языковыми моделями</a:t>
            </a:r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508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Параметрическое восстановление плотности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556792"/>
            <a:ext cx="7992888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Другой способ – выбрать одно семейство распределений </a:t>
            </a:r>
            <a:r>
              <a:rPr lang="en-US" sz="2800" dirty="0" smtClean="0"/>
              <a:t>(</a:t>
            </a:r>
            <a:r>
              <a:rPr lang="ru-RU" sz="2800" dirty="0" smtClean="0"/>
              <a:t>например, нормальное распределение</a:t>
            </a:r>
            <a:r>
              <a:rPr lang="en-US" sz="2800" dirty="0" smtClean="0"/>
              <a:t>) </a:t>
            </a:r>
            <a:r>
              <a:rPr lang="ru-RU" sz="2800" dirty="0" smtClean="0"/>
              <a:t>и оценить параметры</a:t>
            </a:r>
            <a:r>
              <a:rPr lang="en-US" sz="2800" dirty="0" smtClean="0"/>
              <a:t> </a:t>
            </a:r>
            <a:r>
              <a:rPr lang="el-GR" sz="2800" b="1" dirty="0"/>
              <a:t>ϴ</a:t>
            </a:r>
            <a:r>
              <a:rPr lang="en-US" sz="2800" b="1" baseline="-25000" dirty="0" smtClean="0"/>
              <a:t>ci </a:t>
            </a:r>
            <a:r>
              <a:rPr lang="ru-RU" sz="2800" dirty="0" smtClean="0"/>
              <a:t>распределения каждого класса:</a:t>
            </a:r>
            <a:endParaRPr lang="en-US" sz="2800" dirty="0" smtClean="0"/>
          </a:p>
          <a:p>
            <a:pPr marL="0" indent="0" algn="ctr">
              <a:buNone/>
            </a:pPr>
            <a:r>
              <a:rPr lang="en-US" sz="2800" b="1" dirty="0" smtClean="0"/>
              <a:t>P(f</a:t>
            </a:r>
            <a:r>
              <a:rPr lang="en-US" sz="2800" b="1" baseline="-25000" dirty="0" smtClean="0"/>
              <a:t>i</a:t>
            </a:r>
            <a:r>
              <a:rPr lang="en-US" sz="2800" b="1" dirty="0" smtClean="0"/>
              <a:t>(x) = </a:t>
            </a:r>
            <a:r>
              <a:rPr lang="en-US" sz="2800" b="1" dirty="0" err="1" smtClean="0"/>
              <a:t>t|</a:t>
            </a:r>
            <a:r>
              <a:rPr lang="en-US" sz="2800" b="1" dirty="0" err="1" smtClean="0">
                <a:solidFill>
                  <a:srgbClr val="FF0000"/>
                </a:solidFill>
              </a:rPr>
              <a:t>c</a:t>
            </a:r>
            <a:r>
              <a:rPr lang="en-US" sz="2800" b="1" dirty="0" smtClean="0"/>
              <a:t>) = </a:t>
            </a:r>
            <a:r>
              <a:rPr lang="el-GR" sz="2800" b="1" dirty="0" smtClean="0"/>
              <a:t>ϕ</a:t>
            </a:r>
            <a:r>
              <a:rPr lang="en-US" sz="2800" b="1" dirty="0" smtClean="0"/>
              <a:t>(</a:t>
            </a:r>
            <a:r>
              <a:rPr lang="el-GR" sz="2800" b="1" dirty="0" smtClean="0"/>
              <a:t>ϴ</a:t>
            </a:r>
            <a:r>
              <a:rPr lang="en-US" sz="2800" b="1" baseline="-25000" dirty="0" smtClean="0"/>
              <a:t>ci</a:t>
            </a:r>
            <a:r>
              <a:rPr lang="en-US" sz="2800" b="1" dirty="0" smtClean="0"/>
              <a:t>; t)</a:t>
            </a:r>
            <a:endParaRPr lang="en-US" sz="2800" b="1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ru-RU" sz="2800" dirty="0" smtClean="0"/>
              <a:t>Для оценки</a:t>
            </a:r>
            <a:r>
              <a:rPr lang="en-US" sz="2800" dirty="0" smtClean="0"/>
              <a:t> </a:t>
            </a:r>
            <a:r>
              <a:rPr lang="el-GR" sz="2800" b="1" dirty="0"/>
              <a:t>ϴ</a:t>
            </a:r>
            <a:r>
              <a:rPr lang="en-US" sz="2800" b="1" baseline="-25000" dirty="0"/>
              <a:t>c </a:t>
            </a:r>
            <a:r>
              <a:rPr lang="en-US" sz="2800" b="1" baseline="-25000" dirty="0" smtClean="0"/>
              <a:t> </a:t>
            </a:r>
            <a:r>
              <a:rPr lang="ru-RU" sz="2800" dirty="0" smtClean="0"/>
              <a:t>часто используется метод</a:t>
            </a:r>
            <a:r>
              <a:rPr lang="en-US" sz="2800" dirty="0" smtClean="0"/>
              <a:t> </a:t>
            </a:r>
            <a:r>
              <a:rPr lang="ru-RU" sz="2800" i="1" dirty="0" smtClean="0"/>
              <a:t>максимального правдоподобия</a:t>
            </a:r>
            <a:r>
              <a:rPr lang="en-US" sz="2800" i="1" dirty="0" smtClean="0"/>
              <a:t>:</a:t>
            </a:r>
          </a:p>
          <a:p>
            <a:pPr marL="0" indent="0" algn="ctr">
              <a:buNone/>
            </a:pPr>
            <a:r>
              <a:rPr lang="el-GR" sz="2800" b="1" dirty="0"/>
              <a:t>ϴ</a:t>
            </a:r>
            <a:r>
              <a:rPr lang="en-US" sz="2800" b="1" baseline="-25000" dirty="0"/>
              <a:t>c </a:t>
            </a:r>
            <a:r>
              <a:rPr lang="en-US" sz="2800" b="1" dirty="0" smtClean="0"/>
              <a:t>= </a:t>
            </a:r>
            <a:r>
              <a:rPr lang="en-US" sz="2800" b="1" dirty="0" err="1" smtClean="0"/>
              <a:t>argmax</a:t>
            </a:r>
            <a:r>
              <a:rPr lang="el-GR" sz="2800" b="1" baseline="-25000" dirty="0" smtClean="0"/>
              <a:t>ϴ</a:t>
            </a:r>
            <a:r>
              <a:rPr lang="en-US" sz="2800" b="1" baseline="-25000" dirty="0" smtClean="0"/>
              <a:t>  </a:t>
            </a:r>
            <a:r>
              <a:rPr lang="el-GR" sz="2800" b="1" dirty="0" smtClean="0"/>
              <a:t>ϕ</a:t>
            </a:r>
            <a:r>
              <a:rPr lang="en-US" sz="2800" b="1" dirty="0"/>
              <a:t>(</a:t>
            </a:r>
            <a:r>
              <a:rPr lang="el-GR" sz="2800" b="1" dirty="0" smtClean="0"/>
              <a:t>ϴ</a:t>
            </a:r>
            <a:r>
              <a:rPr lang="en-US" sz="2800" b="1" dirty="0" smtClean="0"/>
              <a:t>; f</a:t>
            </a:r>
            <a:r>
              <a:rPr lang="en-US" sz="2800" b="1" baseline="-25000" dirty="0" smtClean="0"/>
              <a:t>i</a:t>
            </a:r>
            <a:r>
              <a:rPr lang="en-US" sz="2800" b="1" dirty="0" smtClean="0"/>
              <a:t>(x</a:t>
            </a:r>
            <a:r>
              <a:rPr lang="en-US" sz="2800" b="1" baseline="-25000" dirty="0" smtClean="0"/>
              <a:t>c1</a:t>
            </a:r>
            <a:r>
              <a:rPr lang="en-US" sz="2800" b="1" dirty="0" smtClean="0"/>
              <a:t>))</a:t>
            </a:r>
            <a:r>
              <a:rPr lang="el-GR" sz="2800" b="1" dirty="0" smtClean="0"/>
              <a:t> </a:t>
            </a:r>
            <a:r>
              <a:rPr lang="el-GR" sz="2800" b="1" dirty="0"/>
              <a:t>ϕ</a:t>
            </a:r>
            <a:r>
              <a:rPr lang="en-US" sz="2800" b="1" dirty="0"/>
              <a:t>(</a:t>
            </a:r>
            <a:r>
              <a:rPr lang="el-GR" sz="2800" b="1" dirty="0"/>
              <a:t>ϴ</a:t>
            </a:r>
            <a:r>
              <a:rPr lang="en-US" sz="2800" b="1" dirty="0"/>
              <a:t>; </a:t>
            </a:r>
            <a:r>
              <a:rPr lang="en-US" sz="2800" b="1" dirty="0" smtClean="0"/>
              <a:t>f</a:t>
            </a:r>
            <a:r>
              <a:rPr lang="en-US" sz="2800" b="1" baseline="-25000" dirty="0" smtClean="0"/>
              <a:t>i</a:t>
            </a:r>
            <a:r>
              <a:rPr lang="en-US" sz="2800" b="1" dirty="0" smtClean="0"/>
              <a:t>(x</a:t>
            </a:r>
            <a:r>
              <a:rPr lang="en-US" sz="2800" b="1" baseline="-25000" dirty="0" smtClean="0"/>
              <a:t>c2</a:t>
            </a:r>
            <a:r>
              <a:rPr lang="en-US" sz="2800" b="1" dirty="0" smtClean="0"/>
              <a:t>)) …</a:t>
            </a:r>
            <a:r>
              <a:rPr lang="el-GR" sz="2800" b="1" dirty="0" smtClean="0"/>
              <a:t> </a:t>
            </a:r>
            <a:r>
              <a:rPr lang="el-GR" sz="2800" b="1" dirty="0"/>
              <a:t>ϕ</a:t>
            </a:r>
            <a:r>
              <a:rPr lang="en-US" sz="2800" b="1" dirty="0"/>
              <a:t>(</a:t>
            </a:r>
            <a:r>
              <a:rPr lang="el-GR" sz="2800" b="1" dirty="0"/>
              <a:t>ϴ</a:t>
            </a:r>
            <a:r>
              <a:rPr lang="en-US" sz="2800" b="1" dirty="0"/>
              <a:t>; </a:t>
            </a:r>
            <a:r>
              <a:rPr lang="en-US" sz="2800" b="1" dirty="0" smtClean="0"/>
              <a:t>f</a:t>
            </a:r>
            <a:r>
              <a:rPr lang="en-US" sz="2800" b="1" baseline="-25000" dirty="0" smtClean="0"/>
              <a:t>i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x</a:t>
            </a:r>
            <a:r>
              <a:rPr lang="en-US" sz="2800" b="1" baseline="-25000" dirty="0" err="1" smtClean="0"/>
              <a:t>cm</a:t>
            </a:r>
            <a:r>
              <a:rPr lang="en-US" sz="2800" b="1" dirty="0" smtClean="0"/>
              <a:t>))</a:t>
            </a:r>
            <a:endParaRPr lang="en-US" sz="2800" b="1" dirty="0"/>
          </a:p>
          <a:p>
            <a:pPr marL="0" indent="0" algn="ctr">
              <a:buNone/>
            </a:pPr>
            <a:r>
              <a:rPr lang="en-US" sz="2800" b="1" dirty="0" err="1" smtClean="0"/>
              <a:t>x</a:t>
            </a:r>
            <a:r>
              <a:rPr lang="en-US" sz="2800" b="1" baseline="-25000" dirty="0" err="1" smtClean="0"/>
              <a:t>ck</a:t>
            </a:r>
            <a:r>
              <a:rPr lang="en-US" sz="2800" b="1" baseline="-25000" dirty="0" smtClean="0"/>
              <a:t> </a:t>
            </a:r>
            <a:r>
              <a:rPr lang="en-US" sz="2800" b="1" dirty="0" smtClean="0"/>
              <a:t>- k</a:t>
            </a:r>
            <a:r>
              <a:rPr lang="en-US" sz="2800" dirty="0" smtClean="0"/>
              <a:t>-</a:t>
            </a:r>
            <a:r>
              <a:rPr lang="ru-RU" sz="2800" dirty="0" err="1" smtClean="0"/>
              <a:t>ый</a:t>
            </a:r>
            <a:r>
              <a:rPr lang="en-US" sz="2800" dirty="0" smtClean="0"/>
              <a:t> </a:t>
            </a:r>
            <a:r>
              <a:rPr lang="ru-RU" sz="2800" dirty="0" smtClean="0"/>
              <a:t>пример из класса</a:t>
            </a:r>
            <a:r>
              <a:rPr lang="en-US" sz="2800" dirty="0" smtClean="0"/>
              <a:t> </a:t>
            </a:r>
            <a:r>
              <a:rPr lang="en-US" sz="2800" b="1" dirty="0" smtClean="0"/>
              <a:t>c </a:t>
            </a:r>
            <a:r>
              <a:rPr lang="ru-RU" sz="2800" dirty="0" smtClean="0"/>
              <a:t>в обучающей выборке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46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Рекомендации по выбору распределения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Тексты/другие данные с разреженными дискретными признаками – </a:t>
            </a:r>
            <a:r>
              <a:rPr lang="ru-RU" dirty="0" err="1" smtClean="0"/>
              <a:t>мультиномиальное</a:t>
            </a:r>
            <a:r>
              <a:rPr lang="ru-RU" dirty="0" smtClean="0"/>
              <a:t> распределение</a:t>
            </a:r>
            <a:endParaRPr lang="en-US" dirty="0" smtClean="0"/>
          </a:p>
          <a:p>
            <a:r>
              <a:rPr lang="ru-RU" dirty="0" smtClean="0"/>
              <a:t>Непрерывные признаки с маленьким разбросом </a:t>
            </a:r>
            <a:r>
              <a:rPr lang="en-US" dirty="0" smtClean="0"/>
              <a:t>– </a:t>
            </a:r>
            <a:r>
              <a:rPr lang="ru-RU" dirty="0" smtClean="0"/>
              <a:t>нормальное распределение</a:t>
            </a:r>
            <a:endParaRPr lang="en-US" dirty="0" smtClean="0"/>
          </a:p>
          <a:p>
            <a:r>
              <a:rPr lang="ru-RU" dirty="0" smtClean="0"/>
              <a:t>Непрерывные признаки с выбросами в обучающей выборке</a:t>
            </a:r>
            <a:r>
              <a:rPr lang="en-US" dirty="0" smtClean="0"/>
              <a:t> – </a:t>
            </a:r>
            <a:r>
              <a:rPr lang="ru-RU" dirty="0" smtClean="0"/>
              <a:t>распределения с «тяжелыми хвостами»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716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</a:t>
            </a:r>
            <a:r>
              <a:rPr lang="ru-RU" dirty="0" smtClean="0"/>
              <a:t>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Текст: </a:t>
            </a:r>
            <a:r>
              <a:rPr lang="en-US" dirty="0" smtClean="0"/>
              <a:t>“</a:t>
            </a:r>
            <a:r>
              <a:rPr lang="ru-RU" dirty="0" smtClean="0"/>
              <a:t>как сказать родителям, что ты </a:t>
            </a:r>
            <a:r>
              <a:rPr lang="ru-RU" dirty="0" smtClean="0"/>
              <a:t>ФИВТ</a:t>
            </a:r>
            <a:r>
              <a:rPr lang="en-US" dirty="0" smtClean="0"/>
              <a:t>”</a:t>
            </a:r>
            <a:endParaRPr lang="ru-RU" dirty="0" smtClean="0"/>
          </a:p>
          <a:p>
            <a:r>
              <a:rPr lang="ru-RU" dirty="0" smtClean="0"/>
              <a:t>3</a:t>
            </a:r>
            <a:r>
              <a:rPr lang="en-US" dirty="0" smtClean="0"/>
              <a:t>-</a:t>
            </a:r>
            <a:r>
              <a:rPr lang="ru-RU" dirty="0" smtClean="0"/>
              <a:t>граммы: </a:t>
            </a:r>
            <a:r>
              <a:rPr lang="en-US" dirty="0" smtClean="0"/>
              <a:t>[“</a:t>
            </a:r>
            <a:r>
              <a:rPr lang="ru-RU" dirty="0" smtClean="0"/>
              <a:t>как сказать родителям</a:t>
            </a:r>
            <a:r>
              <a:rPr lang="en-US" dirty="0" smtClean="0"/>
              <a:t>”</a:t>
            </a:r>
            <a:r>
              <a:rPr lang="ru-RU" dirty="0" smtClean="0"/>
              <a:t>, </a:t>
            </a:r>
            <a:r>
              <a:rPr lang="en-US" dirty="0" smtClean="0"/>
              <a:t>“</a:t>
            </a:r>
            <a:r>
              <a:rPr lang="ru-RU" dirty="0" smtClean="0"/>
              <a:t>сказать родителям что</a:t>
            </a:r>
            <a:r>
              <a:rPr lang="en-US" dirty="0" smtClean="0"/>
              <a:t>”</a:t>
            </a:r>
            <a:r>
              <a:rPr lang="ru-RU" dirty="0" smtClean="0"/>
              <a:t>, </a:t>
            </a:r>
            <a:r>
              <a:rPr lang="en-US" dirty="0" smtClean="0"/>
              <a:t>“</a:t>
            </a:r>
            <a:r>
              <a:rPr lang="ru-RU" dirty="0" smtClean="0"/>
              <a:t>родителям что ты</a:t>
            </a:r>
            <a:r>
              <a:rPr lang="en-US" dirty="0" smtClean="0"/>
              <a:t>”</a:t>
            </a:r>
            <a:r>
              <a:rPr lang="ru-RU" dirty="0" smtClean="0"/>
              <a:t>, </a:t>
            </a:r>
            <a:r>
              <a:rPr lang="en-US" dirty="0" smtClean="0"/>
              <a:t>“</a:t>
            </a:r>
            <a:r>
              <a:rPr lang="ru-RU" dirty="0" smtClean="0"/>
              <a:t>что ты </a:t>
            </a:r>
            <a:r>
              <a:rPr lang="ru-RU" dirty="0" smtClean="0"/>
              <a:t>ФИВТ</a:t>
            </a:r>
            <a:r>
              <a:rPr lang="en-US" dirty="0" smtClean="0"/>
              <a:t>”]</a:t>
            </a:r>
            <a:endParaRPr lang="en-US" dirty="0" smtClean="0"/>
          </a:p>
          <a:p>
            <a:r>
              <a:rPr lang="ru-RU" dirty="0" smtClean="0"/>
              <a:t>Идея: оценивать вероятность появления текста в языке не произведением вероятностей слов (как в </a:t>
            </a:r>
            <a:r>
              <a:rPr lang="en-US" dirty="0" smtClean="0"/>
              <a:t>NB)</a:t>
            </a:r>
            <a:r>
              <a:rPr lang="ru-RU" dirty="0" smtClean="0"/>
              <a:t>, а с учетом </a:t>
            </a:r>
            <a:r>
              <a:rPr lang="en-US" dirty="0" smtClean="0"/>
              <a:t>n-</a:t>
            </a:r>
            <a:r>
              <a:rPr lang="ru-RU" dirty="0" smtClean="0"/>
              <a:t>грамм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656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 language models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Предположим, что вероятность появления слова зависит лишь от предыдущих слов:</a:t>
            </a:r>
          </a:p>
          <a:p>
            <a:pPr marL="514350" indent="-514350">
              <a:buAutoNum type="arabicPeriod"/>
            </a:pPr>
            <a:endParaRPr lang="ru-RU" dirty="0"/>
          </a:p>
          <a:p>
            <a:pPr marL="514350" indent="-514350">
              <a:buAutoNum type="arabicPeriod"/>
            </a:pP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Допустим, что влияют лишь </a:t>
            </a:r>
            <a:r>
              <a:rPr lang="en-US" dirty="0" smtClean="0"/>
              <a:t>N </a:t>
            </a:r>
            <a:r>
              <a:rPr lang="ru-RU" dirty="0" smtClean="0"/>
              <a:t>предыдущих</a:t>
            </a:r>
            <a:r>
              <a:rPr lang="en-US" dirty="0" smtClean="0"/>
              <a:t>. </a:t>
            </a:r>
            <a:r>
              <a:rPr lang="ru-RU" dirty="0" smtClean="0"/>
              <a:t>При </a:t>
            </a:r>
            <a:r>
              <a:rPr lang="en-US" dirty="0" smtClean="0"/>
              <a:t>N = </a:t>
            </a:r>
            <a:r>
              <a:rPr lang="ru-RU" dirty="0" smtClean="0"/>
              <a:t>2: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07"/>
          <a:stretch/>
        </p:blipFill>
        <p:spPr bwMode="auto">
          <a:xfrm>
            <a:off x="83160" y="2902074"/>
            <a:ext cx="5660131" cy="598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98"/>
          <a:stretch/>
        </p:blipFill>
        <p:spPr bwMode="auto">
          <a:xfrm>
            <a:off x="5742879" y="2883994"/>
            <a:ext cx="3509641" cy="593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01779"/>
            <a:ext cx="8862931" cy="487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028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оценивать вероятности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Первая идея: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Со сглаживанием (</a:t>
            </a:r>
            <a:r>
              <a:rPr lang="en-US" dirty="0" smtClean="0"/>
              <a:t>Add-One smoothing)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060848"/>
            <a:ext cx="4036340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466" y="4077072"/>
            <a:ext cx="1768606" cy="963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449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Дополнительные слайды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50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Байесовский классификатор без наивной гипотезы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73016"/>
          </a:xfrm>
        </p:spPr>
        <p:txBody>
          <a:bodyPr>
            <a:normAutofit fontScale="92500"/>
          </a:bodyPr>
          <a:lstStyle/>
          <a:p>
            <a:r>
              <a:rPr lang="ru-RU" sz="2600" dirty="0" smtClean="0"/>
              <a:t>Обобщение методов восстановления плотности – параметрическое и непараметрическое восстановление плотности в многомерном пространстве</a:t>
            </a:r>
            <a:endParaRPr lang="en-US" sz="2600" dirty="0" smtClean="0"/>
          </a:p>
          <a:p>
            <a:r>
              <a:rPr lang="ru-RU" sz="2600" dirty="0" smtClean="0"/>
              <a:t>Параметрическое восстановление</a:t>
            </a:r>
            <a:r>
              <a:rPr lang="en-US" sz="2600" dirty="0" smtClean="0"/>
              <a:t>: </a:t>
            </a:r>
          </a:p>
          <a:p>
            <a:pPr lvl="1"/>
            <a:r>
              <a:rPr lang="ru-RU" sz="2600" dirty="0" smtClean="0"/>
              <a:t>Вместо представления</a:t>
            </a:r>
            <a:r>
              <a:rPr lang="en-US" sz="2600" dirty="0" smtClean="0"/>
              <a:t> </a:t>
            </a:r>
            <a:r>
              <a:rPr lang="en-US" sz="2600" b="1" dirty="0"/>
              <a:t>P(f</a:t>
            </a:r>
            <a:r>
              <a:rPr lang="en-US" sz="2600" b="1" baseline="-25000" dirty="0"/>
              <a:t>i</a:t>
            </a:r>
            <a:r>
              <a:rPr lang="en-US" sz="2600" b="1" dirty="0"/>
              <a:t>(x) = </a:t>
            </a:r>
            <a:r>
              <a:rPr lang="en-US" sz="2600" b="1" dirty="0" err="1"/>
              <a:t>t|</a:t>
            </a:r>
            <a:r>
              <a:rPr lang="en-US" sz="2600" b="1" dirty="0" err="1">
                <a:solidFill>
                  <a:srgbClr val="FF0000"/>
                </a:solidFill>
              </a:rPr>
              <a:t>c</a:t>
            </a:r>
            <a:r>
              <a:rPr lang="en-US" sz="2600" b="1" dirty="0"/>
              <a:t>) = </a:t>
            </a:r>
            <a:r>
              <a:rPr lang="el-GR" sz="2600" b="1" dirty="0"/>
              <a:t>ϕ</a:t>
            </a:r>
            <a:r>
              <a:rPr lang="en-US" sz="2600" b="1" dirty="0"/>
              <a:t>(</a:t>
            </a:r>
            <a:r>
              <a:rPr lang="el-GR" sz="2600" b="1" dirty="0"/>
              <a:t>ϴ</a:t>
            </a:r>
            <a:r>
              <a:rPr lang="en-US" sz="2600" b="1" baseline="-25000" dirty="0"/>
              <a:t>ci</a:t>
            </a:r>
            <a:r>
              <a:rPr lang="en-US" sz="2600" b="1" dirty="0"/>
              <a:t>; t</a:t>
            </a:r>
            <a:r>
              <a:rPr lang="en-US" sz="2600" b="1" dirty="0" smtClean="0"/>
              <a:t>)</a:t>
            </a:r>
            <a:r>
              <a:rPr lang="en-US" sz="2600" dirty="0" smtClean="0"/>
              <a:t> </a:t>
            </a:r>
            <a:r>
              <a:rPr lang="ru-RU" sz="2600" dirty="0" smtClean="0"/>
              <a:t>используется</a:t>
            </a:r>
            <a:r>
              <a:rPr lang="ru-RU" sz="2600" dirty="0"/>
              <a:t> </a:t>
            </a:r>
            <a:r>
              <a:rPr lang="en-US" sz="2600" b="1" dirty="0" smtClean="0"/>
              <a:t>P(f</a:t>
            </a:r>
            <a:r>
              <a:rPr lang="en-US" sz="2600" b="1" baseline="-25000" dirty="0" smtClean="0"/>
              <a:t> </a:t>
            </a:r>
            <a:r>
              <a:rPr lang="en-US" sz="2600" b="1" dirty="0" smtClean="0"/>
              <a:t>(x</a:t>
            </a:r>
            <a:r>
              <a:rPr lang="en-US" sz="2600" b="1" dirty="0"/>
              <a:t>) = </a:t>
            </a:r>
            <a:r>
              <a:rPr lang="en-US" sz="2600" b="1" dirty="0" err="1"/>
              <a:t>t|</a:t>
            </a:r>
            <a:r>
              <a:rPr lang="en-US" sz="2600" b="1" dirty="0" err="1">
                <a:solidFill>
                  <a:srgbClr val="FF0000"/>
                </a:solidFill>
              </a:rPr>
              <a:t>c</a:t>
            </a:r>
            <a:r>
              <a:rPr lang="en-US" sz="2600" b="1" dirty="0"/>
              <a:t>) = </a:t>
            </a:r>
            <a:r>
              <a:rPr lang="el-GR" sz="2600" b="1" dirty="0"/>
              <a:t>ϕ</a:t>
            </a:r>
            <a:r>
              <a:rPr lang="en-US" sz="2600" b="1" dirty="0"/>
              <a:t>(</a:t>
            </a:r>
            <a:r>
              <a:rPr lang="el-GR" sz="2600" b="1" dirty="0"/>
              <a:t>ϴ</a:t>
            </a:r>
            <a:r>
              <a:rPr lang="en-US" sz="2600" b="1" baseline="-25000" dirty="0" smtClean="0"/>
              <a:t>c</a:t>
            </a:r>
            <a:r>
              <a:rPr lang="en-US" sz="2600" b="1" dirty="0" smtClean="0"/>
              <a:t>; </a:t>
            </a:r>
            <a:r>
              <a:rPr lang="en-US" sz="2600" b="1" dirty="0"/>
              <a:t>t</a:t>
            </a:r>
            <a:r>
              <a:rPr lang="en-US" sz="2600" b="1" dirty="0" smtClean="0"/>
              <a:t>),</a:t>
            </a:r>
            <a:r>
              <a:rPr lang="ru-RU" sz="2600" dirty="0" smtClean="0"/>
              <a:t> где</a:t>
            </a:r>
            <a:r>
              <a:rPr lang="en-US" sz="2600" b="1" dirty="0" smtClean="0"/>
              <a:t> f(x) – </a:t>
            </a:r>
            <a:r>
              <a:rPr lang="ru-RU" sz="2600" b="1" dirty="0" smtClean="0"/>
              <a:t>вектор </a:t>
            </a:r>
            <a:r>
              <a:rPr lang="ru-RU" sz="2600" dirty="0" smtClean="0"/>
              <a:t>признаков</a:t>
            </a:r>
            <a:endParaRPr lang="en-US" sz="2600" b="1" dirty="0"/>
          </a:p>
          <a:p>
            <a:r>
              <a:rPr lang="ru-RU" sz="2600" dirty="0" smtClean="0"/>
              <a:t>Непараметрические оценки</a:t>
            </a:r>
            <a:r>
              <a:rPr lang="en-US" sz="2600" dirty="0" smtClean="0"/>
              <a:t>:</a:t>
            </a:r>
          </a:p>
          <a:p>
            <a:pPr lvl="1"/>
            <a:r>
              <a:rPr lang="ru-RU" sz="2600" dirty="0" smtClean="0"/>
              <a:t>Обобщение сглаживания гистограмм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8268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Ядерные оценки плотности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7395618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365104"/>
            <a:ext cx="4607496" cy="1151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461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Обобщение</a:t>
            </a:r>
            <a:r>
              <a:rPr lang="en-US" dirty="0" smtClean="0"/>
              <a:t>: </a:t>
            </a:r>
            <a:r>
              <a:rPr lang="ru-RU" dirty="0" smtClean="0"/>
              <a:t>функции потерь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:r>
                  <a:rPr lang="ru-RU" dirty="0" smtClean="0"/>
                  <a:t>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 b="1" i="1" dirty="0" smtClean="0"/>
                  <a:t> </a:t>
                </a:r>
                <a:r>
                  <a:rPr lang="ru-RU" dirty="0" smtClean="0"/>
                  <a:t>дает прогноз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задаче регрессии или классификации,</a:t>
                </a:r>
                <a:r>
                  <a:rPr lang="en-US" dirty="0" smtClean="0"/>
                  <a:t> </a:t>
                </a:r>
                <a:r>
                  <a:rPr lang="ru-RU" dirty="0" smtClean="0"/>
                  <a:t>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отличается от правильного ответа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Допустим, нам стал известен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Как измерить различие между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0" smtClean="0">
                        <a:latin typeface="Cambria Math"/>
                      </a:rPr>
                      <m:t>?</m:t>
                    </m:r>
                  </m:oMath>
                </a14:m>
                <a:endParaRPr lang="en-US" b="0" dirty="0" smtClean="0"/>
              </a:p>
              <a:p>
                <a:endParaRPr lang="en-US" sz="1200" b="0" dirty="0" smtClean="0"/>
              </a:p>
              <a:p>
                <a:r>
                  <a:rPr lang="ru-RU" dirty="0" smtClean="0"/>
                  <a:t>Базовые идеи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0" baseline="30000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baseline="30000" dirty="0" smtClean="0"/>
                  <a:t> </a:t>
                </a:r>
                <a:r>
                  <a:rPr lang="ru-RU" dirty="0" smtClean="0"/>
                  <a:t>или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|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baseline="30000" dirty="0" smtClean="0"/>
                  <a:t> </a:t>
                </a:r>
                <a:r>
                  <a:rPr lang="ru-RU" dirty="0"/>
                  <a:t> </a:t>
                </a:r>
                <a:r>
                  <a:rPr lang="ru-RU" dirty="0" smtClean="0"/>
                  <a:t>для регрессии,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dirty="0" smtClean="0"/>
                  <a:t> (costs matrix) </a:t>
                </a:r>
                <a:r>
                  <a:rPr lang="ru-RU" dirty="0" smtClean="0"/>
                  <a:t>или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или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≠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для классификации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r>
                  <a:rPr lang="ru-RU" dirty="0" smtClean="0"/>
                  <a:t>В общем случае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функция потерь</a:t>
                </a:r>
                <a:r>
                  <a:rPr lang="en-US" dirty="0" smtClean="0"/>
                  <a:t> </a:t>
                </a:r>
                <a:endParaRPr lang="ru-RU" baseline="30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r="-2222" b="-9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51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 риска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518457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),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𝑬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матожидание</a:t>
                </a:r>
                <a:r>
                  <a:rPr lang="ru-RU" dirty="0" smtClean="0"/>
                  <a:t> штрафа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(</a:t>
                </a:r>
                <a:r>
                  <a:rPr lang="ru-RU" dirty="0" smtClean="0"/>
                  <a:t>нам известен алгоритм и </a:t>
                </a:r>
                <a:r>
                  <a:rPr lang="en-US" dirty="0" smtClean="0"/>
                  <a:t>x, </a:t>
                </a:r>
                <a:r>
                  <a:rPr lang="ru-RU" dirty="0" smtClean="0"/>
                  <a:t>мы хотим оценить ожидаемый штраф на объекте</a:t>
                </a:r>
                <a:r>
                  <a:rPr lang="en-US" dirty="0" smtClean="0"/>
                  <a:t> x </a:t>
                </a:r>
                <a:r>
                  <a:rPr lang="ru-RU" dirty="0" smtClean="0"/>
                  <a:t>для этого алгоритма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i="1" dirty="0" smtClean="0"/>
                  <a:t>В задаче классификации</a:t>
                </a:r>
                <a:r>
                  <a:rPr lang="en-US" i="1" dirty="0" smtClean="0"/>
                  <a:t>:</a:t>
                </a:r>
                <a:endParaRPr lang="en-US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𝑬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, 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i="1" dirty="0" smtClean="0"/>
                  <a:t>В задаче регрессии</a:t>
                </a:r>
                <a:r>
                  <a:rPr lang="en-US" i="1" dirty="0" smtClean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𝑬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, 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𝑦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, 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5184576"/>
              </a:xfrm>
              <a:blipFill rotWithShape="1">
                <a:blip r:embed="rId2"/>
                <a:stretch>
                  <a:fillRect l="-1704" t="-2350" b="-14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86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Линейные методы классификации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Идея линейной классификации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Функции потерь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Градиентный спуск и стохастический градиент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Регуляризация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Стандартные линейные классификаторы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275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Байесовский классификатор с функцией потерь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𝑎𝑟𝑔𝑚𝑖𝑛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𝑎𝑟𝑔𝑚𝑖𝑛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≠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/>
                      </a:rPr>
                      <m:t>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𝑎𝑟𝑔𝑚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|</m:t>
                      </m:r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9012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947881"/>
            <a:ext cx="3472235" cy="291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Байесовский классификатор с функцией потерь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𝑎𝑟𝑔𝑚𝑖𝑛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𝑎𝑟𝑔𝑚𝑖𝑛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𝑐𝑜𝑛𝑠𝑡</m:t>
                    </m:r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≠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/>
                      </a:rPr>
                      <m:t>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𝑎𝑟𝑔𝑚</m:t>
                        </m:r>
                        <m:r>
                          <a:rPr lang="en-US" b="0" i="1" smtClean="0">
                            <a:latin typeface="Cambria Math"/>
                          </a:rPr>
                          <m:t>𝑎𝑥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5200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Байесовская регрессия с функцией потерь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𝑎𝑟𝑔𝑚𝑖𝑛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𝑎𝑟𝑔𝑚𝑖𝑛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𝑑𝑃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</m:t>
                        </m:r>
                        <m:r>
                          <a:rPr lang="en-US" b="0" i="0" smtClean="0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y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aseline="30000">
                        <a:latin typeface="Cambria Math"/>
                      </a:rPr>
                      <m:t>2</m:t>
                    </m:r>
                    <m:r>
                      <a:rPr lang="en-US" b="0" i="0" smtClean="0">
                        <a:latin typeface="Cambria Math"/>
                      </a:rPr>
                      <m:t>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𝑑𝑃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1884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 среднего риска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51845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𝑬</m:t>
                      </m:r>
                      <m:r>
                        <a:rPr lang="en-US" i="1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𝑬</m:t>
                      </m:r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</a:t>
                </a:r>
                <a:endParaRPr lang="en-US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𝑎𝑟𝑔𝑚𝑖𝑛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минимизирует</a:t>
                </a:r>
                <a:r>
                  <a:rPr lang="en-US" dirty="0" smtClean="0"/>
                  <a:t> R(a)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b="1" dirty="0" smtClean="0"/>
                  <a:t>Доказательство</a:t>
                </a:r>
                <a:r>
                  <a:rPr lang="en-US" b="1" dirty="0" smtClean="0"/>
                  <a:t>: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Очевидно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5184576"/>
              </a:xfrm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74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линейной классификации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81471" y="1597018"/>
                <a:ext cx="39820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r>
                        <a:rPr lang="en-US" sz="3600" b="0" i="1" smtClean="0">
                          <a:latin typeface="Cambria Math"/>
                        </a:rPr>
                        <m:t>𝑠𝑖𝑔𝑛</m:t>
                      </m:r>
                      <m:r>
                        <a:rPr lang="en-US" sz="3600" b="0" i="1" smtClean="0">
                          <a:latin typeface="Cambria Math"/>
                        </a:rPr>
                        <m:t>{</m:t>
                      </m:r>
                      <m:r>
                        <a:rPr lang="en-US" sz="36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3600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471" y="1597018"/>
                <a:ext cx="3982052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1186" y="2348880"/>
                <a:ext cx="70816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3600" b="0" i="1" smtClean="0">
                        <a:latin typeface="Cambria Math"/>
                      </a:rPr>
                      <m:t> −</m:t>
                    </m:r>
                  </m:oMath>
                </a14:m>
                <a:r>
                  <a:rPr lang="en-US" sz="3600" dirty="0" smtClean="0"/>
                  <a:t> </a:t>
                </a:r>
                <a:r>
                  <a:rPr lang="ru-RU" sz="3600" dirty="0" smtClean="0"/>
                  <a:t>дискриминантная функция</a:t>
                </a:r>
                <a:endParaRPr lang="ru-RU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186" y="2348880"/>
                <a:ext cx="7081619" cy="646331"/>
              </a:xfrm>
              <a:prstGeom prst="rect">
                <a:avLst/>
              </a:prstGeom>
              <a:blipFill rotWithShape="1">
                <a:blip r:embed="rId3"/>
                <a:stretch>
                  <a:fillRect t="-14151" r="-1807" b="-349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5122" y="3212976"/>
                <a:ext cx="81913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ru-RU" sz="3600" b="0" i="1" smtClean="0">
                          <a:latin typeface="Cambria Math"/>
                        </a:rPr>
                        <m:t>=</m:t>
                      </m:r>
                      <m:r>
                        <a:rPr lang="en-US" sz="3600" b="0" i="1" smtClean="0">
                          <a:latin typeface="Cambria Math"/>
                        </a:rPr>
                        <m:t>&lt;</m:t>
                      </m:r>
                      <m:r>
                        <a:rPr lang="en-US" sz="3600" b="0" i="1" smtClean="0">
                          <a:latin typeface="Cambria Math"/>
                        </a:rPr>
                        <m:t>𝑤</m:t>
                      </m:r>
                      <m:r>
                        <a:rPr lang="en-US" sz="3600" b="0" i="1" smtClean="0">
                          <a:latin typeface="Cambria Math"/>
                        </a:rPr>
                        <m:t>,</m:t>
                      </m:r>
                      <m:r>
                        <a:rPr lang="en-US" sz="3600" b="0" i="1" smtClean="0">
                          <a:latin typeface="Cambria Math"/>
                        </a:rPr>
                        <m:t>𝑥</m:t>
                      </m:r>
                      <m:r>
                        <a:rPr lang="en-US" sz="3600" b="0" i="1" smtClean="0">
                          <a:latin typeface="Cambria Math"/>
                        </a:rPr>
                        <m:t>&gt; 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22" y="3212976"/>
                <a:ext cx="8191334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http://fouryears.eu/wp-content/uploads/2009/03/linea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158" y="4221088"/>
            <a:ext cx="23812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7544" y="5013176"/>
            <a:ext cx="5112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Геометрическая интерпретация: разделяющая гиперплоскость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4815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Отступ (</a:t>
            </a:r>
            <a:r>
              <a:rPr lang="en-US" dirty="0" smtClean="0"/>
              <a:t>margin)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Отступом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𝑠𝑖𝑔𝑛</m:t>
                    </m:r>
                    <m:r>
                      <a:rPr lang="en-US" b="0" i="1" smtClean="0">
                        <a:latin typeface="Cambria Math"/>
                      </a:rPr>
                      <m:t>{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объекте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класс, к которому относится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≤0⇔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≠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r>
                        <a:rPr lang="en-US" i="1">
                          <a:latin typeface="Cambria Math"/>
                        </a:rPr>
                        <m:t>0⇔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88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потерь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35"/>
          <a:stretch/>
        </p:blipFill>
        <p:spPr bwMode="auto">
          <a:xfrm>
            <a:off x="107504" y="1412776"/>
            <a:ext cx="3822239" cy="130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612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потерь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9001000" cy="130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Соединительная линия уступом 3"/>
          <p:cNvCxnSpPr/>
          <p:nvPr/>
        </p:nvCxnSpPr>
        <p:spPr>
          <a:xfrm rot="5400000" flipH="1" flipV="1">
            <a:off x="3491880" y="2924944"/>
            <a:ext cx="1872209" cy="576064"/>
          </a:xfrm>
          <a:prstGeom prst="bentConnector3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9672" y="4129916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Функция эмпирического риска</a:t>
            </a:r>
            <a:endParaRPr lang="ru-RU" sz="2800" dirty="0"/>
          </a:p>
        </p:txBody>
      </p:sp>
      <p:cxnSp>
        <p:nvCxnSpPr>
          <p:cNvPr id="8" name="Соединительная линия уступом 7"/>
          <p:cNvCxnSpPr/>
          <p:nvPr/>
        </p:nvCxnSpPr>
        <p:spPr>
          <a:xfrm rot="16200000" flipV="1">
            <a:off x="5364089" y="3429000"/>
            <a:ext cx="2808313" cy="504057"/>
          </a:xfrm>
          <a:prstGeom prst="bentConnector3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24128" y="4994012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Функция потерь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123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потерь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9001000" cy="130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35"/>
          <a:stretch/>
        </p:blipFill>
        <p:spPr bwMode="auto">
          <a:xfrm>
            <a:off x="1907704" y="2817266"/>
            <a:ext cx="5638414" cy="2560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52" r="63559"/>
          <a:stretch/>
        </p:blipFill>
        <p:spPr bwMode="auto">
          <a:xfrm>
            <a:off x="6804248" y="2817266"/>
            <a:ext cx="2054696" cy="1346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414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3044</TotalTime>
  <Words>1972</Words>
  <Application>Microsoft Office PowerPoint</Application>
  <PresentationFormat>Экран (4:3)</PresentationFormat>
  <Paragraphs>262</Paragraphs>
  <Slides>43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4" baseType="lpstr">
      <vt:lpstr>Тема Office</vt:lpstr>
      <vt:lpstr>Анализ текстов</vt:lpstr>
      <vt:lpstr>Что из этого можно использовать, если признаков 105-106 ?</vt:lpstr>
      <vt:lpstr>План лекции</vt:lpstr>
      <vt:lpstr>Линейные методы классификации</vt:lpstr>
      <vt:lpstr>Идея линейной классификации</vt:lpstr>
      <vt:lpstr>Отступ (margin)</vt:lpstr>
      <vt:lpstr>Функция потерь</vt:lpstr>
      <vt:lpstr>Функция потерь</vt:lpstr>
      <vt:lpstr>Функция потерь</vt:lpstr>
      <vt:lpstr>Градиентный спуск</vt:lpstr>
      <vt:lpstr>Стохастический градиент</vt:lpstr>
      <vt:lpstr>Регуляризация</vt:lpstr>
      <vt:lpstr>Регуляризация</vt:lpstr>
      <vt:lpstr>Регуляризация</vt:lpstr>
      <vt:lpstr>Различия между l1 и l2</vt:lpstr>
      <vt:lpstr>Стандартные линейные классификаторы</vt:lpstr>
      <vt:lpstr>Байесовские методы</vt:lpstr>
      <vt:lpstr>Вероятностная модель данных</vt:lpstr>
      <vt:lpstr>1. Наивный Байес</vt:lpstr>
      <vt:lpstr>Простая идея фильтрации спама</vt:lpstr>
      <vt:lpstr>Простая идея фильтрации спама</vt:lpstr>
      <vt:lpstr>Простая идея фильтрации спама</vt:lpstr>
      <vt:lpstr>Наивный байесовский классификатор</vt:lpstr>
      <vt:lpstr>Сглаживание оценок вероятностей</vt:lpstr>
      <vt:lpstr>2. Восстановление плотности</vt:lpstr>
      <vt:lpstr>Случай дискретных признаков</vt:lpstr>
      <vt:lpstr>Случай дискретных признаков</vt:lpstr>
      <vt:lpstr>Непрерывные (вещественные) признаки</vt:lpstr>
      <vt:lpstr>Непараметрическое восстановление плотности</vt:lpstr>
      <vt:lpstr>Параметрическое восстановление плотности</vt:lpstr>
      <vt:lpstr>Рекомендации по выбору распределения</vt:lpstr>
      <vt:lpstr>N-граммы</vt:lpstr>
      <vt:lpstr>N-gram language models</vt:lpstr>
      <vt:lpstr>Как оценивать вероятности</vt:lpstr>
      <vt:lpstr>Дополнительные слайды</vt:lpstr>
      <vt:lpstr>Байесовский классификатор без наивной гипотезы</vt:lpstr>
      <vt:lpstr>Ядерные оценки плотности</vt:lpstr>
      <vt:lpstr>Обобщение: функции потерь</vt:lpstr>
      <vt:lpstr>Функционал риска</vt:lpstr>
      <vt:lpstr>Байесовский классификатор с функцией потерь</vt:lpstr>
      <vt:lpstr>Байесовский классификатор с функцией потерь</vt:lpstr>
      <vt:lpstr>Байесовская регрессия с функцией потерь</vt:lpstr>
      <vt:lpstr>Функционал среднего риска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Data Mining</dc:title>
  <dc:creator>Xead</dc:creator>
  <cp:lastModifiedBy>Xead</cp:lastModifiedBy>
  <cp:revision>77</cp:revision>
  <dcterms:created xsi:type="dcterms:W3CDTF">2014-10-11T09:12:42Z</dcterms:created>
  <dcterms:modified xsi:type="dcterms:W3CDTF">2016-02-17T22:01:30Z</dcterms:modified>
</cp:coreProperties>
</file>