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0" r:id="rId3"/>
    <p:sldId id="279" r:id="rId4"/>
    <p:sldId id="278" r:id="rId5"/>
    <p:sldId id="267" r:id="rId6"/>
    <p:sldId id="259" r:id="rId7"/>
    <p:sldId id="261" r:id="rId8"/>
    <p:sldId id="258" r:id="rId9"/>
    <p:sldId id="265" r:id="rId10"/>
    <p:sldId id="260" r:id="rId11"/>
    <p:sldId id="263" r:id="rId12"/>
    <p:sldId id="257" r:id="rId13"/>
    <p:sldId id="262" r:id="rId14"/>
    <p:sldId id="266" r:id="rId15"/>
    <p:sldId id="264" r:id="rId16"/>
    <p:sldId id="268" r:id="rId17"/>
    <p:sldId id="277" r:id="rId18"/>
    <p:sldId id="276" r:id="rId19"/>
    <p:sldId id="269" r:id="rId20"/>
    <p:sldId id="271" r:id="rId21"/>
    <p:sldId id="273" r:id="rId22"/>
    <p:sldId id="272" r:id="rId23"/>
    <p:sldId id="270" r:id="rId24"/>
    <p:sldId id="274" r:id="rId25"/>
    <p:sldId id="275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BCEC0-0FA2-4430-8ADC-5C5018AEC605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26F87-273D-4F60-98D5-2E422E77B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880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4DE0-1D4D-4021-843E-A880CD45D869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8449-E33E-41C7-AE4C-3440D91B0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37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4DE0-1D4D-4021-843E-A880CD45D869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8449-E33E-41C7-AE4C-3440D91B0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36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4DE0-1D4D-4021-843E-A880CD45D869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8449-E33E-41C7-AE4C-3440D91B0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35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4DE0-1D4D-4021-843E-A880CD45D869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8449-E33E-41C7-AE4C-3440D91B0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75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4DE0-1D4D-4021-843E-A880CD45D869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8449-E33E-41C7-AE4C-3440D91B0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24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4DE0-1D4D-4021-843E-A880CD45D869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8449-E33E-41C7-AE4C-3440D91B0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10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4DE0-1D4D-4021-843E-A880CD45D869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8449-E33E-41C7-AE4C-3440D91B0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98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4DE0-1D4D-4021-843E-A880CD45D869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8449-E33E-41C7-AE4C-3440D91B0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91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4DE0-1D4D-4021-843E-A880CD45D869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8449-E33E-41C7-AE4C-3440D91B0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4DE0-1D4D-4021-843E-A880CD45D869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8449-E33E-41C7-AE4C-3440D91B0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37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4DE0-1D4D-4021-843E-A880CD45D869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8449-E33E-41C7-AE4C-3440D91B0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15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94DE0-1D4D-4021-843E-A880CD45D869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C8449-E33E-41C7-AE4C-3440D91B0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91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eplearningbook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ahabr.ru/post/31897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нейронных сетей для анализа текстов</a:t>
            </a:r>
            <a:endParaRPr lang="ru-RU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28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86103"/>
            <a:ext cx="7886700" cy="1325563"/>
          </a:xfrm>
        </p:spPr>
        <p:txBody>
          <a:bodyPr/>
          <a:lstStyle/>
          <a:p>
            <a:r>
              <a:rPr lang="ru-RU" dirty="0"/>
              <a:t>Граф вычислений для нахождения производных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96" y="1690689"/>
            <a:ext cx="1022097" cy="4017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261" y="2859971"/>
            <a:ext cx="31337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86103"/>
            <a:ext cx="7886700" cy="1325563"/>
          </a:xfrm>
        </p:spPr>
        <p:txBody>
          <a:bodyPr/>
          <a:lstStyle/>
          <a:p>
            <a:r>
              <a:rPr lang="ru-RU" dirty="0"/>
              <a:t>Граф вычислений для нахождения производных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96" y="1690689"/>
            <a:ext cx="1022097" cy="401707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7006"/>
          <a:stretch/>
        </p:blipFill>
        <p:spPr>
          <a:xfrm>
            <a:off x="4158055" y="1476200"/>
            <a:ext cx="4537604" cy="425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839" y="3898548"/>
            <a:ext cx="31337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 вычислений для нахождения производных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325" y="1872456"/>
            <a:ext cx="54673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4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6870"/>
            <a:ext cx="7886700" cy="1325563"/>
          </a:xfrm>
        </p:spPr>
        <p:txBody>
          <a:bodyPr/>
          <a:lstStyle/>
          <a:p>
            <a:r>
              <a:rPr lang="ru-RU" dirty="0" smtClean="0"/>
              <a:t>Граф </a:t>
            </a:r>
            <a:r>
              <a:rPr lang="ru-RU" dirty="0" smtClean="0"/>
              <a:t>вычислений для </a:t>
            </a:r>
            <a:r>
              <a:rPr lang="en-US" dirty="0" smtClean="0"/>
              <a:t>MLP</a:t>
            </a:r>
            <a:r>
              <a:rPr lang="ru-RU" dirty="0" smtClean="0"/>
              <a:t> с одним внутренним слоем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28" y="1690689"/>
            <a:ext cx="6486525" cy="5019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353" y="1461911"/>
            <a:ext cx="3815644" cy="85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2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Рекуррентные нейронные сети</a:t>
            </a:r>
            <a:endParaRPr lang="ru-RU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79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996062" cy="1325563"/>
          </a:xfrm>
        </p:spPr>
        <p:txBody>
          <a:bodyPr/>
          <a:lstStyle/>
          <a:p>
            <a:r>
              <a:rPr lang="ru-RU" dirty="0" smtClean="0"/>
              <a:t>Разворачиваем граф вычислений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Рассмотрим рекуррентное выражение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То есть, есть некоторое состояние и функция перехода к новому состоянию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Это выражение можно расписать в цепочку: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371" y="2298524"/>
            <a:ext cx="2282169" cy="500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037" y="4779305"/>
            <a:ext cx="2465565" cy="973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134" y="5753100"/>
            <a:ext cx="54197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2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Добавим сигнал </a:t>
            </a:r>
            <a:r>
              <a:rPr lang="en-US" dirty="0" smtClean="0"/>
              <a:t>x(t)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652" y="4809067"/>
            <a:ext cx="8266994" cy="1514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Таким образом, значение </a:t>
            </a:r>
            <a:r>
              <a:rPr lang="en-US" sz="2400" dirty="0" smtClean="0"/>
              <a:t>h(t) </a:t>
            </a:r>
            <a:r>
              <a:rPr lang="ru-RU" sz="2400" dirty="0" smtClean="0"/>
              <a:t>зависит от всей последовательности предшествующих предыдущих </a:t>
            </a:r>
            <a:r>
              <a:rPr lang="en-US" sz="2400" dirty="0" smtClean="0"/>
              <a:t>x(1) … x(t)</a:t>
            </a:r>
            <a:endParaRPr lang="ru-R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338" y="1791758"/>
            <a:ext cx="2333625" cy="447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09" y="2408236"/>
            <a:ext cx="6734175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061" y="5648502"/>
            <a:ext cx="44481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</a:t>
            </a:r>
            <a:r>
              <a:rPr lang="en-US" dirty="0" smtClean="0"/>
              <a:t>RNN</a:t>
            </a:r>
            <a:endParaRPr lang="ru-RU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13" y="1637422"/>
            <a:ext cx="60043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1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</a:t>
            </a:r>
            <a:r>
              <a:rPr lang="en-US" dirty="0" smtClean="0"/>
              <a:t>RNN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1007" y="3813091"/>
            <a:ext cx="2769306" cy="243170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Функция потерь – сумма потерь на всех объектах </a:t>
            </a:r>
            <a:endParaRPr lang="en-US" sz="2000" dirty="0" smtClean="0"/>
          </a:p>
          <a:p>
            <a:r>
              <a:rPr lang="ru-RU" sz="2000" dirty="0" smtClean="0"/>
              <a:t>Обучаем тем же методом, что и </a:t>
            </a:r>
            <a:r>
              <a:rPr lang="en-US" sz="2000" dirty="0" smtClean="0"/>
              <a:t>Feedforward NN.</a:t>
            </a:r>
            <a:endParaRPr lang="ru-RU" sz="20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13" y="1637422"/>
            <a:ext cx="6004360" cy="435133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231674" y="1816540"/>
            <a:ext cx="598311" cy="59831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/>
              <a:t>L</a:t>
            </a:r>
            <a:endParaRPr lang="ru-RU" sz="1400" b="1" i="1" dirty="0"/>
          </a:p>
        </p:txBody>
      </p:sp>
      <p:cxnSp>
        <p:nvCxnSpPr>
          <p:cNvPr id="6" name="Straight Arrow Connector 5"/>
          <p:cNvCxnSpPr>
            <a:endCxn id="5" idx="2"/>
          </p:cNvCxnSpPr>
          <p:nvPr/>
        </p:nvCxnSpPr>
        <p:spPr>
          <a:xfrm flipV="1">
            <a:off x="3295650" y="2115696"/>
            <a:ext cx="3936024" cy="72416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4"/>
          </p:cNvCxnSpPr>
          <p:nvPr/>
        </p:nvCxnSpPr>
        <p:spPr>
          <a:xfrm flipV="1">
            <a:off x="5200650" y="2414851"/>
            <a:ext cx="2330180" cy="51069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4241800" y="2327230"/>
            <a:ext cx="3077495" cy="51262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33283" y="17864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ru-RU" dirty="0"/>
          </a:p>
        </p:txBody>
      </p:sp>
      <p:sp>
        <p:nvSpPr>
          <p:cNvPr id="10" name="Oval 9"/>
          <p:cNvSpPr/>
          <p:nvPr/>
        </p:nvSpPr>
        <p:spPr>
          <a:xfrm>
            <a:off x="1705763" y="5390449"/>
            <a:ext cx="598311" cy="59831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/>
              <a:t>W</a:t>
            </a:r>
            <a:endParaRPr lang="ru-RU" sz="1400" b="1" i="1" dirty="0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V="1">
            <a:off x="2004919" y="4944533"/>
            <a:ext cx="794725" cy="44591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7"/>
          </p:cNvCxnSpPr>
          <p:nvPr/>
        </p:nvCxnSpPr>
        <p:spPr>
          <a:xfrm flipV="1">
            <a:off x="2216453" y="4944533"/>
            <a:ext cx="1554471" cy="53353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</p:cNvCxnSpPr>
          <p:nvPr/>
        </p:nvCxnSpPr>
        <p:spPr>
          <a:xfrm flipV="1">
            <a:off x="2304074" y="4865511"/>
            <a:ext cx="2346948" cy="82409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5"/>
          </p:cNvCxnSpPr>
          <p:nvPr/>
        </p:nvCxnSpPr>
        <p:spPr>
          <a:xfrm flipV="1">
            <a:off x="2216453" y="4865511"/>
            <a:ext cx="3377114" cy="103562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3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рекуррентных сетей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820" y="1431045"/>
            <a:ext cx="6004360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0" y="5983111"/>
            <a:ext cx="813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Сеть возвращает ответ на каждом временном шаге и имеет рекуррентные связи</a:t>
            </a:r>
          </a:p>
          <a:p>
            <a:r>
              <a:rPr lang="ru-RU" dirty="0" smtClean="0"/>
              <a:t>между внутренними состояниями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633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Feedforward neural network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68"/>
          <a:stretch/>
        </p:blipFill>
        <p:spPr>
          <a:xfrm>
            <a:off x="814387" y="2153444"/>
            <a:ext cx="7515225" cy="363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6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рекуррентных сетей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5983111"/>
            <a:ext cx="8123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Сеть возвращает ответ на каждом временном шаге и имеет рекуррентную связь</a:t>
            </a:r>
            <a:br>
              <a:rPr lang="ru-RU" dirty="0" smtClean="0"/>
            </a:br>
            <a:r>
              <a:rPr lang="ru-RU" dirty="0" smtClean="0"/>
              <a:t>от выходного слоя к внутреннему слою</a:t>
            </a:r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231" y="1611134"/>
            <a:ext cx="60255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 Forcing and Networks with Output Recurrence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1581" y="6096001"/>
            <a:ext cx="8781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Сети, которые имеют рекуррентную связь от выходного слоя можно обучать </a:t>
            </a:r>
          </a:p>
          <a:p>
            <a:r>
              <a:rPr lang="ru-RU" dirty="0" smtClean="0"/>
              <a:t>более эффективно, передавая вместо обратной связи ответы из обучающей выборки.</a:t>
            </a:r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0913"/>
          <a:stretch/>
        </p:blipFill>
        <p:spPr>
          <a:xfrm>
            <a:off x="1186697" y="1631773"/>
            <a:ext cx="1150103" cy="43513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588" y="1690689"/>
            <a:ext cx="4369471" cy="440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5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рекуррентных сетей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5983111"/>
            <a:ext cx="6940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Сеть возвращает ответ после обработки всей последовательности и </a:t>
            </a:r>
            <a:br>
              <a:rPr lang="ru-RU" dirty="0" smtClean="0"/>
            </a:br>
            <a:r>
              <a:rPr lang="ru-RU" dirty="0" smtClean="0"/>
              <a:t>имеет рекуррентную связь</a:t>
            </a:r>
            <a:r>
              <a:rPr lang="ru-RU" dirty="0"/>
              <a:t> </a:t>
            </a:r>
            <a:r>
              <a:rPr lang="ru-RU" dirty="0" smtClean="0"/>
              <a:t>между внутренними состояниями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1538552"/>
            <a:ext cx="54102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1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Двунаправленная (</a:t>
            </a:r>
            <a:r>
              <a:rPr lang="en-US" dirty="0" smtClean="0"/>
              <a:t>Bidirectional</a:t>
            </a:r>
            <a:r>
              <a:rPr lang="ru-RU" dirty="0"/>
              <a:t>)</a:t>
            </a:r>
            <a:r>
              <a:rPr lang="en-US" dirty="0" smtClean="0"/>
              <a:t> </a:t>
            </a:r>
            <a:r>
              <a:rPr lang="ru-RU" dirty="0" smtClean="0"/>
              <a:t>рекуррентная </a:t>
            </a:r>
            <a:r>
              <a:rPr lang="ru-RU" dirty="0" err="1" smtClean="0"/>
              <a:t>нейросеть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587" y="1825625"/>
            <a:ext cx="27326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0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 Sequence-to-Sequence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825625"/>
            <a:ext cx="3943350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Считываем последовательность в контекст </a:t>
            </a:r>
            <a:r>
              <a:rPr lang="en-US" dirty="0" smtClean="0"/>
              <a:t>C</a:t>
            </a:r>
            <a:r>
              <a:rPr lang="ru-RU" dirty="0" smtClean="0"/>
              <a:t>, затем декодируем его в выходную последовательность</a:t>
            </a:r>
          </a:p>
          <a:p>
            <a:r>
              <a:rPr lang="ru-RU" dirty="0" smtClean="0"/>
              <a:t>Проблема:</a:t>
            </a:r>
            <a:br>
              <a:rPr lang="ru-RU" dirty="0" smtClean="0"/>
            </a:br>
            <a:r>
              <a:rPr lang="ru-RU" dirty="0" smtClean="0"/>
              <a:t>Размера контекста </a:t>
            </a:r>
            <a:r>
              <a:rPr lang="en-US" dirty="0" smtClean="0"/>
              <a:t>C</a:t>
            </a:r>
            <a:r>
              <a:rPr lang="ru-RU" dirty="0" smtClean="0"/>
              <a:t> может быть недостаточно для обобщения всей последовательности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56" y="1690689"/>
            <a:ext cx="4212344" cy="45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2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(Long Short-Term </a:t>
            </a:r>
            <a:r>
              <a:rPr lang="en-US" dirty="0" smtClean="0"/>
              <a:t>Memory)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760" y="1825625"/>
            <a:ext cx="42744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7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Learning – Ian </a:t>
            </a:r>
            <a:r>
              <a:rPr lang="en-US" dirty="0" err="1" smtClean="0"/>
              <a:t>Goodfellow</a:t>
            </a:r>
            <a:r>
              <a:rPr lang="en-US" dirty="0" smtClean="0"/>
              <a:t>,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 and Aaron </a:t>
            </a:r>
            <a:r>
              <a:rPr lang="en-US" dirty="0" err="1" smtClean="0"/>
              <a:t>Courville</a:t>
            </a:r>
            <a:endParaRPr lang="en-US" dirty="0" smtClean="0"/>
          </a:p>
          <a:p>
            <a:r>
              <a:rPr lang="en-US" dirty="0">
                <a:hlinkClick r:id="rId2"/>
              </a:rPr>
              <a:t>http://www.deeplearningbook.org/</a:t>
            </a:r>
            <a:r>
              <a:rPr lang="ru-RU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974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активации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ru-RU" dirty="0" smtClean="0"/>
              <a:t>линейная (никакой функции активации)</a:t>
            </a:r>
            <a:endParaRPr lang="en-US" dirty="0" smtClean="0"/>
          </a:p>
          <a:p>
            <a:r>
              <a:rPr lang="en-US" dirty="0" smtClean="0"/>
              <a:t>sigmoid</a:t>
            </a:r>
          </a:p>
          <a:p>
            <a:r>
              <a:rPr lang="en-US" dirty="0" err="1" smtClean="0"/>
              <a:t>tanh</a:t>
            </a:r>
            <a:endParaRPr lang="en-US" dirty="0" smtClean="0"/>
          </a:p>
          <a:p>
            <a:r>
              <a:rPr lang="en-US" dirty="0" err="1" smtClean="0"/>
              <a:t>relu</a:t>
            </a:r>
            <a:r>
              <a:rPr lang="en-US" dirty="0" smtClean="0"/>
              <a:t> = max(0, x)</a:t>
            </a:r>
          </a:p>
          <a:p>
            <a:r>
              <a:rPr lang="en-US" dirty="0" err="1" smtClean="0"/>
              <a:t>softmax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47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функции потерь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задачах классификации модель, к</a:t>
            </a:r>
            <a:r>
              <a:rPr lang="ru-RU" dirty="0" smtClean="0"/>
              <a:t>ак </a:t>
            </a:r>
            <a:r>
              <a:rPr lang="ru-RU" dirty="0" smtClean="0"/>
              <a:t>правило, </a:t>
            </a:r>
            <a:r>
              <a:rPr lang="ru-RU" dirty="0" smtClean="0"/>
              <a:t>возвращает </a:t>
            </a:r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).</a:t>
            </a:r>
          </a:p>
          <a:p>
            <a:r>
              <a:rPr lang="ru-RU" dirty="0" smtClean="0"/>
              <a:t>Поэтому </a:t>
            </a:r>
            <a:r>
              <a:rPr lang="ru-RU" dirty="0" smtClean="0"/>
              <a:t>наиболее </a:t>
            </a:r>
            <a:r>
              <a:rPr lang="ru-RU" dirty="0" err="1" smtClean="0"/>
              <a:t>подхоящая</a:t>
            </a:r>
            <a:r>
              <a:rPr lang="ru-RU" dirty="0" smtClean="0"/>
              <a:t> функция потерь - </a:t>
            </a:r>
            <a:r>
              <a:rPr lang="en-US" dirty="0" smtClean="0"/>
              <a:t>cross-entropy (</a:t>
            </a:r>
            <a:r>
              <a:rPr lang="ru-RU" dirty="0" smtClean="0"/>
              <a:t>фактически максимизация правдоподобия)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4001294"/>
            <a:ext cx="72675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Обучение нейронных сетей</a:t>
            </a:r>
            <a:endParaRPr lang="ru-RU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3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нейронных сетей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Используем метод </a:t>
            </a:r>
            <a:r>
              <a:rPr lang="ru-RU" dirty="0" smtClean="0"/>
              <a:t>обратного распространения ошибки (</a:t>
            </a:r>
            <a:r>
              <a:rPr lang="en-US" dirty="0" err="1" smtClean="0"/>
              <a:t>backprop</a:t>
            </a:r>
            <a:r>
              <a:rPr lang="en-US" dirty="0" smtClean="0"/>
              <a:t>)</a:t>
            </a:r>
            <a:r>
              <a:rPr lang="ru-RU" dirty="0" smtClean="0"/>
              <a:t> – для вычисления частных производных (градиента) функции потерь от параметров модели</a:t>
            </a:r>
          </a:p>
          <a:p>
            <a:r>
              <a:rPr lang="ru-RU" dirty="0" smtClean="0"/>
              <a:t>Когда </a:t>
            </a:r>
            <a:r>
              <a:rPr lang="ru-RU" dirty="0" smtClean="0"/>
              <a:t>посчитали частные производные, </a:t>
            </a:r>
            <a:r>
              <a:rPr lang="ru-RU" dirty="0" smtClean="0"/>
              <a:t>можем применять любой доступный градиентный метод оптимизации: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en-US" dirty="0" smtClean="0"/>
              <a:t>SGD, </a:t>
            </a:r>
            <a:r>
              <a:rPr lang="en-US" dirty="0" err="1" smtClean="0"/>
              <a:t>RMSProp</a:t>
            </a:r>
            <a:r>
              <a:rPr lang="en-US" dirty="0" smtClean="0"/>
              <a:t>, </a:t>
            </a:r>
            <a:r>
              <a:rPr lang="en-US" dirty="0" err="1" smtClean="0"/>
              <a:t>Adagrad</a:t>
            </a:r>
            <a:r>
              <a:rPr lang="en-US" dirty="0" smtClean="0"/>
              <a:t>, </a:t>
            </a:r>
            <a:r>
              <a:rPr lang="en-US" dirty="0" err="1" smtClean="0"/>
              <a:t>Adadelta</a:t>
            </a:r>
            <a:r>
              <a:rPr lang="en-US" dirty="0"/>
              <a:t> </a:t>
            </a:r>
            <a:r>
              <a:rPr lang="ru-RU" dirty="0" smtClean="0"/>
              <a:t>и т.д. 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://habrahabr.ru/post/318970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48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Графы вычислений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444" y="1241090"/>
            <a:ext cx="5106282" cy="5616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8606" b="19321"/>
          <a:stretch/>
        </p:blipFill>
        <p:spPr>
          <a:xfrm>
            <a:off x="5231165" y="3727451"/>
            <a:ext cx="1571625" cy="25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913" y="6603185"/>
            <a:ext cx="2114020" cy="2548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689" y="6562725"/>
            <a:ext cx="790575" cy="295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4854" y="3790951"/>
            <a:ext cx="6572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7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06072" y="1703951"/>
            <a:ext cx="71381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Пусть                                                              </a:t>
            </a:r>
          </a:p>
          <a:p>
            <a:r>
              <a:rPr lang="ru-RU" dirty="0" smtClean="0"/>
              <a:t>Тогда: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Для случая                                  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Или в матричной форме: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Для случая тензоров </a:t>
            </a:r>
            <a:r>
              <a:rPr lang="en-US" dirty="0" smtClean="0"/>
              <a:t>X </a:t>
            </a:r>
            <a:r>
              <a:rPr lang="ru-RU" dirty="0" smtClean="0"/>
              <a:t>и </a:t>
            </a:r>
            <a:r>
              <a:rPr lang="en-US" dirty="0" smtClean="0"/>
              <a:t>Y</a:t>
            </a:r>
            <a:r>
              <a:rPr lang="ru-RU" dirty="0" smtClean="0"/>
              <a:t> (</a:t>
            </a:r>
            <a:r>
              <a:rPr lang="en-US" dirty="0" smtClean="0"/>
              <a:t>j </a:t>
            </a:r>
            <a:r>
              <a:rPr lang="ru-RU" dirty="0" smtClean="0"/>
              <a:t>пробегает по всем индексам тензора):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Rule (</a:t>
            </a:r>
            <a:r>
              <a:rPr lang="ru-RU" dirty="0" smtClean="0"/>
              <a:t>производная сложной функции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61" y="2400525"/>
            <a:ext cx="1181100" cy="63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349" y="1771607"/>
            <a:ext cx="885825" cy="276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6" y="1781132"/>
            <a:ext cx="1828800" cy="266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072" y="3749234"/>
            <a:ext cx="1819275" cy="742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2749" y="3392876"/>
            <a:ext cx="1562100" cy="285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161" y="4791110"/>
            <a:ext cx="1990725" cy="723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046" y="5888211"/>
            <a:ext cx="2276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алгоритма </a:t>
            </a:r>
            <a:r>
              <a:rPr lang="en-US" dirty="0" err="1" smtClean="0"/>
              <a:t>backprop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2993997"/>
            <a:ext cx="2552700" cy="762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06222" y="4865511"/>
            <a:ext cx="598311" cy="5983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u(1)</a:t>
            </a:r>
            <a:endParaRPr lang="ru-RU" sz="1100" dirty="0"/>
          </a:p>
        </p:txBody>
      </p:sp>
      <p:sp>
        <p:nvSpPr>
          <p:cNvPr id="6" name="Oval 5"/>
          <p:cNvSpPr/>
          <p:nvPr/>
        </p:nvSpPr>
        <p:spPr>
          <a:xfrm>
            <a:off x="1207911" y="3745089"/>
            <a:ext cx="598311" cy="5983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u(2)</a:t>
            </a:r>
            <a:endParaRPr lang="ru-RU" sz="1100" dirty="0"/>
          </a:p>
        </p:txBody>
      </p:sp>
      <p:sp>
        <p:nvSpPr>
          <p:cNvPr id="7" name="Oval 6"/>
          <p:cNvSpPr/>
          <p:nvPr/>
        </p:nvSpPr>
        <p:spPr>
          <a:xfrm>
            <a:off x="2404533" y="3745088"/>
            <a:ext cx="598311" cy="5983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u(3)</a:t>
            </a:r>
            <a:endParaRPr lang="ru-RU" sz="1100" dirty="0"/>
          </a:p>
        </p:txBody>
      </p:sp>
      <p:sp>
        <p:nvSpPr>
          <p:cNvPr id="8" name="Oval 7"/>
          <p:cNvSpPr/>
          <p:nvPr/>
        </p:nvSpPr>
        <p:spPr>
          <a:xfrm>
            <a:off x="1806222" y="2624665"/>
            <a:ext cx="598311" cy="5983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u(4)</a:t>
            </a:r>
            <a:endParaRPr lang="ru-RU" sz="1100" dirty="0"/>
          </a:p>
        </p:txBody>
      </p:sp>
      <p:cxnSp>
        <p:nvCxnSpPr>
          <p:cNvPr id="10" name="Straight Arrow Connector 9"/>
          <p:cNvCxnSpPr>
            <a:stCxn id="5" idx="7"/>
            <a:endCxn id="7" idx="4"/>
          </p:cNvCxnSpPr>
          <p:nvPr/>
        </p:nvCxnSpPr>
        <p:spPr>
          <a:xfrm flipV="1">
            <a:off x="2316912" y="4343399"/>
            <a:ext cx="386777" cy="60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  <a:endCxn id="6" idx="4"/>
          </p:cNvCxnSpPr>
          <p:nvPr/>
        </p:nvCxnSpPr>
        <p:spPr>
          <a:xfrm flipH="1" flipV="1">
            <a:off x="1507067" y="4343400"/>
            <a:ext cx="386776" cy="60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8" idx="3"/>
          </p:cNvCxnSpPr>
          <p:nvPr/>
        </p:nvCxnSpPr>
        <p:spPr>
          <a:xfrm flipV="1">
            <a:off x="1507067" y="3135355"/>
            <a:ext cx="386776" cy="60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0"/>
            <a:endCxn id="8" idx="5"/>
          </p:cNvCxnSpPr>
          <p:nvPr/>
        </p:nvCxnSpPr>
        <p:spPr>
          <a:xfrm flipH="1" flipV="1">
            <a:off x="2316912" y="3135355"/>
            <a:ext cx="386777" cy="60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52623" y="3745088"/>
            <a:ext cx="3526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Суммирование по всем детям </a:t>
            </a:r>
            <a:r>
              <a:rPr lang="en-US" dirty="0" smtClean="0"/>
              <a:t>u</a:t>
            </a:r>
            <a:r>
              <a:rPr lang="en-US" baseline="30000" dirty="0" smtClean="0"/>
              <a:t>(j)</a:t>
            </a:r>
            <a:endParaRPr lang="ru-RU" baseline="30000" dirty="0"/>
          </a:p>
        </p:txBody>
      </p:sp>
    </p:spTree>
    <p:extLst>
      <p:ext uri="{BB962C8B-B14F-4D97-AF65-F5344CB8AC3E}">
        <p14:creationId xmlns:p14="http://schemas.microsoft.com/office/powerpoint/2010/main" val="9647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</TotalTime>
  <Words>373</Words>
  <Application>Microsoft Office PowerPoint</Application>
  <PresentationFormat>On-screen Show (4:3)</PresentationFormat>
  <Paragraphs>80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Применение нейронных сетей для анализа текстов</vt:lpstr>
      <vt:lpstr>Feedforward neural network</vt:lpstr>
      <vt:lpstr>Функции активации</vt:lpstr>
      <vt:lpstr>Основные функции потерь</vt:lpstr>
      <vt:lpstr>Обучение нейронных сетей</vt:lpstr>
      <vt:lpstr>Обучение нейронных сетей</vt:lpstr>
      <vt:lpstr>Графы вычислений</vt:lpstr>
      <vt:lpstr>Chain Rule (производная сложной функции)</vt:lpstr>
      <vt:lpstr>Идея алгоритма backprop</vt:lpstr>
      <vt:lpstr>Граф вычислений для нахождения производных</vt:lpstr>
      <vt:lpstr>Граф вычислений для нахождения производных</vt:lpstr>
      <vt:lpstr>Граф вычислений для нахождения производных</vt:lpstr>
      <vt:lpstr>Граф вычислений для MLP с одним внутренним слоем</vt:lpstr>
      <vt:lpstr>Рекуррентные нейронные сети</vt:lpstr>
      <vt:lpstr>Разворачиваем граф вычислений</vt:lpstr>
      <vt:lpstr>Добавим сигнал x(t)</vt:lpstr>
      <vt:lpstr>Обучение RNN</vt:lpstr>
      <vt:lpstr>Обучение RNN</vt:lpstr>
      <vt:lpstr>Варианты рекуррентных сетей</vt:lpstr>
      <vt:lpstr>Варианты рекуррентных сетей</vt:lpstr>
      <vt:lpstr>Teacher Forcing and Networks with Output Recurrence</vt:lpstr>
      <vt:lpstr>Варианты рекуррентных сетей</vt:lpstr>
      <vt:lpstr>Двунаправленная (Bidirectional) рекуррентная нейросеть</vt:lpstr>
      <vt:lpstr>Encoder-Decoder Sequence-to-Sequence Architecture</vt:lpstr>
      <vt:lpstr>LSTM (Long Short-Term Memory)</vt:lpstr>
      <vt:lpstr>Источники</vt:lpstr>
    </vt:vector>
  </TitlesOfParts>
  <Company>ABBYY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ПНейронные сети для задач анализа текстов</dc:title>
  <dc:creator>Andrew Belov</dc:creator>
  <cp:lastModifiedBy>Andrew Belov</cp:lastModifiedBy>
  <cp:revision>71</cp:revision>
  <dcterms:created xsi:type="dcterms:W3CDTF">2017-04-26T23:48:40Z</dcterms:created>
  <dcterms:modified xsi:type="dcterms:W3CDTF">2017-05-03T19:14:54Z</dcterms:modified>
</cp:coreProperties>
</file>