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61" r:id="rId6"/>
    <p:sldId id="262" r:id="rId7"/>
    <p:sldId id="260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1E5C5C-FC54-4EDA-9B3B-8A82ED6883B6}">
          <p14:sldIdLst>
            <p14:sldId id="256"/>
            <p14:sldId id="257"/>
            <p14:sldId id="265"/>
            <p14:sldId id="259"/>
            <p14:sldId id="261"/>
            <p14:sldId id="262"/>
            <p14:sldId id="260"/>
            <p14:sldId id="263"/>
            <p14:sldId id="264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B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2" d="100"/>
          <a:sy n="62" d="100"/>
        </p:scale>
        <p:origin x="102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4C87-AE5E-4A21-ADE7-9F97F330EAAF}" type="datetimeFigureOut">
              <a:rPr lang="ru-RU" smtClean="0"/>
              <a:t>03.05.2017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E01B-33B0-407C-8537-AC4ED14F0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04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4C87-AE5E-4A21-ADE7-9F97F330EAAF}" type="datetimeFigureOut">
              <a:rPr lang="ru-RU" smtClean="0"/>
              <a:t>03.05.2017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E01B-33B0-407C-8537-AC4ED14F0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85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4C87-AE5E-4A21-ADE7-9F97F330EAAF}" type="datetimeFigureOut">
              <a:rPr lang="ru-RU" smtClean="0"/>
              <a:t>03.05.2017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E01B-33B0-407C-8537-AC4ED14F0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14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4C87-AE5E-4A21-ADE7-9F97F330EAAF}" type="datetimeFigureOut">
              <a:rPr lang="ru-RU" smtClean="0"/>
              <a:t>03.05.2017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E01B-33B0-407C-8537-AC4ED14F0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41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4C87-AE5E-4A21-ADE7-9F97F330EAAF}" type="datetimeFigureOut">
              <a:rPr lang="ru-RU" smtClean="0"/>
              <a:t>03.05.2017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E01B-33B0-407C-8537-AC4ED14F0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59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4C87-AE5E-4A21-ADE7-9F97F330EAAF}" type="datetimeFigureOut">
              <a:rPr lang="ru-RU" smtClean="0"/>
              <a:t>03.05.2017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E01B-33B0-407C-8537-AC4ED14F0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8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4C87-AE5E-4A21-ADE7-9F97F330EAAF}" type="datetimeFigureOut">
              <a:rPr lang="ru-RU" smtClean="0"/>
              <a:t>03.05.2017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E01B-33B0-407C-8537-AC4ED14F0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0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4C87-AE5E-4A21-ADE7-9F97F330EAAF}" type="datetimeFigureOut">
              <a:rPr lang="ru-RU" smtClean="0"/>
              <a:t>03.05.2017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E01B-33B0-407C-8537-AC4ED14F0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65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4C87-AE5E-4A21-ADE7-9F97F330EAAF}" type="datetimeFigureOut">
              <a:rPr lang="ru-RU" smtClean="0"/>
              <a:t>03.05.2017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E01B-33B0-407C-8537-AC4ED14F0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7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4C87-AE5E-4A21-ADE7-9F97F330EAAF}" type="datetimeFigureOut">
              <a:rPr lang="ru-RU" smtClean="0"/>
              <a:t>03.05.2017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E01B-33B0-407C-8537-AC4ED14F0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07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4C87-AE5E-4A21-ADE7-9F97F330EAAF}" type="datetimeFigureOut">
              <a:rPr lang="ru-RU" smtClean="0"/>
              <a:t>03.05.2017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E01B-33B0-407C-8537-AC4ED14F0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92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24C87-AE5E-4A21-ADE7-9F97F330EAAF}" type="datetimeFigureOut">
              <a:rPr lang="ru-RU" smtClean="0"/>
              <a:t>03.05.2017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9E01B-33B0-407C-8537-AC4ED14F0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06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Part-of-Speech Tagging</a:t>
            </a:r>
            <a:br>
              <a:rPr lang="en-US" b="1" dirty="0" smtClean="0"/>
            </a:br>
            <a:r>
              <a:rPr lang="ru-RU" dirty="0" smtClean="0"/>
              <a:t>и с чем его едят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Альтернативные подходы </a:t>
            </a:r>
            <a:br>
              <a:rPr lang="ru-RU" b="1" dirty="0" smtClean="0"/>
            </a:br>
            <a:r>
              <a:rPr lang="ru-RU" b="1" dirty="0" smtClean="0"/>
              <a:t>Свертки над символами</a:t>
            </a:r>
            <a:endParaRPr lang="ru-RU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040" y="1690688"/>
            <a:ext cx="4051919" cy="4648114"/>
          </a:xfrm>
        </p:spPr>
      </p:pic>
      <p:sp>
        <p:nvSpPr>
          <p:cNvPr id="5" name="TextBox 4"/>
          <p:cNvSpPr txBox="1"/>
          <p:nvPr/>
        </p:nvSpPr>
        <p:spPr>
          <a:xfrm>
            <a:off x="2386737" y="6338802"/>
            <a:ext cx="940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Learning Character-level Representations for Part-of-Speech Tagging</a:t>
            </a:r>
            <a:r>
              <a:rPr lang="ru-RU" dirty="0" smtClean="0"/>
              <a:t>, </a:t>
            </a:r>
            <a:r>
              <a:rPr lang="en-US" dirty="0" smtClean="0"/>
              <a:t>Santos, 2015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014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Альтернативные подходы </a:t>
            </a:r>
            <a:br>
              <a:rPr lang="ru-RU" b="1" dirty="0" smtClean="0"/>
            </a:br>
            <a:r>
              <a:rPr lang="en-US" b="1" dirty="0" smtClean="0"/>
              <a:t>CRF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122" y="1690688"/>
            <a:ext cx="8297077" cy="4260661"/>
          </a:xfrm>
        </p:spPr>
      </p:pic>
      <p:sp>
        <p:nvSpPr>
          <p:cNvPr id="5" name="TextBox 4"/>
          <p:cNvSpPr txBox="1"/>
          <p:nvPr/>
        </p:nvSpPr>
        <p:spPr>
          <a:xfrm>
            <a:off x="3084163" y="6240571"/>
            <a:ext cx="645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Bidirectional LSTM-CRF Models for Sequence Tagging, Huang, 2015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971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Что за зверь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90503" y="2756262"/>
            <a:ext cx="7617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Мама</a:t>
            </a:r>
            <a:r>
              <a:rPr lang="ru-RU" sz="3200" b="1" dirty="0"/>
              <a:t> </a:t>
            </a:r>
            <a:r>
              <a:rPr lang="ru-RU" sz="3200" b="1" dirty="0" smtClean="0"/>
              <a:t>      </a:t>
            </a:r>
            <a:r>
              <a:rPr lang="en-US" sz="3200" b="1" dirty="0" smtClean="0"/>
              <a:t>              </a:t>
            </a:r>
            <a:r>
              <a:rPr lang="ru-RU" sz="3200" b="1" dirty="0" smtClean="0"/>
              <a:t> мыла </a:t>
            </a:r>
            <a:r>
              <a:rPr lang="en-US" sz="3200" b="1" dirty="0" smtClean="0"/>
              <a:t>                    </a:t>
            </a:r>
            <a:r>
              <a:rPr lang="ru-RU" sz="3200" b="1" dirty="0" smtClean="0"/>
              <a:t> раму</a:t>
            </a:r>
            <a:endParaRPr lang="ru-R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99063" y="3453211"/>
            <a:ext cx="14739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мама</a:t>
            </a:r>
          </a:p>
          <a:p>
            <a:pPr algn="ctr"/>
            <a:r>
              <a:rPr lang="en-US" dirty="0" smtClean="0"/>
              <a:t>NOUN</a:t>
            </a:r>
          </a:p>
          <a:p>
            <a:pPr algn="ctr"/>
            <a:r>
              <a:rPr lang="en-GB" dirty="0" smtClean="0"/>
              <a:t>Case=Nom</a:t>
            </a:r>
          </a:p>
          <a:p>
            <a:pPr algn="ctr"/>
            <a:r>
              <a:rPr lang="en-GB" dirty="0" smtClean="0"/>
              <a:t>Gender=Fem</a:t>
            </a:r>
          </a:p>
          <a:p>
            <a:pPr algn="ctr"/>
            <a:r>
              <a:rPr lang="en-GB" dirty="0" smtClean="0"/>
              <a:t>Number=Sing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342524" y="3431702"/>
            <a:ext cx="15069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i="1" dirty="0" smtClean="0"/>
              <a:t>мыть</a:t>
            </a:r>
          </a:p>
          <a:p>
            <a:pPr algn="ctr"/>
            <a:r>
              <a:rPr lang="en-US" dirty="0" smtClean="0"/>
              <a:t>VERB</a:t>
            </a:r>
          </a:p>
          <a:p>
            <a:pPr algn="ctr"/>
            <a:r>
              <a:rPr lang="en-GB" dirty="0" smtClean="0"/>
              <a:t>Tense=Past</a:t>
            </a:r>
          </a:p>
          <a:p>
            <a:pPr algn="ctr"/>
            <a:r>
              <a:rPr lang="en-GB" dirty="0" smtClean="0"/>
              <a:t>Number=Sing</a:t>
            </a:r>
          </a:p>
          <a:p>
            <a:pPr algn="ctr"/>
            <a:r>
              <a:rPr lang="en-GB" dirty="0" smtClean="0"/>
              <a:t>Gender=Fem</a:t>
            </a:r>
          </a:p>
          <a:p>
            <a:pPr algn="ctr"/>
            <a:r>
              <a:rPr lang="en-GB" dirty="0" smtClean="0"/>
              <a:t>Voice=Act</a:t>
            </a:r>
          </a:p>
          <a:p>
            <a:pPr algn="ctr"/>
            <a:r>
              <a:rPr lang="en-GB" dirty="0" err="1" smtClean="0"/>
              <a:t>VerbForm</a:t>
            </a:r>
            <a:r>
              <a:rPr lang="en-GB" dirty="0" smtClean="0"/>
              <a:t>=Fin</a:t>
            </a:r>
          </a:p>
          <a:p>
            <a:pPr algn="ctr"/>
            <a:r>
              <a:rPr lang="en-GB" dirty="0" smtClean="0"/>
              <a:t>Mood=</a:t>
            </a:r>
            <a:r>
              <a:rPr lang="en-GB" dirty="0" err="1" smtClean="0"/>
              <a:t>Ind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327569" y="3453211"/>
            <a:ext cx="14622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i="1" dirty="0" smtClean="0"/>
              <a:t>рама</a:t>
            </a:r>
            <a:endParaRPr lang="en-US" i="1" dirty="0" smtClean="0"/>
          </a:p>
          <a:p>
            <a:pPr algn="ctr"/>
            <a:r>
              <a:rPr lang="en-US" dirty="0" smtClean="0"/>
              <a:t>NOUN</a:t>
            </a:r>
          </a:p>
          <a:p>
            <a:pPr algn="ctr"/>
            <a:r>
              <a:rPr lang="en-US" dirty="0" smtClean="0"/>
              <a:t>Case=</a:t>
            </a:r>
            <a:r>
              <a:rPr lang="en-US" dirty="0" err="1" smtClean="0"/>
              <a:t>Acc</a:t>
            </a:r>
            <a:endParaRPr lang="en-US" dirty="0" smtClean="0"/>
          </a:p>
          <a:p>
            <a:pPr algn="ctr"/>
            <a:r>
              <a:rPr lang="en-US" dirty="0" smtClean="0"/>
              <a:t>Gender=Fem</a:t>
            </a:r>
          </a:p>
          <a:p>
            <a:pPr algn="ctr"/>
            <a:r>
              <a:rPr lang="en-US" dirty="0" smtClean="0"/>
              <a:t>Number=Sing</a:t>
            </a:r>
          </a:p>
        </p:txBody>
      </p:sp>
      <p:sp>
        <p:nvSpPr>
          <p:cNvPr id="12" name="TextBox 11"/>
          <p:cNvSpPr txBox="1"/>
          <p:nvPr/>
        </p:nvSpPr>
        <p:spPr>
          <a:xfrm rot="21363578">
            <a:off x="271736" y="3495345"/>
            <a:ext cx="19062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Segoe Print" panose="02000600000000000000" pitchFamily="2" charset="0"/>
              </a:rPr>
              <a:t>Признаки, потенциально полезные для дальнейшего анализа предложения</a:t>
            </a:r>
            <a:endParaRPr lang="ru-RU" sz="1600" dirty="0">
              <a:latin typeface="Segoe Print" panose="02000600000000000000" pitchFamily="2" charset="0"/>
            </a:endParaRPr>
          </a:p>
        </p:txBody>
      </p:sp>
      <p:sp>
        <p:nvSpPr>
          <p:cNvPr id="13" name="Left Brace 12"/>
          <p:cNvSpPr/>
          <p:nvPr/>
        </p:nvSpPr>
        <p:spPr>
          <a:xfrm>
            <a:off x="1945642" y="3453211"/>
            <a:ext cx="444861" cy="147732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51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2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</a:t>
            </a:r>
            <a:endParaRPr lang="ru-RU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74" y="2293748"/>
            <a:ext cx="11401051" cy="3099661"/>
          </a:xfrm>
        </p:spPr>
      </p:pic>
      <p:sp>
        <p:nvSpPr>
          <p:cNvPr id="5" name="TextBox 4"/>
          <p:cNvSpPr txBox="1"/>
          <p:nvPr/>
        </p:nvSpPr>
        <p:spPr>
          <a:xfrm rot="483779">
            <a:off x="6293733" y="728231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Segoe Print" panose="02000600000000000000" pitchFamily="2" charset="0"/>
              </a:rPr>
              <a:t>Разбор от </a:t>
            </a:r>
            <a:r>
              <a:rPr lang="en-US" dirty="0" err="1" smtClean="0">
                <a:latin typeface="Segoe Print" panose="02000600000000000000" pitchFamily="2" charset="0"/>
              </a:rPr>
              <a:t>Syntaxnet</a:t>
            </a:r>
            <a:endParaRPr lang="ru-RU" dirty="0">
              <a:latin typeface="Segoe Print" panose="02000600000000000000" pitchFamily="2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5685949" y="1014387"/>
            <a:ext cx="1039381" cy="1177871"/>
          </a:xfrm>
          <a:custGeom>
            <a:avLst/>
            <a:gdLst>
              <a:gd name="connsiteX0" fmla="*/ 1039381 w 1039381"/>
              <a:gd name="connsiteY0" fmla="*/ 0 h 1177871"/>
              <a:gd name="connsiteX1" fmla="*/ 124981 w 1039381"/>
              <a:gd name="connsiteY1" fmla="*/ 588936 h 1177871"/>
              <a:gd name="connsiteX2" fmla="*/ 31991 w 1039381"/>
              <a:gd name="connsiteY2" fmla="*/ 1177871 h 117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9381" h="1177871">
                <a:moveTo>
                  <a:pt x="1039381" y="0"/>
                </a:moveTo>
                <a:cubicBezTo>
                  <a:pt x="666130" y="196312"/>
                  <a:pt x="292879" y="392624"/>
                  <a:pt x="124981" y="588936"/>
                </a:cubicBezTo>
                <a:cubicBezTo>
                  <a:pt x="-42917" y="785248"/>
                  <a:pt x="-5463" y="981559"/>
                  <a:pt x="31991" y="1177871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11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Почему это сложно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626" y="2191467"/>
            <a:ext cx="4986746" cy="6432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b="1" dirty="0" smtClean="0"/>
              <a:t>Косил косой </a:t>
            </a:r>
            <a:r>
              <a:rPr lang="ru-RU" sz="3200" b="1" dirty="0" err="1" smtClean="0"/>
              <a:t>косой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косой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 rot="20970222">
            <a:off x="7991815" y="1547908"/>
            <a:ext cx="374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Segoe Print" panose="02000600000000000000" pitchFamily="2" charset="0"/>
              </a:rPr>
              <a:t>Омонимия между лексемами</a:t>
            </a:r>
            <a:endParaRPr lang="ru-RU" dirty="0">
              <a:latin typeface="Segoe Print" panose="02000600000000000000" pitchFamily="2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6307369" y="1729644"/>
            <a:ext cx="2495005" cy="525764"/>
          </a:xfrm>
          <a:custGeom>
            <a:avLst/>
            <a:gdLst>
              <a:gd name="connsiteX0" fmla="*/ 2495005 w 2495005"/>
              <a:gd name="connsiteY0" fmla="*/ 55502 h 525764"/>
              <a:gd name="connsiteX1" fmla="*/ 1201783 w 2495005"/>
              <a:gd name="connsiteY1" fmla="*/ 42439 h 525764"/>
              <a:gd name="connsiteX2" fmla="*/ 0 w 2495005"/>
              <a:gd name="connsiteY2" fmla="*/ 525764 h 525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5005" h="525764">
                <a:moveTo>
                  <a:pt x="2495005" y="55502"/>
                </a:moveTo>
                <a:cubicBezTo>
                  <a:pt x="2056311" y="9782"/>
                  <a:pt x="1617617" y="-35938"/>
                  <a:pt x="1201783" y="42439"/>
                </a:cubicBezTo>
                <a:cubicBezTo>
                  <a:pt x="785949" y="120816"/>
                  <a:pt x="392974" y="323290"/>
                  <a:pt x="0" y="525764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022418" y="3944984"/>
            <a:ext cx="4147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Вижу стол / стол стоит</a:t>
            </a:r>
            <a:endParaRPr lang="ru-RU" sz="3200" b="1" dirty="0"/>
          </a:p>
        </p:txBody>
      </p:sp>
      <p:sp>
        <p:nvSpPr>
          <p:cNvPr id="7" name="TextBox 6"/>
          <p:cNvSpPr txBox="1"/>
          <p:nvPr/>
        </p:nvSpPr>
        <p:spPr>
          <a:xfrm rot="21212450">
            <a:off x="5913097" y="5840025"/>
            <a:ext cx="35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Segoe Print" panose="02000600000000000000" pitchFamily="2" charset="0"/>
              </a:rPr>
              <a:t>Омонимия внутри лексемы</a:t>
            </a:r>
            <a:endParaRPr lang="ru-RU" dirty="0">
              <a:latin typeface="Segoe Print" panose="020006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 rot="825630">
            <a:off x="1234106" y="4870660"/>
            <a:ext cx="5224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Segoe Print" panose="02000600000000000000" pitchFamily="2" charset="0"/>
              </a:rPr>
              <a:t>Именительный или винительный падеж?</a:t>
            </a:r>
            <a:endParaRPr lang="ru-RU" dirty="0">
              <a:latin typeface="Segoe Print" panose="02000600000000000000" pitchFamily="2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911634" y="4441371"/>
            <a:ext cx="731520" cy="561703"/>
          </a:xfrm>
          <a:custGeom>
            <a:avLst/>
            <a:gdLst>
              <a:gd name="connsiteX0" fmla="*/ 0 w 731520"/>
              <a:gd name="connsiteY0" fmla="*/ 561703 h 561703"/>
              <a:gd name="connsiteX1" fmla="*/ 535577 w 731520"/>
              <a:gd name="connsiteY1" fmla="*/ 378823 h 561703"/>
              <a:gd name="connsiteX2" fmla="*/ 731520 w 731520"/>
              <a:gd name="connsiteY2" fmla="*/ 0 h 56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" h="561703">
                <a:moveTo>
                  <a:pt x="0" y="561703"/>
                </a:moveTo>
                <a:cubicBezTo>
                  <a:pt x="206828" y="517071"/>
                  <a:pt x="413657" y="472440"/>
                  <a:pt x="535577" y="378823"/>
                </a:cubicBezTo>
                <a:cubicBezTo>
                  <a:pt x="657497" y="285206"/>
                  <a:pt x="694508" y="142603"/>
                  <a:pt x="73152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Freeform 10"/>
          <p:cNvSpPr/>
          <p:nvPr/>
        </p:nvSpPr>
        <p:spPr>
          <a:xfrm>
            <a:off x="4963886" y="4441371"/>
            <a:ext cx="1879578" cy="548640"/>
          </a:xfrm>
          <a:custGeom>
            <a:avLst/>
            <a:gdLst>
              <a:gd name="connsiteX0" fmla="*/ 0 w 1879578"/>
              <a:gd name="connsiteY0" fmla="*/ 548640 h 548640"/>
              <a:gd name="connsiteX1" fmla="*/ 600891 w 1879578"/>
              <a:gd name="connsiteY1" fmla="*/ 404949 h 548640"/>
              <a:gd name="connsiteX2" fmla="*/ 1750423 w 1879578"/>
              <a:gd name="connsiteY2" fmla="*/ 156755 h 548640"/>
              <a:gd name="connsiteX3" fmla="*/ 1802674 w 1879578"/>
              <a:gd name="connsiteY3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578" h="548640">
                <a:moveTo>
                  <a:pt x="0" y="548640"/>
                </a:moveTo>
                <a:cubicBezTo>
                  <a:pt x="154577" y="509451"/>
                  <a:pt x="600891" y="404949"/>
                  <a:pt x="600891" y="404949"/>
                </a:cubicBezTo>
                <a:cubicBezTo>
                  <a:pt x="892628" y="339635"/>
                  <a:pt x="1550126" y="224246"/>
                  <a:pt x="1750423" y="156755"/>
                </a:cubicBezTo>
                <a:cubicBezTo>
                  <a:pt x="1950720" y="89264"/>
                  <a:pt x="1876697" y="44632"/>
                  <a:pt x="1802674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44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9" grpId="0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Как приготовить </a:t>
            </a:r>
            <a:r>
              <a:rPr lang="en-US" b="1" dirty="0" smtClean="0"/>
              <a:t>state-of-the-art POS-tagger </a:t>
            </a:r>
            <a:r>
              <a:rPr lang="ru-RU" b="1" dirty="0" smtClean="0"/>
              <a:t>для русского языка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Берем хороший словарь русского языка:</a:t>
            </a:r>
          </a:p>
          <a:p>
            <a:pPr lvl="1"/>
            <a:r>
              <a:rPr lang="ru-RU" dirty="0" smtClean="0"/>
              <a:t>Содержащий грамматические значения словоформ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Обучаем </a:t>
            </a:r>
            <a:r>
              <a:rPr lang="ru-RU" dirty="0" err="1" smtClean="0"/>
              <a:t>нейронку</a:t>
            </a:r>
            <a:r>
              <a:rPr lang="ru-RU" dirty="0" smtClean="0"/>
              <a:t> для выбора лучших наборов тегов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Тренируем на большом корпусе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 rot="358421">
            <a:off x="8310274" y="1329678"/>
            <a:ext cx="3272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Segoe Print" panose="02000600000000000000" pitchFamily="2" charset="0"/>
              </a:rPr>
              <a:t>Можно позаимствовать у </a:t>
            </a:r>
            <a:r>
              <a:rPr lang="en-US" dirty="0" err="1" smtClean="0">
                <a:latin typeface="Segoe Print" panose="02000600000000000000" pitchFamily="2" charset="0"/>
              </a:rPr>
              <a:t>pymorphy</a:t>
            </a:r>
            <a:endParaRPr lang="ru-RU" dirty="0">
              <a:latin typeface="Segoe Print" panose="02000600000000000000" pitchFamily="2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7842142" y="1720312"/>
            <a:ext cx="697424" cy="449451"/>
          </a:xfrm>
          <a:custGeom>
            <a:avLst/>
            <a:gdLst>
              <a:gd name="connsiteX0" fmla="*/ 697424 w 697424"/>
              <a:gd name="connsiteY0" fmla="*/ 0 h 449451"/>
              <a:gd name="connsiteX1" fmla="*/ 387458 w 697424"/>
              <a:gd name="connsiteY1" fmla="*/ 309966 h 449451"/>
              <a:gd name="connsiteX2" fmla="*/ 0 w 697424"/>
              <a:gd name="connsiteY2" fmla="*/ 449451 h 449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7424" h="449451">
                <a:moveTo>
                  <a:pt x="697424" y="0"/>
                </a:moveTo>
                <a:cubicBezTo>
                  <a:pt x="600559" y="117529"/>
                  <a:pt x="503695" y="235058"/>
                  <a:pt x="387458" y="309966"/>
                </a:cubicBezTo>
                <a:cubicBezTo>
                  <a:pt x="271221" y="384874"/>
                  <a:pt x="135610" y="417162"/>
                  <a:pt x="0" y="449451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127117"/>
              </p:ext>
            </p:extLst>
          </p:nvPr>
        </p:nvGraphicFramePr>
        <p:xfrm>
          <a:off x="838200" y="4033648"/>
          <a:ext cx="9750371" cy="2278252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3407388">
                  <a:extLst>
                    <a:ext uri="{9D8B030D-6E8A-4147-A177-3AD203B41FA5}">
                      <a16:colId xmlns:a16="http://schemas.microsoft.com/office/drawing/2014/main" val="1711772134"/>
                    </a:ext>
                  </a:extLst>
                </a:gridCol>
                <a:gridCol w="2096854">
                  <a:extLst>
                    <a:ext uri="{9D8B030D-6E8A-4147-A177-3AD203B41FA5}">
                      <a16:colId xmlns:a16="http://schemas.microsoft.com/office/drawing/2014/main" val="751049915"/>
                    </a:ext>
                  </a:extLst>
                </a:gridCol>
                <a:gridCol w="2149275">
                  <a:extLst>
                    <a:ext uri="{9D8B030D-6E8A-4147-A177-3AD203B41FA5}">
                      <a16:colId xmlns:a16="http://schemas.microsoft.com/office/drawing/2014/main" val="1089454591"/>
                    </a:ext>
                  </a:extLst>
                </a:gridCol>
                <a:gridCol w="2096854">
                  <a:extLst>
                    <a:ext uri="{9D8B030D-6E8A-4147-A177-3AD203B41FA5}">
                      <a16:colId xmlns:a16="http://schemas.microsoft.com/office/drawing/2014/main" val="3632160193"/>
                    </a:ext>
                  </a:extLst>
                </a:gridCol>
              </a:tblGrid>
              <a:tr h="569563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u="none" strike="noStrike" dirty="0">
                          <a:effectLst/>
                        </a:rPr>
                        <a:t>Model</a:t>
                      </a:r>
                      <a:endParaRPr lang="en-GB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u="none" strike="noStrike">
                          <a:effectLst/>
                        </a:rPr>
                        <a:t>Fiction Accuracy</a:t>
                      </a:r>
                      <a:endParaRPr lang="en-GB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u="none" strike="noStrike" dirty="0">
                          <a:effectLst/>
                        </a:rPr>
                        <a:t>News Accuracy</a:t>
                      </a:r>
                      <a:endParaRPr lang="en-GB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u="none" strike="noStrike" dirty="0">
                          <a:effectLst/>
                        </a:rPr>
                        <a:t>Social Accuracy</a:t>
                      </a:r>
                      <a:endParaRPr lang="en-GB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5852056"/>
                  </a:ext>
                </a:extLst>
              </a:tr>
              <a:tr h="569563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u="none" strike="noStrike">
                          <a:effectLst/>
                        </a:rPr>
                        <a:t>Best other model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200" u="none" strike="noStrike" dirty="0">
                          <a:effectLst/>
                        </a:rPr>
                        <a:t>94.16% / 65.23%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200" u="none" strike="noStrike">
                          <a:effectLst/>
                        </a:rPr>
                        <a:t>93.71% / 64.8%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200" u="none" strike="noStrike">
                          <a:effectLst/>
                        </a:rPr>
                        <a:t>92.29% / 65.85%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6224348"/>
                  </a:ext>
                </a:extLst>
              </a:tr>
              <a:tr h="569563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u="none" strike="noStrike">
                          <a:effectLst/>
                        </a:rPr>
                        <a:t>Model without fine tuning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u="none" strike="noStrike">
                          <a:effectLst/>
                        </a:rPr>
                        <a:t>95.30% / 73.35%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u="none" strike="noStrike">
                          <a:effectLst/>
                        </a:rPr>
                        <a:t>97.54% / 79.89%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u="none" strike="noStrike">
                          <a:effectLst/>
                        </a:rPr>
                        <a:t>95.15% / 75.00%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6042133"/>
                  </a:ext>
                </a:extLst>
              </a:tr>
              <a:tr h="569563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u="none" strike="noStrike" dirty="0">
                          <a:effectLst/>
                        </a:rPr>
                        <a:t>Model with fine tuning</a:t>
                      </a:r>
                      <a:endParaRPr lang="en-GB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u="none" strike="noStrike" dirty="0">
                          <a:effectLst/>
                        </a:rPr>
                        <a:t>97.45% / 81.98%</a:t>
                      </a:r>
                      <a:endParaRPr lang="en-GB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u="none" strike="noStrike">
                          <a:effectLst/>
                        </a:rPr>
                        <a:t>97.37% / 87.71%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u="none" strike="noStrike" dirty="0">
                          <a:effectLst/>
                        </a:rPr>
                        <a:t>96.52% / 81.34%</a:t>
                      </a:r>
                      <a:endParaRPr lang="en-GB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958402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77575" y="6447294"/>
            <a:ext cx="2375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Segoe Print" panose="02000600000000000000" pitchFamily="2" charset="0"/>
              </a:rPr>
              <a:t>Точность по словам</a:t>
            </a:r>
            <a:endParaRPr lang="ru-RU" sz="1600" dirty="0">
              <a:latin typeface="Segoe Print" panose="020006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8823" y="6468650"/>
            <a:ext cx="3171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Segoe Print" panose="02000600000000000000" pitchFamily="2" charset="0"/>
              </a:rPr>
              <a:t>Точность по предложениям</a:t>
            </a:r>
            <a:endParaRPr lang="ru-RU" sz="1600" dirty="0">
              <a:latin typeface="Segoe Print" panose="02000600000000000000" pitchFamily="2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153546" y="6276814"/>
            <a:ext cx="538094" cy="284826"/>
          </a:xfrm>
          <a:custGeom>
            <a:avLst/>
            <a:gdLst>
              <a:gd name="connsiteX0" fmla="*/ 0 w 538094"/>
              <a:gd name="connsiteY0" fmla="*/ 278969 h 284826"/>
              <a:gd name="connsiteX1" fmla="*/ 480447 w 538094"/>
              <a:gd name="connsiteY1" fmla="*/ 247972 h 284826"/>
              <a:gd name="connsiteX2" fmla="*/ 511444 w 538094"/>
              <a:gd name="connsiteY2" fmla="*/ 0 h 28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8094" h="284826">
                <a:moveTo>
                  <a:pt x="0" y="278969"/>
                </a:moveTo>
                <a:cubicBezTo>
                  <a:pt x="197603" y="286718"/>
                  <a:pt x="395206" y="294467"/>
                  <a:pt x="480447" y="247972"/>
                </a:cubicBezTo>
                <a:cubicBezTo>
                  <a:pt x="565688" y="201477"/>
                  <a:pt x="538566" y="100738"/>
                  <a:pt x="511444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Freeform 9"/>
          <p:cNvSpPr/>
          <p:nvPr/>
        </p:nvSpPr>
        <p:spPr>
          <a:xfrm>
            <a:off x="5076035" y="6292312"/>
            <a:ext cx="348372" cy="340963"/>
          </a:xfrm>
          <a:custGeom>
            <a:avLst/>
            <a:gdLst>
              <a:gd name="connsiteX0" fmla="*/ 146894 w 348372"/>
              <a:gd name="connsiteY0" fmla="*/ 340963 h 340963"/>
              <a:gd name="connsiteX1" fmla="*/ 7409 w 348372"/>
              <a:gd name="connsiteY1" fmla="*/ 139485 h 340963"/>
              <a:gd name="connsiteX2" fmla="*/ 348372 w 348372"/>
              <a:gd name="connsiteY2" fmla="*/ 0 h 34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372" h="340963">
                <a:moveTo>
                  <a:pt x="146894" y="340963"/>
                </a:moveTo>
                <a:cubicBezTo>
                  <a:pt x="60361" y="268637"/>
                  <a:pt x="-26171" y="196312"/>
                  <a:pt x="7409" y="139485"/>
                </a:cubicBezTo>
                <a:cubicBezTo>
                  <a:pt x="40989" y="82658"/>
                  <a:pt x="194680" y="41329"/>
                  <a:pt x="348372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19884" y="3474678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Print" panose="02000600000000000000" pitchFamily="2" charset="0"/>
              </a:rPr>
              <a:t>MorphoRuEval-2017</a:t>
            </a:r>
            <a:endParaRPr lang="ru-RU" b="1" dirty="0">
              <a:latin typeface="Segoe Print" panose="02000600000000000000" pitchFamily="2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7671661" y="3642102"/>
            <a:ext cx="681925" cy="278969"/>
          </a:xfrm>
          <a:custGeom>
            <a:avLst/>
            <a:gdLst>
              <a:gd name="connsiteX0" fmla="*/ 681925 w 681925"/>
              <a:gd name="connsiteY0" fmla="*/ 0 h 278969"/>
              <a:gd name="connsiteX1" fmla="*/ 232475 w 681925"/>
              <a:gd name="connsiteY1" fmla="*/ 46495 h 278969"/>
              <a:gd name="connsiteX2" fmla="*/ 0 w 681925"/>
              <a:gd name="connsiteY2" fmla="*/ 278969 h 2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1925" h="278969">
                <a:moveTo>
                  <a:pt x="681925" y="0"/>
                </a:moveTo>
                <a:cubicBezTo>
                  <a:pt x="514027" y="0"/>
                  <a:pt x="346129" y="0"/>
                  <a:pt x="232475" y="46495"/>
                </a:cubicBezTo>
                <a:cubicBezTo>
                  <a:pt x="118821" y="92990"/>
                  <a:pt x="59410" y="185979"/>
                  <a:pt x="0" y="278969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48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/>
      <p:bldP spid="8" grpId="0"/>
      <p:bldP spid="9" grpId="0" animBg="1"/>
      <p:bldP spid="10" grpId="0" animBg="1"/>
      <p:bldP spid="11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Какие брать признаки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/>
          <a:lstStyle/>
          <a:p>
            <a:r>
              <a:rPr lang="ru-RU" dirty="0" smtClean="0"/>
              <a:t>Из словаря:</a:t>
            </a:r>
          </a:p>
          <a:p>
            <a:pPr lvl="1"/>
            <a:r>
              <a:rPr lang="ru-RU" dirty="0" smtClean="0"/>
              <a:t>Возможные грамматические значения слова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10141" y="3409626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сердце  </a:t>
            </a:r>
            <a:r>
              <a:rPr lang="en-US" sz="2800" b="1" dirty="0" smtClean="0"/>
              <a:t> </a:t>
            </a:r>
            <a:r>
              <a:rPr lang="en-US" sz="2800" dirty="0" smtClean="0"/>
              <a:t>NOUN</a:t>
            </a:r>
            <a:r>
              <a:rPr lang="ru-RU" sz="2800" b="1" dirty="0" smtClean="0"/>
              <a:t> </a:t>
            </a:r>
            <a:endParaRPr lang="ru-RU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789872" y="3071071"/>
                <a:ext cx="391235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Case=Nominative   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3,03∗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sz="2400" dirty="0" smtClean="0"/>
                  <a:t>Case=Accusative     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,05∗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sz="2400" dirty="0" smtClean="0"/>
                  <a:t>Case=Prepositional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,32∗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872" y="3071071"/>
                <a:ext cx="3912353" cy="1200329"/>
              </a:xfrm>
              <a:prstGeom prst="rect">
                <a:avLst/>
              </a:prstGeom>
              <a:blipFill>
                <a:blip r:embed="rId2"/>
                <a:stretch>
                  <a:fillRect l="-2496" t="-4061" r="-1248" b="-106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702225" y="3409625"/>
            <a:ext cx="5183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Gender=Neuter  Number=Singular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 rot="21294073">
            <a:off x="6903705" y="2614748"/>
            <a:ext cx="3254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Segoe Print" panose="02000600000000000000" pitchFamily="2" charset="0"/>
              </a:rPr>
              <a:t>Частотности форм слова с данными падежами</a:t>
            </a:r>
            <a:endParaRPr lang="ru-RU" sz="1600" dirty="0">
              <a:latin typeface="Segoe Print" panose="02000600000000000000" pitchFamily="2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5935851" y="2815052"/>
            <a:ext cx="1038386" cy="315606"/>
          </a:xfrm>
          <a:custGeom>
            <a:avLst/>
            <a:gdLst>
              <a:gd name="connsiteX0" fmla="*/ 1038386 w 1038386"/>
              <a:gd name="connsiteY0" fmla="*/ 145124 h 315606"/>
              <a:gd name="connsiteX1" fmla="*/ 418454 w 1038386"/>
              <a:gd name="connsiteY1" fmla="*/ 5640 h 315606"/>
              <a:gd name="connsiteX2" fmla="*/ 0 w 1038386"/>
              <a:gd name="connsiteY2" fmla="*/ 315606 h 3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8386" h="315606">
                <a:moveTo>
                  <a:pt x="1038386" y="145124"/>
                </a:moveTo>
                <a:cubicBezTo>
                  <a:pt x="814952" y="61175"/>
                  <a:pt x="591518" y="-22774"/>
                  <a:pt x="418454" y="5640"/>
                </a:cubicBezTo>
                <a:cubicBezTo>
                  <a:pt x="245390" y="34054"/>
                  <a:pt x="122695" y="174830"/>
                  <a:pt x="0" y="315606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838200" y="4676216"/>
            <a:ext cx="800001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Из написания слова: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Тип капитализации (</a:t>
            </a:r>
            <a:r>
              <a:rPr lang="en-US" sz="2400" dirty="0" smtClean="0"/>
              <a:t>Proper, UPPER, lower, </a:t>
            </a:r>
            <a:r>
              <a:rPr lang="en-US" sz="2400" dirty="0" err="1" smtClean="0"/>
              <a:t>FiXed</a:t>
            </a:r>
            <a:r>
              <a:rPr lang="ru-RU" sz="2400" dirty="0" smtClean="0"/>
              <a:t>)</a:t>
            </a: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Суффиксы и префиксы слова: </a:t>
            </a:r>
            <a:r>
              <a:rPr lang="ru-RU" sz="2400" b="1" dirty="0" smtClean="0"/>
              <a:t>с-, се-</a:t>
            </a:r>
            <a:r>
              <a:rPr lang="ru-RU" sz="2400" b="1" dirty="0" smtClean="0"/>
              <a:t>, се</a:t>
            </a:r>
            <a:r>
              <a:rPr lang="ru-RU" sz="2400" b="1" dirty="0" smtClean="0"/>
              <a:t>р-, -</a:t>
            </a:r>
            <a:r>
              <a:rPr lang="ru-RU" sz="2400" b="1" dirty="0" err="1" smtClean="0"/>
              <a:t>дце</a:t>
            </a:r>
            <a:r>
              <a:rPr lang="ru-RU" sz="2400" b="1" dirty="0" smtClean="0"/>
              <a:t>, -</a:t>
            </a:r>
            <a:r>
              <a:rPr lang="ru-RU" sz="2400" b="1" dirty="0" err="1" smtClean="0"/>
              <a:t>це</a:t>
            </a:r>
            <a:r>
              <a:rPr lang="ru-RU" sz="2400" b="1" dirty="0" smtClean="0"/>
              <a:t>, -е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 err="1" smtClean="0"/>
              <a:t>Словоформенные</a:t>
            </a:r>
            <a:r>
              <a:rPr lang="ru-RU" sz="2400" dirty="0" smtClean="0"/>
              <a:t> </a:t>
            </a:r>
            <a:r>
              <a:rPr lang="ru-RU" sz="2400" dirty="0" err="1" smtClean="0"/>
              <a:t>эмбединги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7035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625" y="184868"/>
            <a:ext cx="10515600" cy="1325563"/>
          </a:xfrm>
        </p:spPr>
        <p:txBody>
          <a:bodyPr/>
          <a:lstStyle/>
          <a:p>
            <a:r>
              <a:rPr lang="ru-RU" b="1" dirty="0" smtClean="0"/>
              <a:t>Какую строить нейронную сеть</a:t>
            </a:r>
            <a:endParaRPr lang="ru-RU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665791" y="4745066"/>
            <a:ext cx="3769137" cy="4571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Oval 5"/>
          <p:cNvSpPr/>
          <p:nvPr/>
        </p:nvSpPr>
        <p:spPr>
          <a:xfrm>
            <a:off x="3835608" y="4803848"/>
            <a:ext cx="339635" cy="3396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Oval 11"/>
          <p:cNvSpPr/>
          <p:nvPr/>
        </p:nvSpPr>
        <p:spPr>
          <a:xfrm>
            <a:off x="4345060" y="4810379"/>
            <a:ext cx="339635" cy="3396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Oval 12"/>
          <p:cNvSpPr/>
          <p:nvPr/>
        </p:nvSpPr>
        <p:spPr>
          <a:xfrm>
            <a:off x="4854512" y="4803848"/>
            <a:ext cx="339635" cy="3396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Oval 13"/>
          <p:cNvSpPr/>
          <p:nvPr/>
        </p:nvSpPr>
        <p:spPr>
          <a:xfrm>
            <a:off x="5345880" y="4803848"/>
            <a:ext cx="339635" cy="3396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Oval 14"/>
          <p:cNvSpPr/>
          <p:nvPr/>
        </p:nvSpPr>
        <p:spPr>
          <a:xfrm>
            <a:off x="5864374" y="4803848"/>
            <a:ext cx="339635" cy="3396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Oval 15"/>
          <p:cNvSpPr/>
          <p:nvPr/>
        </p:nvSpPr>
        <p:spPr>
          <a:xfrm>
            <a:off x="6373826" y="4803848"/>
            <a:ext cx="339635" cy="3396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Oval 16"/>
          <p:cNvSpPr/>
          <p:nvPr/>
        </p:nvSpPr>
        <p:spPr>
          <a:xfrm>
            <a:off x="6883278" y="4803848"/>
            <a:ext cx="339635" cy="3396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ounded Rectangle 17"/>
          <p:cNvSpPr/>
          <p:nvPr/>
        </p:nvSpPr>
        <p:spPr>
          <a:xfrm>
            <a:off x="3665790" y="3867713"/>
            <a:ext cx="3769137" cy="4571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Oval 18"/>
          <p:cNvSpPr/>
          <p:nvPr/>
        </p:nvSpPr>
        <p:spPr>
          <a:xfrm>
            <a:off x="3835607" y="3926495"/>
            <a:ext cx="339635" cy="3396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Oval 19"/>
          <p:cNvSpPr/>
          <p:nvPr/>
        </p:nvSpPr>
        <p:spPr>
          <a:xfrm>
            <a:off x="4345059" y="3933026"/>
            <a:ext cx="339635" cy="3396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Oval 20"/>
          <p:cNvSpPr/>
          <p:nvPr/>
        </p:nvSpPr>
        <p:spPr>
          <a:xfrm>
            <a:off x="4854511" y="3926495"/>
            <a:ext cx="339635" cy="3396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Oval 21"/>
          <p:cNvSpPr/>
          <p:nvPr/>
        </p:nvSpPr>
        <p:spPr>
          <a:xfrm>
            <a:off x="5345879" y="3926495"/>
            <a:ext cx="339635" cy="3396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Oval 22"/>
          <p:cNvSpPr/>
          <p:nvPr/>
        </p:nvSpPr>
        <p:spPr>
          <a:xfrm>
            <a:off x="5864373" y="3926495"/>
            <a:ext cx="339635" cy="3396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Oval 23"/>
          <p:cNvSpPr/>
          <p:nvPr/>
        </p:nvSpPr>
        <p:spPr>
          <a:xfrm>
            <a:off x="6373825" y="3926495"/>
            <a:ext cx="339635" cy="3396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Oval 24"/>
          <p:cNvSpPr/>
          <p:nvPr/>
        </p:nvSpPr>
        <p:spPr>
          <a:xfrm>
            <a:off x="6883277" y="3926495"/>
            <a:ext cx="339635" cy="3396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ounded Rectangle 25"/>
          <p:cNvSpPr/>
          <p:nvPr/>
        </p:nvSpPr>
        <p:spPr>
          <a:xfrm>
            <a:off x="2307252" y="5756406"/>
            <a:ext cx="2742028" cy="457198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Oval 26"/>
          <p:cNvSpPr/>
          <p:nvPr/>
        </p:nvSpPr>
        <p:spPr>
          <a:xfrm>
            <a:off x="2477068" y="5815188"/>
            <a:ext cx="339635" cy="33963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Oval 27"/>
          <p:cNvSpPr/>
          <p:nvPr/>
        </p:nvSpPr>
        <p:spPr>
          <a:xfrm>
            <a:off x="2986520" y="5821719"/>
            <a:ext cx="339635" cy="33963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Oval 28"/>
          <p:cNvSpPr/>
          <p:nvPr/>
        </p:nvSpPr>
        <p:spPr>
          <a:xfrm>
            <a:off x="3495972" y="5815188"/>
            <a:ext cx="339635" cy="33963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Oval 29"/>
          <p:cNvSpPr/>
          <p:nvPr/>
        </p:nvSpPr>
        <p:spPr>
          <a:xfrm>
            <a:off x="3987340" y="5815188"/>
            <a:ext cx="339635" cy="33963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Oval 30"/>
          <p:cNvSpPr/>
          <p:nvPr/>
        </p:nvSpPr>
        <p:spPr>
          <a:xfrm>
            <a:off x="4505834" y="5815188"/>
            <a:ext cx="339635" cy="33963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ounded Rectangle 33"/>
          <p:cNvSpPr/>
          <p:nvPr/>
        </p:nvSpPr>
        <p:spPr>
          <a:xfrm>
            <a:off x="6204009" y="5749875"/>
            <a:ext cx="3769137" cy="457198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Oval 34"/>
          <p:cNvSpPr/>
          <p:nvPr/>
        </p:nvSpPr>
        <p:spPr>
          <a:xfrm>
            <a:off x="6373826" y="5808657"/>
            <a:ext cx="339635" cy="3396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Oval 35"/>
          <p:cNvSpPr/>
          <p:nvPr/>
        </p:nvSpPr>
        <p:spPr>
          <a:xfrm>
            <a:off x="6883278" y="5815188"/>
            <a:ext cx="339635" cy="3396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Oval 36"/>
          <p:cNvSpPr/>
          <p:nvPr/>
        </p:nvSpPr>
        <p:spPr>
          <a:xfrm>
            <a:off x="7392730" y="5808657"/>
            <a:ext cx="339635" cy="3396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Oval 37"/>
          <p:cNvSpPr/>
          <p:nvPr/>
        </p:nvSpPr>
        <p:spPr>
          <a:xfrm>
            <a:off x="7884098" y="5808657"/>
            <a:ext cx="339635" cy="3396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Oval 38"/>
          <p:cNvSpPr/>
          <p:nvPr/>
        </p:nvSpPr>
        <p:spPr>
          <a:xfrm>
            <a:off x="8402592" y="5808657"/>
            <a:ext cx="339635" cy="3396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/>
          <p:cNvSpPr/>
          <p:nvPr/>
        </p:nvSpPr>
        <p:spPr>
          <a:xfrm>
            <a:off x="8912044" y="5808657"/>
            <a:ext cx="339635" cy="3396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Oval 40"/>
          <p:cNvSpPr/>
          <p:nvPr/>
        </p:nvSpPr>
        <p:spPr>
          <a:xfrm>
            <a:off x="9421496" y="5808657"/>
            <a:ext cx="339635" cy="3396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ounded Rectangle 41"/>
          <p:cNvSpPr/>
          <p:nvPr/>
        </p:nvSpPr>
        <p:spPr>
          <a:xfrm>
            <a:off x="3943337" y="2904845"/>
            <a:ext cx="3214044" cy="457198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Oval 42"/>
          <p:cNvSpPr/>
          <p:nvPr/>
        </p:nvSpPr>
        <p:spPr>
          <a:xfrm>
            <a:off x="4113153" y="2963627"/>
            <a:ext cx="339635" cy="33963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Oval 43"/>
          <p:cNvSpPr/>
          <p:nvPr/>
        </p:nvSpPr>
        <p:spPr>
          <a:xfrm>
            <a:off x="4622605" y="2970158"/>
            <a:ext cx="339635" cy="33963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Oval 44"/>
          <p:cNvSpPr/>
          <p:nvPr/>
        </p:nvSpPr>
        <p:spPr>
          <a:xfrm>
            <a:off x="5132057" y="2963627"/>
            <a:ext cx="339635" cy="33963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Oval 45"/>
          <p:cNvSpPr/>
          <p:nvPr/>
        </p:nvSpPr>
        <p:spPr>
          <a:xfrm>
            <a:off x="5623425" y="2963627"/>
            <a:ext cx="339635" cy="33963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Oval 46"/>
          <p:cNvSpPr/>
          <p:nvPr/>
        </p:nvSpPr>
        <p:spPr>
          <a:xfrm>
            <a:off x="6141919" y="2963627"/>
            <a:ext cx="339635" cy="33963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Oval 47"/>
          <p:cNvSpPr/>
          <p:nvPr/>
        </p:nvSpPr>
        <p:spPr>
          <a:xfrm>
            <a:off x="6651371" y="2963627"/>
            <a:ext cx="339635" cy="33963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ounded Rectangle 49"/>
          <p:cNvSpPr/>
          <p:nvPr/>
        </p:nvSpPr>
        <p:spPr>
          <a:xfrm>
            <a:off x="4458303" y="2058882"/>
            <a:ext cx="2198583" cy="45719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Oval 50"/>
          <p:cNvSpPr/>
          <p:nvPr/>
        </p:nvSpPr>
        <p:spPr>
          <a:xfrm>
            <a:off x="4628120" y="2117664"/>
            <a:ext cx="339635" cy="33963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Oval 51"/>
          <p:cNvSpPr/>
          <p:nvPr/>
        </p:nvSpPr>
        <p:spPr>
          <a:xfrm>
            <a:off x="5137572" y="2124195"/>
            <a:ext cx="339635" cy="33963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Oval 52"/>
          <p:cNvSpPr/>
          <p:nvPr/>
        </p:nvSpPr>
        <p:spPr>
          <a:xfrm>
            <a:off x="5647024" y="2117664"/>
            <a:ext cx="339635" cy="33963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Oval 53"/>
          <p:cNvSpPr/>
          <p:nvPr/>
        </p:nvSpPr>
        <p:spPr>
          <a:xfrm>
            <a:off x="6138392" y="2117664"/>
            <a:ext cx="339635" cy="33963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1" name="Straight Arrow Connector 60"/>
          <p:cNvCxnSpPr>
            <a:stCxn id="26" idx="0"/>
          </p:cNvCxnSpPr>
          <p:nvPr/>
        </p:nvCxnSpPr>
        <p:spPr>
          <a:xfrm flipV="1">
            <a:off x="3678266" y="5261046"/>
            <a:ext cx="648709" cy="495360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4" idx="0"/>
          </p:cNvCxnSpPr>
          <p:nvPr/>
        </p:nvCxnSpPr>
        <p:spPr>
          <a:xfrm flipH="1" flipV="1">
            <a:off x="7222913" y="5261046"/>
            <a:ext cx="865665" cy="488829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" idx="0"/>
            <a:endCxn id="18" idx="2"/>
          </p:cNvCxnSpPr>
          <p:nvPr/>
        </p:nvCxnSpPr>
        <p:spPr>
          <a:xfrm flipH="1" flipV="1">
            <a:off x="5550359" y="4324911"/>
            <a:ext cx="1" cy="42015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8" idx="0"/>
            <a:endCxn id="42" idx="2"/>
          </p:cNvCxnSpPr>
          <p:nvPr/>
        </p:nvCxnSpPr>
        <p:spPr>
          <a:xfrm flipV="1">
            <a:off x="5550359" y="3362043"/>
            <a:ext cx="0" cy="505670"/>
          </a:xfrm>
          <a:prstGeom prst="line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42" idx="0"/>
            <a:endCxn id="50" idx="2"/>
          </p:cNvCxnSpPr>
          <p:nvPr/>
        </p:nvCxnSpPr>
        <p:spPr>
          <a:xfrm flipV="1">
            <a:off x="5550359" y="2516080"/>
            <a:ext cx="7236" cy="38876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226919" y="1425619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Segoe Print" panose="02000600000000000000" pitchFamily="2" charset="0"/>
              </a:rPr>
              <a:t>Вероятности классов </a:t>
            </a:r>
            <a:endParaRPr lang="ru-RU" sz="1600" dirty="0">
              <a:latin typeface="Segoe Print" panose="02000600000000000000" pitchFamily="2" charset="0"/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5703376" y="1704814"/>
            <a:ext cx="186886" cy="294467"/>
          </a:xfrm>
          <a:custGeom>
            <a:avLst/>
            <a:gdLst>
              <a:gd name="connsiteX0" fmla="*/ 170482 w 186886"/>
              <a:gd name="connsiteY0" fmla="*/ 0 h 294467"/>
              <a:gd name="connsiteX1" fmla="*/ 170482 w 186886"/>
              <a:gd name="connsiteY1" fmla="*/ 170481 h 294467"/>
              <a:gd name="connsiteX2" fmla="*/ 0 w 186886"/>
              <a:gd name="connsiteY2" fmla="*/ 294467 h 29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886" h="294467">
                <a:moveTo>
                  <a:pt x="170482" y="0"/>
                </a:moveTo>
                <a:cubicBezTo>
                  <a:pt x="184689" y="60701"/>
                  <a:pt x="198896" y="121403"/>
                  <a:pt x="170482" y="170481"/>
                </a:cubicBezTo>
                <a:cubicBezTo>
                  <a:pt x="142068" y="219559"/>
                  <a:pt x="71034" y="257013"/>
                  <a:pt x="0" y="29446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TextBox 93"/>
          <p:cNvSpPr txBox="1"/>
          <p:nvPr/>
        </p:nvSpPr>
        <p:spPr>
          <a:xfrm>
            <a:off x="7745368" y="2579386"/>
            <a:ext cx="3613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err="1" smtClean="0">
                <a:latin typeface="Segoe Print" panose="02000600000000000000" pitchFamily="2" charset="0"/>
              </a:rPr>
              <a:t>Полносвязный</a:t>
            </a:r>
            <a:r>
              <a:rPr lang="ru-RU" sz="1600" dirty="0" smtClean="0">
                <a:latin typeface="Segoe Print" panose="02000600000000000000" pitchFamily="2" charset="0"/>
              </a:rPr>
              <a:t> слой +</a:t>
            </a:r>
            <a:r>
              <a:rPr lang="en-US" sz="1600" dirty="0" smtClean="0">
                <a:latin typeface="Segoe Print" panose="02000600000000000000" pitchFamily="2" charset="0"/>
              </a:rPr>
              <a:t> </a:t>
            </a:r>
            <a:r>
              <a:rPr lang="en-US" sz="1600" dirty="0" err="1" smtClean="0">
                <a:latin typeface="Segoe Print" panose="02000600000000000000" pitchFamily="2" charset="0"/>
              </a:rPr>
              <a:t>BatchNormalization</a:t>
            </a:r>
            <a:r>
              <a:rPr lang="en-US" sz="1600" dirty="0" smtClean="0">
                <a:latin typeface="Segoe Print" panose="02000600000000000000" pitchFamily="2" charset="0"/>
              </a:rPr>
              <a:t> +</a:t>
            </a:r>
            <a:r>
              <a:rPr lang="ru-RU" sz="1600" dirty="0" smtClean="0">
                <a:latin typeface="Segoe Print" panose="02000600000000000000" pitchFamily="2" charset="0"/>
              </a:rPr>
              <a:t> </a:t>
            </a:r>
            <a:r>
              <a:rPr lang="en-US" sz="1600" dirty="0" err="1" smtClean="0">
                <a:latin typeface="Segoe Print" panose="02000600000000000000" pitchFamily="2" charset="0"/>
              </a:rPr>
              <a:t>ReLU</a:t>
            </a:r>
            <a:endParaRPr lang="ru-RU" sz="1600" dirty="0">
              <a:latin typeface="Segoe Print" panose="02000600000000000000" pitchFamily="2" charset="0"/>
            </a:endParaRPr>
          </a:p>
        </p:txBody>
      </p:sp>
      <p:sp>
        <p:nvSpPr>
          <p:cNvPr id="95" name="Right Brace 94"/>
          <p:cNvSpPr/>
          <p:nvPr/>
        </p:nvSpPr>
        <p:spPr>
          <a:xfrm>
            <a:off x="7309114" y="2463829"/>
            <a:ext cx="350351" cy="8459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TextBox 95"/>
          <p:cNvSpPr txBox="1"/>
          <p:nvPr/>
        </p:nvSpPr>
        <p:spPr>
          <a:xfrm>
            <a:off x="786179" y="439532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Print" panose="02000600000000000000" pitchFamily="2" charset="0"/>
              </a:rPr>
              <a:t>Bidirectional LSTM</a:t>
            </a:r>
            <a:endParaRPr lang="ru-RU" dirty="0">
              <a:latin typeface="Segoe Print" panose="02000600000000000000" pitchFamily="2" charset="0"/>
            </a:endParaRPr>
          </a:p>
        </p:txBody>
      </p:sp>
      <p:sp>
        <p:nvSpPr>
          <p:cNvPr id="97" name="Left Brace 96"/>
          <p:cNvSpPr/>
          <p:nvPr/>
        </p:nvSpPr>
        <p:spPr>
          <a:xfrm>
            <a:off x="3297812" y="3867713"/>
            <a:ext cx="240199" cy="133455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TextBox 97"/>
          <p:cNvSpPr txBox="1"/>
          <p:nvPr/>
        </p:nvSpPr>
        <p:spPr>
          <a:xfrm rot="210120">
            <a:off x="230947" y="6341517"/>
            <a:ext cx="3066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err="1" smtClean="0">
                <a:latin typeface="Segoe Print" panose="02000600000000000000" pitchFamily="2" charset="0"/>
              </a:rPr>
              <a:t>Словоформенные</a:t>
            </a:r>
            <a:r>
              <a:rPr lang="ru-RU" sz="1600" dirty="0" smtClean="0">
                <a:latin typeface="Segoe Print" panose="02000600000000000000" pitchFamily="2" charset="0"/>
              </a:rPr>
              <a:t> признаки</a:t>
            </a:r>
            <a:endParaRPr lang="ru-RU" sz="1600" dirty="0">
              <a:latin typeface="Segoe Print" panose="02000600000000000000" pitchFamily="2" charset="0"/>
            </a:endParaRPr>
          </a:p>
        </p:txBody>
      </p:sp>
      <p:sp>
        <p:nvSpPr>
          <p:cNvPr id="99" name="Freeform 98"/>
          <p:cNvSpPr/>
          <p:nvPr/>
        </p:nvSpPr>
        <p:spPr>
          <a:xfrm>
            <a:off x="1358717" y="5775117"/>
            <a:ext cx="873039" cy="470700"/>
          </a:xfrm>
          <a:custGeom>
            <a:avLst/>
            <a:gdLst>
              <a:gd name="connsiteX0" fmla="*/ 36130 w 873039"/>
              <a:gd name="connsiteY0" fmla="*/ 470700 h 470700"/>
              <a:gd name="connsiteX1" fmla="*/ 98124 w 873039"/>
              <a:gd name="connsiteY1" fmla="*/ 21249 h 470700"/>
              <a:gd name="connsiteX2" fmla="*/ 873039 w 873039"/>
              <a:gd name="connsiteY2" fmla="*/ 114239 h 4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3039" h="470700">
                <a:moveTo>
                  <a:pt x="36130" y="470700"/>
                </a:moveTo>
                <a:cubicBezTo>
                  <a:pt x="-2616" y="275679"/>
                  <a:pt x="-41361" y="80659"/>
                  <a:pt x="98124" y="21249"/>
                </a:cubicBezTo>
                <a:cubicBezTo>
                  <a:pt x="237609" y="-38161"/>
                  <a:pt x="555324" y="38039"/>
                  <a:pt x="873039" y="114239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TextBox 99"/>
          <p:cNvSpPr txBox="1"/>
          <p:nvPr/>
        </p:nvSpPr>
        <p:spPr>
          <a:xfrm rot="21328443">
            <a:off x="10118886" y="6216544"/>
            <a:ext cx="1824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err="1" smtClean="0">
                <a:latin typeface="Segoe Print" panose="02000600000000000000" pitchFamily="2" charset="0"/>
              </a:rPr>
              <a:t>Эмбединги</a:t>
            </a:r>
            <a:r>
              <a:rPr lang="ru-RU" sz="1600" dirty="0" smtClean="0">
                <a:latin typeface="Segoe Print" panose="02000600000000000000" pitchFamily="2" charset="0"/>
              </a:rPr>
              <a:t> слов</a:t>
            </a:r>
            <a:endParaRPr lang="ru-RU" sz="1600" dirty="0">
              <a:latin typeface="Segoe Print" panose="02000600000000000000" pitchFamily="2" charset="0"/>
            </a:endParaRPr>
          </a:p>
        </p:txBody>
      </p:sp>
      <p:sp>
        <p:nvSpPr>
          <p:cNvPr id="101" name="Freeform 100"/>
          <p:cNvSpPr/>
          <p:nvPr/>
        </p:nvSpPr>
        <p:spPr>
          <a:xfrm>
            <a:off x="9298983" y="6323308"/>
            <a:ext cx="728420" cy="281214"/>
          </a:xfrm>
          <a:custGeom>
            <a:avLst/>
            <a:gdLst>
              <a:gd name="connsiteX0" fmla="*/ 728420 w 728420"/>
              <a:gd name="connsiteY0" fmla="*/ 108489 h 281214"/>
              <a:gd name="connsiteX1" fmla="*/ 371959 w 728420"/>
              <a:gd name="connsiteY1" fmla="*/ 278970 h 281214"/>
              <a:gd name="connsiteX2" fmla="*/ 0 w 728420"/>
              <a:gd name="connsiteY2" fmla="*/ 0 h 281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420" h="281214">
                <a:moveTo>
                  <a:pt x="728420" y="108489"/>
                </a:moveTo>
                <a:cubicBezTo>
                  <a:pt x="610891" y="202770"/>
                  <a:pt x="493362" y="297051"/>
                  <a:pt x="371959" y="278970"/>
                </a:cubicBezTo>
                <a:cubicBezTo>
                  <a:pt x="250556" y="260889"/>
                  <a:pt x="125278" y="130444"/>
                  <a:pt x="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TextBox 101"/>
          <p:cNvSpPr txBox="1"/>
          <p:nvPr/>
        </p:nvSpPr>
        <p:spPr>
          <a:xfrm>
            <a:off x="365625" y="1704814"/>
            <a:ext cx="897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Выход:</a:t>
            </a:r>
            <a:endParaRPr lang="ru-RU" b="1" dirty="0"/>
          </a:p>
        </p:txBody>
      </p:sp>
      <p:sp>
        <p:nvSpPr>
          <p:cNvPr id="103" name="Rectangle 102"/>
          <p:cNvSpPr/>
          <p:nvPr/>
        </p:nvSpPr>
        <p:spPr>
          <a:xfrm>
            <a:off x="407129" y="5565154"/>
            <a:ext cx="897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Входы: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8226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 animBg="1"/>
      <p:bldP spid="94" grpId="0"/>
      <p:bldP spid="95" grpId="0" animBg="1"/>
      <p:bldP spid="96" grpId="0"/>
      <p:bldP spid="97" grpId="0" animBg="1"/>
      <p:bldP spid="98" grpId="0"/>
      <p:bldP spid="99" grpId="0" animBg="1"/>
      <p:bldP spid="100" grpId="0"/>
      <p:bldP spid="10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На что стоит обратить внимание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Имеет смысл строить легкую модель: взять случайно инициализируемые </a:t>
            </a:r>
            <a:r>
              <a:rPr lang="ru-RU" dirty="0" err="1" smtClean="0"/>
              <a:t>эмбединги</a:t>
            </a:r>
            <a:r>
              <a:rPr lang="ru-RU" dirty="0" smtClean="0"/>
              <a:t> для топ-5000 самых частотных словоформ</a:t>
            </a:r>
          </a:p>
          <a:p>
            <a:r>
              <a:rPr lang="ru-RU" dirty="0" smtClean="0"/>
              <a:t>Здорово помогает </a:t>
            </a:r>
            <a:r>
              <a:rPr lang="ru-RU" dirty="0" err="1" smtClean="0"/>
              <a:t>дообучение</a:t>
            </a:r>
            <a:r>
              <a:rPr lang="ru-RU" dirty="0" smtClean="0"/>
              <a:t> модели: лучшая модель </a:t>
            </a:r>
            <a:r>
              <a:rPr lang="ru-RU" dirty="0" err="1" smtClean="0"/>
              <a:t>предобучалась</a:t>
            </a:r>
            <a:r>
              <a:rPr lang="ru-RU" dirty="0" smtClean="0"/>
              <a:t> на корпусе с </a:t>
            </a:r>
            <a:r>
              <a:rPr lang="en-US" dirty="0" smtClean="0"/>
              <a:t>30 </a:t>
            </a:r>
            <a:r>
              <a:rPr lang="ru-RU" dirty="0" smtClean="0"/>
              <a:t>млн </a:t>
            </a:r>
            <a:r>
              <a:rPr lang="ru-RU" dirty="0" err="1" smtClean="0"/>
              <a:t>токенов</a:t>
            </a:r>
            <a:r>
              <a:rPr lang="ru-RU" dirty="0" smtClean="0"/>
              <a:t>, а </a:t>
            </a:r>
            <a:r>
              <a:rPr lang="ru-RU" dirty="0" err="1" smtClean="0"/>
              <a:t>дообучалась</a:t>
            </a:r>
            <a:r>
              <a:rPr lang="ru-RU" dirty="0" smtClean="0"/>
              <a:t> на корпусе 1 млн </a:t>
            </a:r>
            <a:r>
              <a:rPr lang="ru-RU" dirty="0" err="1" smtClean="0"/>
              <a:t>токенов</a:t>
            </a:r>
            <a:r>
              <a:rPr lang="ru-RU" dirty="0" smtClean="0"/>
              <a:t>, но более подходящей жанровой составляющей и разметкой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288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 работы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820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600" b="1" dirty="0" err="1" smtClean="0"/>
              <a:t>Глокая</a:t>
            </a:r>
            <a:r>
              <a:rPr lang="ru-RU" sz="3600" b="1" dirty="0" smtClean="0"/>
              <a:t>     </a:t>
            </a:r>
            <a:r>
              <a:rPr lang="ru-RU" sz="3600" b="1" dirty="0" err="1" smtClean="0"/>
              <a:t>куздра</a:t>
            </a:r>
            <a:r>
              <a:rPr lang="ru-RU" sz="3600" b="1" dirty="0" smtClean="0"/>
              <a:t>      </a:t>
            </a:r>
            <a:r>
              <a:rPr lang="ru-RU" sz="3600" b="1" dirty="0" err="1" smtClean="0"/>
              <a:t>штеко</a:t>
            </a:r>
            <a:r>
              <a:rPr lang="ru-RU" sz="3600" b="1" dirty="0" smtClean="0"/>
              <a:t>      </a:t>
            </a:r>
            <a:r>
              <a:rPr lang="ru-RU" sz="3600" b="1" dirty="0" err="1" smtClean="0"/>
              <a:t>будланула</a:t>
            </a:r>
            <a:r>
              <a:rPr lang="ru-RU" sz="3600" b="1" dirty="0" smtClean="0"/>
              <a:t>     </a:t>
            </a:r>
            <a:r>
              <a:rPr lang="ru-RU" sz="3600" b="1" dirty="0" err="1" smtClean="0"/>
              <a:t>бокра</a:t>
            </a:r>
            <a:endParaRPr lang="ru-RU" sz="3600" b="1" dirty="0" smtClean="0"/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endParaRPr lang="ru-RU" sz="3600" dirty="0" smtClean="0"/>
          </a:p>
          <a:p>
            <a:pPr marL="0" indent="0">
              <a:buNone/>
            </a:pPr>
            <a:endParaRPr lang="ru-RU" sz="3600" dirty="0" smtClean="0"/>
          </a:p>
          <a:p>
            <a:pPr marL="0" indent="0">
              <a:buNone/>
            </a:pPr>
            <a:endParaRPr lang="ru-RU" sz="36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88016" y="2272742"/>
            <a:ext cx="14622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i="1" dirty="0" err="1" smtClean="0"/>
              <a:t>глокий</a:t>
            </a:r>
            <a:endParaRPr lang="ru-RU" i="1" dirty="0" smtClean="0"/>
          </a:p>
          <a:p>
            <a:pPr algn="ctr"/>
            <a:r>
              <a:rPr lang="en-US" dirty="0" smtClean="0"/>
              <a:t>ADJ</a:t>
            </a:r>
          </a:p>
          <a:p>
            <a:pPr algn="ctr"/>
            <a:r>
              <a:rPr lang="en-GB" dirty="0" smtClean="0"/>
              <a:t>Case=Nom</a:t>
            </a:r>
          </a:p>
          <a:p>
            <a:pPr algn="ctr"/>
            <a:r>
              <a:rPr lang="en-GB" dirty="0" smtClean="0"/>
              <a:t>Gender=Fem</a:t>
            </a:r>
          </a:p>
          <a:p>
            <a:pPr algn="ctr"/>
            <a:r>
              <a:rPr lang="en-GB" dirty="0" smtClean="0"/>
              <a:t>Number=Sing</a:t>
            </a:r>
          </a:p>
          <a:p>
            <a:pPr algn="ctr"/>
            <a:r>
              <a:rPr lang="en-GB" dirty="0" smtClean="0"/>
              <a:t>Degree=</a:t>
            </a:r>
            <a:r>
              <a:rPr lang="en-GB" dirty="0" err="1" smtClean="0"/>
              <a:t>Pos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648220" y="2277587"/>
            <a:ext cx="14622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i="1" dirty="0" err="1" smtClean="0"/>
              <a:t>куздра</a:t>
            </a:r>
            <a:endParaRPr lang="en-US" i="1" dirty="0"/>
          </a:p>
          <a:p>
            <a:pPr algn="ctr"/>
            <a:r>
              <a:rPr lang="en-GB" dirty="0" smtClean="0"/>
              <a:t>NOUN</a:t>
            </a:r>
            <a:endParaRPr lang="en-GB" dirty="0"/>
          </a:p>
          <a:p>
            <a:pPr algn="ctr"/>
            <a:r>
              <a:rPr lang="en-GB" dirty="0" smtClean="0"/>
              <a:t>Case=Nom</a:t>
            </a:r>
          </a:p>
          <a:p>
            <a:pPr algn="ctr"/>
            <a:r>
              <a:rPr lang="en-GB" dirty="0" smtClean="0"/>
              <a:t>Gender=Fem</a:t>
            </a:r>
          </a:p>
          <a:p>
            <a:pPr algn="ctr"/>
            <a:r>
              <a:rPr lang="en-GB" dirty="0" smtClean="0"/>
              <a:t>Number=Sing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379350" y="4731637"/>
            <a:ext cx="14622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i="1" dirty="0" err="1" smtClean="0"/>
              <a:t>куздра</a:t>
            </a:r>
            <a:endParaRPr lang="en-US" i="1" dirty="0"/>
          </a:p>
          <a:p>
            <a:pPr algn="ctr"/>
            <a:r>
              <a:rPr lang="en-GB" dirty="0" smtClean="0"/>
              <a:t>NOUN</a:t>
            </a:r>
            <a:endParaRPr lang="en-GB" dirty="0"/>
          </a:p>
          <a:p>
            <a:pPr algn="ctr"/>
            <a:r>
              <a:rPr lang="en-GB" dirty="0" smtClean="0"/>
              <a:t>Case=Nom</a:t>
            </a:r>
          </a:p>
          <a:p>
            <a:pPr algn="ctr"/>
            <a:r>
              <a:rPr lang="en-GB" dirty="0" smtClean="0"/>
              <a:t>Gender=Fem</a:t>
            </a:r>
          </a:p>
          <a:p>
            <a:pPr algn="ctr"/>
            <a:r>
              <a:rPr lang="en-GB" dirty="0" smtClean="0"/>
              <a:t>Number=Sing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90638" y="2272742"/>
            <a:ext cx="13007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i="1" dirty="0" err="1" smtClean="0"/>
              <a:t>штеко</a:t>
            </a:r>
            <a:endParaRPr lang="ru-RU" i="1" dirty="0"/>
          </a:p>
          <a:p>
            <a:pPr algn="ctr"/>
            <a:r>
              <a:rPr lang="en-GB" dirty="0" smtClean="0"/>
              <a:t>ADV</a:t>
            </a:r>
            <a:endParaRPr lang="ru-RU" dirty="0"/>
          </a:p>
          <a:p>
            <a:pPr algn="ctr"/>
            <a:r>
              <a:rPr lang="en-GB" dirty="0" smtClean="0"/>
              <a:t>Degree=</a:t>
            </a:r>
            <a:r>
              <a:rPr lang="en-GB" dirty="0" err="1" smtClean="0"/>
              <a:t>Pos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270796" y="4731637"/>
            <a:ext cx="13007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i="1" dirty="0" err="1" smtClean="0"/>
              <a:t>штеко</a:t>
            </a:r>
            <a:endParaRPr lang="ru-RU" i="1" dirty="0"/>
          </a:p>
          <a:p>
            <a:pPr algn="ctr"/>
            <a:r>
              <a:rPr lang="en-GB" dirty="0" smtClean="0"/>
              <a:t>ADV</a:t>
            </a:r>
            <a:endParaRPr lang="ru-RU" dirty="0"/>
          </a:p>
          <a:p>
            <a:pPr algn="ctr"/>
            <a:r>
              <a:rPr lang="en-GB" dirty="0" smtClean="0"/>
              <a:t>Degree=</a:t>
            </a:r>
            <a:r>
              <a:rPr lang="en-GB" dirty="0" err="1" smtClean="0"/>
              <a:t>Pos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571537" y="2247188"/>
            <a:ext cx="18964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i="1" dirty="0" err="1" smtClean="0"/>
              <a:t>будлануть</a:t>
            </a:r>
            <a:endParaRPr lang="ru-RU" i="1" dirty="0" smtClean="0"/>
          </a:p>
          <a:p>
            <a:pPr algn="ctr"/>
            <a:r>
              <a:rPr lang="en-GB" dirty="0" err="1" smtClean="0"/>
              <a:t>VERBGender</a:t>
            </a:r>
            <a:r>
              <a:rPr lang="en-GB" dirty="0" smtClean="0"/>
              <a:t>=Fem</a:t>
            </a:r>
            <a:endParaRPr lang="ru-RU" dirty="0" smtClean="0"/>
          </a:p>
          <a:p>
            <a:pPr algn="ctr"/>
            <a:r>
              <a:rPr lang="en-GB" dirty="0" smtClean="0"/>
              <a:t>Number=Sing</a:t>
            </a:r>
            <a:endParaRPr lang="ru-RU" dirty="0" smtClean="0"/>
          </a:p>
          <a:p>
            <a:pPr algn="ctr"/>
            <a:r>
              <a:rPr lang="en-GB" dirty="0" smtClean="0"/>
              <a:t>Tense=Past</a:t>
            </a:r>
            <a:endParaRPr lang="ru-RU" dirty="0" smtClean="0"/>
          </a:p>
          <a:p>
            <a:pPr algn="ctr"/>
            <a:r>
              <a:rPr lang="en-GB" dirty="0" smtClean="0"/>
              <a:t>Voice=Act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69981" y="4056187"/>
            <a:ext cx="10252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err="1"/>
              <a:t>Глокая</a:t>
            </a:r>
            <a:r>
              <a:rPr lang="ru-RU" sz="3600" b="1" dirty="0"/>
              <a:t>     ,    </a:t>
            </a:r>
            <a:r>
              <a:rPr lang="ru-RU" sz="3600" b="1" dirty="0" err="1"/>
              <a:t>куздра</a:t>
            </a:r>
            <a:r>
              <a:rPr lang="ru-RU" sz="3600" b="1" dirty="0"/>
              <a:t>      </a:t>
            </a:r>
            <a:r>
              <a:rPr lang="ru-RU" sz="3600" b="1" dirty="0" err="1"/>
              <a:t>штеко</a:t>
            </a:r>
            <a:r>
              <a:rPr lang="ru-RU" sz="3600" b="1" dirty="0"/>
              <a:t>      </a:t>
            </a:r>
            <a:r>
              <a:rPr lang="ru-RU" sz="3600" b="1" dirty="0" err="1"/>
              <a:t>будланула</a:t>
            </a:r>
            <a:r>
              <a:rPr lang="ru-RU" sz="3600" b="1" dirty="0"/>
              <a:t>     </a:t>
            </a:r>
            <a:r>
              <a:rPr lang="ru-RU" sz="3600" b="1" dirty="0" err="1" smtClean="0"/>
              <a:t>бокра</a:t>
            </a:r>
            <a:endParaRPr lang="ru-RU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56717" y="4731637"/>
            <a:ext cx="14622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i="1" dirty="0" err="1" smtClean="0"/>
              <a:t>будлануть</a:t>
            </a:r>
            <a:endParaRPr lang="ru-RU" i="1" dirty="0" smtClean="0"/>
          </a:p>
          <a:p>
            <a:pPr algn="ctr"/>
            <a:r>
              <a:rPr lang="en-GB" dirty="0" smtClean="0"/>
              <a:t>VERB</a:t>
            </a:r>
            <a:endParaRPr lang="ru-RU" dirty="0" smtClean="0"/>
          </a:p>
          <a:p>
            <a:pPr algn="ctr"/>
            <a:r>
              <a:rPr lang="en-GB" dirty="0" smtClean="0"/>
              <a:t>Gender=Fem</a:t>
            </a:r>
            <a:endParaRPr lang="ru-RU" dirty="0" smtClean="0"/>
          </a:p>
          <a:p>
            <a:pPr algn="ctr"/>
            <a:r>
              <a:rPr lang="en-GB" dirty="0" smtClean="0"/>
              <a:t>Number=Sing</a:t>
            </a:r>
            <a:endParaRPr lang="ru-RU" dirty="0" smtClean="0"/>
          </a:p>
          <a:p>
            <a:pPr algn="ctr"/>
            <a:r>
              <a:rPr lang="en-GB" dirty="0" smtClean="0"/>
              <a:t>Tense=Past</a:t>
            </a:r>
            <a:endParaRPr lang="ru-RU" dirty="0" smtClean="0"/>
          </a:p>
          <a:p>
            <a:pPr algn="ctr"/>
            <a:r>
              <a:rPr lang="en-GB" dirty="0" smtClean="0"/>
              <a:t>Voice=Act</a:t>
            </a:r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9739439" y="4731637"/>
            <a:ext cx="146226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i="1" dirty="0" err="1"/>
              <a:t>б</a:t>
            </a:r>
            <a:r>
              <a:rPr lang="ru-RU" i="1" dirty="0" err="1" smtClean="0"/>
              <a:t>окра</a:t>
            </a:r>
            <a:endParaRPr lang="ru-RU" i="1" dirty="0"/>
          </a:p>
          <a:p>
            <a:pPr algn="ctr"/>
            <a:r>
              <a:rPr lang="ru-RU" dirty="0" smtClean="0"/>
              <a:t>NOUN</a:t>
            </a:r>
          </a:p>
          <a:p>
            <a:pPr algn="ctr"/>
            <a:r>
              <a:rPr lang="ru-RU" dirty="0" err="1" smtClean="0"/>
              <a:t>Case</a:t>
            </a:r>
            <a:r>
              <a:rPr lang="ru-RU" dirty="0" smtClean="0"/>
              <a:t>=</a:t>
            </a:r>
            <a:r>
              <a:rPr lang="ru-RU" dirty="0" err="1" smtClean="0"/>
              <a:t>Nom</a:t>
            </a:r>
            <a:endParaRPr lang="ru-RU" dirty="0" smtClean="0"/>
          </a:p>
          <a:p>
            <a:pPr algn="ctr"/>
            <a:r>
              <a:rPr lang="ru-RU" dirty="0" err="1" smtClean="0"/>
              <a:t>Gender</a:t>
            </a:r>
            <a:r>
              <a:rPr lang="ru-RU" dirty="0" smtClean="0"/>
              <a:t>=</a:t>
            </a:r>
            <a:r>
              <a:rPr lang="ru-RU" dirty="0" err="1" smtClean="0"/>
              <a:t>Fem</a:t>
            </a:r>
            <a:endParaRPr lang="ru-RU" dirty="0" smtClean="0"/>
          </a:p>
          <a:p>
            <a:pPr algn="ctr"/>
            <a:r>
              <a:rPr lang="ru-RU" dirty="0" err="1" smtClean="0"/>
              <a:t>Number</a:t>
            </a:r>
            <a:r>
              <a:rPr lang="ru-RU" dirty="0" smtClean="0"/>
              <a:t>=</a:t>
            </a:r>
            <a:r>
              <a:rPr lang="ru-RU" dirty="0" err="1" smtClean="0"/>
              <a:t>Sing</a:t>
            </a:r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9112687" y="2259965"/>
            <a:ext cx="146226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i="1" dirty="0" err="1"/>
              <a:t>б</a:t>
            </a:r>
            <a:r>
              <a:rPr lang="ru-RU" i="1" dirty="0" err="1" smtClean="0"/>
              <a:t>окра</a:t>
            </a:r>
            <a:endParaRPr lang="ru-RU" i="1" dirty="0"/>
          </a:p>
          <a:p>
            <a:pPr algn="ctr"/>
            <a:r>
              <a:rPr lang="ru-RU" dirty="0" smtClean="0"/>
              <a:t>NOUN</a:t>
            </a:r>
          </a:p>
          <a:p>
            <a:pPr algn="ctr"/>
            <a:r>
              <a:rPr lang="ru-RU" dirty="0" err="1" smtClean="0"/>
              <a:t>Case</a:t>
            </a:r>
            <a:r>
              <a:rPr lang="ru-RU" dirty="0" smtClean="0"/>
              <a:t>=</a:t>
            </a:r>
            <a:r>
              <a:rPr lang="ru-RU" dirty="0" err="1" smtClean="0"/>
              <a:t>Nom</a:t>
            </a:r>
            <a:endParaRPr lang="ru-RU" dirty="0" smtClean="0"/>
          </a:p>
          <a:p>
            <a:pPr algn="ctr"/>
            <a:r>
              <a:rPr lang="ru-RU" dirty="0" err="1" smtClean="0"/>
              <a:t>Gender</a:t>
            </a:r>
            <a:r>
              <a:rPr lang="ru-RU" dirty="0" smtClean="0"/>
              <a:t>=</a:t>
            </a:r>
            <a:r>
              <a:rPr lang="ru-RU" dirty="0" err="1" smtClean="0"/>
              <a:t>Fem</a:t>
            </a:r>
            <a:endParaRPr lang="ru-RU" dirty="0" smtClean="0"/>
          </a:p>
          <a:p>
            <a:pPr algn="ctr"/>
            <a:r>
              <a:rPr lang="ru-RU" dirty="0" err="1" smtClean="0"/>
              <a:t>Number</a:t>
            </a:r>
            <a:r>
              <a:rPr lang="ru-RU" dirty="0" smtClean="0"/>
              <a:t>=</a:t>
            </a:r>
            <a:r>
              <a:rPr lang="ru-RU" dirty="0" err="1" smtClean="0"/>
              <a:t>Sing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930242" y="4731637"/>
            <a:ext cx="16938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i="1" dirty="0" err="1"/>
              <a:t>г</a:t>
            </a:r>
            <a:r>
              <a:rPr lang="ru-RU" i="1" dirty="0" err="1" smtClean="0"/>
              <a:t>локать</a:t>
            </a:r>
            <a:endParaRPr lang="ru-RU" i="1" dirty="0"/>
          </a:p>
          <a:p>
            <a:pPr algn="ctr"/>
            <a:r>
              <a:rPr lang="en-GB" dirty="0" smtClean="0"/>
              <a:t>VERB</a:t>
            </a:r>
            <a:endParaRPr lang="ru-RU" dirty="0" smtClean="0"/>
          </a:p>
          <a:p>
            <a:pPr algn="ctr"/>
            <a:r>
              <a:rPr lang="en-GB" dirty="0" smtClean="0"/>
              <a:t>Voice=Act</a:t>
            </a:r>
            <a:endParaRPr lang="ru-RU" dirty="0" smtClean="0"/>
          </a:p>
          <a:p>
            <a:pPr algn="ctr"/>
            <a:r>
              <a:rPr lang="en-GB" dirty="0" smtClean="0"/>
              <a:t>Tense=</a:t>
            </a:r>
            <a:r>
              <a:rPr lang="en-GB" dirty="0" err="1" smtClean="0"/>
              <a:t>Notpast</a:t>
            </a:r>
            <a:endParaRPr lang="ru-RU" dirty="0" smtClean="0"/>
          </a:p>
          <a:p>
            <a:pPr algn="ctr"/>
            <a:r>
              <a:rPr lang="en-GB" dirty="0" err="1" smtClean="0"/>
              <a:t>VerbForm</a:t>
            </a:r>
            <a:r>
              <a:rPr lang="en-GB" dirty="0" smtClean="0"/>
              <a:t>=</a:t>
            </a:r>
            <a:r>
              <a:rPr lang="en-GB" dirty="0" err="1" smtClean="0"/>
              <a:t>Conv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461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2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380</Words>
  <Application>Microsoft Office PowerPoint</Application>
  <PresentationFormat>Widescreen</PresentationFormat>
  <Paragraphs>136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Segoe Print</vt:lpstr>
      <vt:lpstr>Office Theme</vt:lpstr>
      <vt:lpstr>Part-of-Speech Tagging и с чем его едят</vt:lpstr>
      <vt:lpstr>Что за зверь</vt:lpstr>
      <vt:lpstr>Пример</vt:lpstr>
      <vt:lpstr>Почему это сложно</vt:lpstr>
      <vt:lpstr>Как приготовить state-of-the-art POS-tagger для русского языка</vt:lpstr>
      <vt:lpstr>Какие брать признаки</vt:lpstr>
      <vt:lpstr>Какую строить нейронную сеть</vt:lpstr>
      <vt:lpstr>На что стоит обратить внимание</vt:lpstr>
      <vt:lpstr>Пример работы</vt:lpstr>
      <vt:lpstr>Альтернативные подходы  Свертки над символами</vt:lpstr>
      <vt:lpstr>Альтернативные подходы  CRF</vt:lpstr>
    </vt:vector>
  </TitlesOfParts>
  <Company>ABBYY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POS-tagger  для русского языка</dc:title>
  <dc:creator>Daniil Anastasev</dc:creator>
  <cp:lastModifiedBy>Daniil Anastasev</cp:lastModifiedBy>
  <cp:revision>23</cp:revision>
  <dcterms:created xsi:type="dcterms:W3CDTF">2017-05-03T15:14:49Z</dcterms:created>
  <dcterms:modified xsi:type="dcterms:W3CDTF">2017-05-04T08:39:03Z</dcterms:modified>
</cp:coreProperties>
</file>