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48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75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1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3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45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4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1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4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5C51-3FA2-4345-ADA5-D766018DB3D2}" type="datetimeFigureOut">
              <a:rPr lang="ru-RU" smtClean="0"/>
              <a:t>04.05.2017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94B3-F3A9-42ED-9DAE-530B65A3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86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Языковое моделирование </a:t>
            </a:r>
            <a:br>
              <a:rPr lang="ru-RU" b="1" dirty="0" smtClean="0"/>
            </a:br>
            <a:r>
              <a:rPr lang="ru-RU" b="1" dirty="0" smtClean="0"/>
              <a:t>с использованием </a:t>
            </a:r>
            <a:br>
              <a:rPr lang="ru-RU" b="1" dirty="0" smtClean="0"/>
            </a:br>
            <a:r>
              <a:rPr lang="ru-RU" b="1" dirty="0" smtClean="0"/>
              <a:t>нейронных сетей</a:t>
            </a:r>
            <a:endParaRPr lang="ru-R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0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Аппроксимация </a:t>
            </a:r>
            <a:r>
              <a:rPr lang="en-US" b="1" dirty="0" err="1" smtClean="0"/>
              <a:t>softmax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CNN-</a:t>
            </a:r>
            <a:r>
              <a:rPr lang="en-GB" b="1" dirty="0" err="1" smtClean="0"/>
              <a:t>Softmax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12" y="1027906"/>
            <a:ext cx="2830176" cy="5277100"/>
          </a:xfrm>
        </p:spPr>
      </p:pic>
    </p:spTree>
    <p:extLst>
      <p:ext uri="{BB962C8B-B14F-4D97-AF65-F5344CB8AC3E}">
        <p14:creationId xmlns:p14="http://schemas.microsoft.com/office/powerpoint/2010/main" val="8739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Аппроксимация </a:t>
            </a:r>
            <a:r>
              <a:rPr lang="en-US" b="1" dirty="0" err="1" smtClean="0"/>
              <a:t>softmax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ru-RU" b="1" dirty="0" err="1" smtClean="0"/>
              <a:t>Сэмплирование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10" y="1825625"/>
            <a:ext cx="7003980" cy="4351338"/>
          </a:xfrm>
        </p:spPr>
      </p:pic>
    </p:spTree>
    <p:extLst>
      <p:ext uri="{BB962C8B-B14F-4D97-AF65-F5344CB8AC3E}">
        <p14:creationId xmlns:p14="http://schemas.microsoft.com/office/powerpoint/2010/main" val="10460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157651" cy="1325563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Character-Aware Neural Language Models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58" y="0"/>
            <a:ext cx="5120642" cy="6861918"/>
          </a:xfrm>
        </p:spPr>
      </p:pic>
    </p:spTree>
    <p:extLst>
      <p:ext uri="{BB962C8B-B14F-4D97-AF65-F5344CB8AC3E}">
        <p14:creationId xmlns:p14="http://schemas.microsoft.com/office/powerpoint/2010/main" val="22559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Exploring the Limits of Language Modeling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55" y="1789611"/>
            <a:ext cx="11082890" cy="4193177"/>
          </a:xfrm>
        </p:spPr>
      </p:pic>
    </p:spTree>
    <p:extLst>
      <p:ext uri="{BB962C8B-B14F-4D97-AF65-F5344CB8AC3E}">
        <p14:creationId xmlns:p14="http://schemas.microsoft.com/office/powerpoint/2010/main" val="22593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Постановка задачи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1" y="2254293"/>
            <a:ext cx="4700451" cy="93486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1506022"/>
                <a:ext cx="94018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Хотим научиться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определять вероятность появления слова в данном контексте.</a:t>
                </a:r>
              </a:p>
              <a:p>
                <a:r>
                  <a:rPr lang="ru-RU" sz="2000" dirty="0" smtClean="0"/>
                  <a:t>Получается, что учимся находить распределение вероятностей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𝑃</m:t>
                    </m:r>
                    <m:r>
                      <a:rPr lang="en-US" sz="2000" b="0" i="1" smtClean="0"/>
                      <m:t>(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𝑤</m:t>
                        </m:r>
                      </m:e>
                      <m:sub>
                        <m:r>
                          <a:rPr lang="en-US" sz="2000" b="0" i="1" smtClean="0"/>
                          <m:t>𝑛</m:t>
                        </m:r>
                      </m:sub>
                    </m:sSub>
                    <m:r>
                      <a:rPr lang="en-US" sz="2000" b="0" i="1" smtClean="0"/>
                      <m:t>|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𝑤</m:t>
                        </m:r>
                      </m:e>
                      <m:sub>
                        <m:r>
                          <a:rPr lang="en-US" sz="2000" b="0" i="1" smtClean="0"/>
                          <m:t>𝑛</m:t>
                        </m:r>
                        <m:r>
                          <a:rPr lang="en-US" sz="2000" b="0" i="1" smtClean="0"/>
                          <m:t>−1</m:t>
                        </m:r>
                      </m:sub>
                    </m:sSub>
                    <m:r>
                      <a:rPr lang="en-US" sz="2000" b="0" i="1" smtClean="0"/>
                      <m:t>,</m:t>
                    </m:r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𝑤</m:t>
                        </m:r>
                      </m:e>
                      <m:sub>
                        <m:r>
                          <a:rPr lang="en-US" sz="2000" b="0" i="1" smtClean="0"/>
                          <m:t>𝑛</m:t>
                        </m:r>
                        <m:r>
                          <a:rPr lang="en-US" sz="2000" b="0" i="1" smtClean="0"/>
                          <m:t>−2</m:t>
                        </m:r>
                      </m:sub>
                    </m:sSub>
                    <m:r>
                      <a:rPr lang="en-US" sz="2000" b="0" i="1" smtClean="0"/>
                      <m:t>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6022"/>
                <a:ext cx="9401869" cy="707886"/>
              </a:xfrm>
              <a:prstGeom prst="rect">
                <a:avLst/>
              </a:prstGeom>
              <a:blipFill>
                <a:blip r:embed="rId3"/>
                <a:stretch>
                  <a:fillRect l="-713" t="-4310" b="-14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32644" y="3236032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N-</a:t>
            </a:r>
            <a:r>
              <a:rPr lang="ru-RU" dirty="0" smtClean="0"/>
              <a:t>граммы</a:t>
            </a:r>
            <a:endParaRPr lang="ru-RU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3047482" y="1240867"/>
            <a:ext cx="333614" cy="36567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200" y="3835240"/>
            <a:ext cx="566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Можно искать по </a:t>
            </a:r>
            <a:r>
              <a:rPr lang="en-US" sz="2000" dirty="0" smtClean="0"/>
              <a:t>N-</a:t>
            </a:r>
            <a:r>
              <a:rPr lang="ru-RU" sz="2000" dirty="0" smtClean="0"/>
              <a:t>граммам, но будут проблемы.</a:t>
            </a:r>
            <a:endParaRPr lang="ru-RU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1" y="4427542"/>
            <a:ext cx="8677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Простейшая нейронная модель для </a:t>
            </a:r>
            <a:r>
              <a:rPr lang="en-US" b="1" dirty="0" smtClean="0"/>
              <a:t>LM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8506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796509"/>
            <a:ext cx="10629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Рекуррентная нейронная модель для </a:t>
            </a:r>
            <a:r>
              <a:rPr lang="en-US" b="1" dirty="0" smtClean="0"/>
              <a:t>LM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416742" cy="4844584"/>
          </a:xfrm>
        </p:spPr>
      </p:pic>
    </p:spTree>
    <p:extLst>
      <p:ext uri="{BB962C8B-B14F-4D97-AF65-F5344CB8AC3E}">
        <p14:creationId xmlns:p14="http://schemas.microsoft.com/office/powerpoint/2010/main" val="4980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Проблемы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Затухание градиентов — решается использованием ячеек с памятью типа </a:t>
            </a:r>
            <a:r>
              <a:rPr lang="en-US" dirty="0" smtClean="0"/>
              <a:t>LSTM </a:t>
            </a:r>
            <a:r>
              <a:rPr lang="ru-RU" dirty="0" smtClean="0"/>
              <a:t>и </a:t>
            </a:r>
            <a:r>
              <a:rPr lang="en-US" dirty="0" smtClean="0"/>
              <a:t>GRU.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Тяжелый </a:t>
            </a:r>
            <a:r>
              <a:rPr lang="en-US" dirty="0" err="1" smtClean="0"/>
              <a:t>softmax</a:t>
            </a:r>
            <a:r>
              <a:rPr lang="en-US" dirty="0" smtClean="0"/>
              <a:t>-</a:t>
            </a:r>
            <a:r>
              <a:rPr lang="ru-RU" dirty="0" smtClean="0"/>
              <a:t>выход</a:t>
            </a:r>
            <a:r>
              <a:rPr lang="en-US" dirty="0"/>
              <a:t> </a:t>
            </a:r>
            <a:r>
              <a:rPr lang="en-US" dirty="0" smtClean="0"/>
              <a:t>— </a:t>
            </a:r>
            <a:r>
              <a:rPr lang="ru-RU" dirty="0" smtClean="0"/>
              <a:t>решается с помощью аппроксимации </a:t>
            </a:r>
            <a:r>
              <a:rPr lang="en-US" dirty="0" err="1" smtClean="0"/>
              <a:t>softmax</a:t>
            </a:r>
            <a:r>
              <a:rPr lang="en-US" dirty="0" smtClean="0"/>
              <a:t>’</a:t>
            </a:r>
            <a:r>
              <a:rPr lang="ru-RU" dirty="0" smtClean="0"/>
              <a:t>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2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Затухание градиента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9078"/>
            <a:ext cx="10515600" cy="1021758"/>
          </a:xfrm>
        </p:spPr>
      </p:pic>
    </p:spTree>
    <p:extLst>
      <p:ext uri="{BB962C8B-B14F-4D97-AF65-F5344CB8AC3E}">
        <p14:creationId xmlns:p14="http://schemas.microsoft.com/office/powerpoint/2010/main" val="14587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Тяжелый </a:t>
            </a:r>
            <a:r>
              <a:rPr lang="en-US" b="1" dirty="0" err="1" smtClean="0"/>
              <a:t>softmax</a:t>
            </a:r>
            <a:endParaRPr lang="ru-RU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482" y="1228535"/>
            <a:ext cx="9487220" cy="562946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86175" cy="914400"/>
          </a:xfrm>
        </p:spPr>
      </p:pic>
    </p:spTree>
    <p:extLst>
      <p:ext uri="{BB962C8B-B14F-4D97-AF65-F5344CB8AC3E}">
        <p14:creationId xmlns:p14="http://schemas.microsoft.com/office/powerpoint/2010/main" val="42307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Аппроксимация </a:t>
            </a:r>
            <a:r>
              <a:rPr lang="en-US" b="1" dirty="0" err="1" smtClean="0"/>
              <a:t>softmax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Факторизация</a:t>
            </a:r>
            <a:endParaRPr lang="ru-RU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781"/>
            <a:ext cx="10277475" cy="647700"/>
          </a:xfrm>
        </p:spPr>
      </p:pic>
    </p:spTree>
    <p:extLst>
      <p:ext uri="{BB962C8B-B14F-4D97-AF65-F5344CB8AC3E}">
        <p14:creationId xmlns:p14="http://schemas.microsoft.com/office/powerpoint/2010/main" val="26896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Аппроксимация </a:t>
            </a:r>
            <a:r>
              <a:rPr lang="en-US" b="1" dirty="0" err="1" smtClean="0"/>
              <a:t>softmax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Иерархический </a:t>
            </a:r>
            <a:r>
              <a:rPr lang="en-US" b="1" dirty="0" err="1" smtClean="0"/>
              <a:t>softmax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2951"/>
            <a:ext cx="3076575" cy="714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59" y="2175373"/>
            <a:ext cx="6694965" cy="35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94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Языковое моделирование  с использованием  нейронных сетей</vt:lpstr>
      <vt:lpstr>Постановка задачи</vt:lpstr>
      <vt:lpstr>Простейшая нейронная модель для LM</vt:lpstr>
      <vt:lpstr>Рекуррентная нейронная модель для LM</vt:lpstr>
      <vt:lpstr>Проблемы</vt:lpstr>
      <vt:lpstr>Затухание градиента</vt:lpstr>
      <vt:lpstr>Тяжелый softmax</vt:lpstr>
      <vt:lpstr>Аппроксимация softmax Факторизация</vt:lpstr>
      <vt:lpstr>Аппроксимация softmax Иерархический softmax</vt:lpstr>
      <vt:lpstr>Аппроксимация softmax CNN-Softmax</vt:lpstr>
      <vt:lpstr>Аппроксимация softmax Сэмплирование</vt:lpstr>
      <vt:lpstr>Character-Aware Neural Language Models</vt:lpstr>
      <vt:lpstr>Exploring the Limits of Language Modeling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Языковое моделирование  с использованием  нейронных сетей</dc:title>
  <dc:creator>Daniil Anastasev</dc:creator>
  <cp:lastModifiedBy>Daniil Anastasev</cp:lastModifiedBy>
  <cp:revision>9</cp:revision>
  <dcterms:created xsi:type="dcterms:W3CDTF">2017-05-03T22:02:53Z</dcterms:created>
  <dcterms:modified xsi:type="dcterms:W3CDTF">2017-05-04T08:38:57Z</dcterms:modified>
</cp:coreProperties>
</file>