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10"/>
  </p:notesMasterIdLst>
  <p:sldIdLst>
    <p:sldId id="257"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19" autoAdjust="0"/>
  </p:normalViewPr>
  <p:slideViewPr>
    <p:cSldViewPr snapToGrid="0">
      <p:cViewPr varScale="1">
        <p:scale>
          <a:sx n="156" d="100"/>
          <a:sy n="156" d="100"/>
        </p:scale>
        <p:origin x="116"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4472-26B8-44E5-A401-1B56A986C962}"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8F2C0-77A5-4768-8211-9BF155A5F4FC}" type="slidenum">
              <a:rPr lang="en-US" smtClean="0"/>
              <a:t>‹#›</a:t>
            </a:fld>
            <a:endParaRPr lang="en-US"/>
          </a:p>
        </p:txBody>
      </p:sp>
    </p:spTree>
    <p:extLst>
      <p:ext uri="{BB962C8B-B14F-4D97-AF65-F5344CB8AC3E}">
        <p14:creationId xmlns:p14="http://schemas.microsoft.com/office/powerpoint/2010/main" val="367827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BBE8A07-D867-43E3-9957-FE25287FDE7F}" type="datetime1">
              <a:rPr lang="en-US" smtClean="0"/>
              <a:t>6/5/2025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8FDB9-5E87-415F-8144-004C6D344A0D}" type="datetime1">
              <a:rPr lang="en-US" smtClean="0"/>
              <a:t>6/5/2025</a:t>
            </a:fld>
            <a:endParaRPr lang="en-US" dirty="0"/>
          </a:p>
        </p:txBody>
      </p:sp>
      <p:sp>
        <p:nvSpPr>
          <p:cNvPr id="5" name="Footer Placeholder 4"/>
          <p:cNvSpPr>
            <a:spLocks noGrp="1"/>
          </p:cNvSpPr>
          <p:nvPr>
            <p:ph type="ftr" sz="quarter" idx="11"/>
          </p:nvPr>
        </p:nvSpPr>
        <p:spPr/>
        <p:txBody>
          <a:bodyPr/>
          <a:lstStyle/>
          <a:p>
            <a:r>
              <a:rPr lang="en-US"/>
              <a:t>Fedor Reznik</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CAABBEED-8D2D-489E-950D-DBD5F84F1390}" type="datetime1">
              <a:rPr lang="en-US" smtClean="0"/>
              <a:t>6/5/2025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Fedor Reznik</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F88291A-8565-4D13-A052-22B8FD849ADC}" type="datetime1">
              <a:rPr lang="en-US" smtClean="0"/>
              <a:t>6/5/2025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E852A10-3379-42B8-BF26-A1DAC98F6123}" type="datetime1">
              <a:rPr lang="en-US" smtClean="0"/>
              <a:t>6/5/2025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41F83-E0E8-474A-8309-D58572E4138F}" type="datetime1">
              <a:rPr lang="en-US" smtClean="0"/>
              <a:t>6/5/2025</a:t>
            </a:fld>
            <a:endParaRPr lang="en-US" dirty="0"/>
          </a:p>
        </p:txBody>
      </p:sp>
      <p:sp>
        <p:nvSpPr>
          <p:cNvPr id="6" name="Footer Placeholder 5"/>
          <p:cNvSpPr>
            <a:spLocks noGrp="1"/>
          </p:cNvSpPr>
          <p:nvPr>
            <p:ph type="ftr" sz="quarter" idx="11"/>
          </p:nvPr>
        </p:nvSpPr>
        <p:spPr/>
        <p:txBody>
          <a:bodyPr/>
          <a:lstStyle/>
          <a:p>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682BE-4A37-403D-A24B-A32047C64FBE}" type="datetime1">
              <a:rPr lang="en-US" smtClean="0"/>
              <a:t>6/5/2025</a:t>
            </a:fld>
            <a:endParaRPr lang="en-US" dirty="0"/>
          </a:p>
        </p:txBody>
      </p:sp>
      <p:sp>
        <p:nvSpPr>
          <p:cNvPr id="8" name="Footer Placeholder 7"/>
          <p:cNvSpPr>
            <a:spLocks noGrp="1"/>
          </p:cNvSpPr>
          <p:nvPr>
            <p:ph type="ftr" sz="quarter" idx="11"/>
          </p:nvPr>
        </p:nvSpPr>
        <p:spPr/>
        <p:txBody>
          <a:bodyPr/>
          <a:lstStyle/>
          <a:p>
            <a:r>
              <a:rPr lang="en-US"/>
              <a:t>Fedor Reznik</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DC366-CE4A-44E0-8FCF-7BBD793606F2}" type="datetime1">
              <a:rPr lang="en-US" smtClean="0"/>
              <a:t>6/5/2025</a:t>
            </a:fld>
            <a:endParaRPr lang="en-US" dirty="0"/>
          </a:p>
        </p:txBody>
      </p:sp>
      <p:sp>
        <p:nvSpPr>
          <p:cNvPr id="4" name="Footer Placeholder 3"/>
          <p:cNvSpPr>
            <a:spLocks noGrp="1"/>
          </p:cNvSpPr>
          <p:nvPr>
            <p:ph type="ftr" sz="quarter" idx="11"/>
          </p:nvPr>
        </p:nvSpPr>
        <p:spPr/>
        <p:txBody>
          <a:bodyPr/>
          <a:lstStyle/>
          <a:p>
            <a:r>
              <a:rPr lang="en-US"/>
              <a:t>Fedor Reznik</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2E3CD-03A6-4318-B55D-50B3C7E2786B}" type="datetime1">
              <a:rPr lang="en-US" smtClean="0"/>
              <a:t>6/5/2025</a:t>
            </a:fld>
            <a:endParaRPr lang="en-US" dirty="0"/>
          </a:p>
        </p:txBody>
      </p:sp>
      <p:sp>
        <p:nvSpPr>
          <p:cNvPr id="3" name="Footer Placeholder 2"/>
          <p:cNvSpPr>
            <a:spLocks noGrp="1"/>
          </p:cNvSpPr>
          <p:nvPr>
            <p:ph type="ftr" sz="quarter" idx="11"/>
          </p:nvPr>
        </p:nvSpPr>
        <p:spPr/>
        <p:txBody>
          <a:bodyPr/>
          <a:lstStyle/>
          <a:p>
            <a:r>
              <a:rPr lang="en-US"/>
              <a:t>Fedor Reznik</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AD1789E-A418-4A7D-BD4E-66041EFA1856}" type="datetime1">
              <a:rPr lang="en-US" smtClean="0"/>
              <a:t>6/5/2025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Fedor Reznik</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F2428-99E2-4130-9C98-BBE8598E28C9}" type="datetime1">
              <a:rPr lang="en-US" smtClean="0"/>
              <a:t>6/5/2025</a:t>
            </a:fld>
            <a:endParaRPr lang="en-US" dirty="0"/>
          </a:p>
        </p:txBody>
      </p:sp>
      <p:sp>
        <p:nvSpPr>
          <p:cNvPr id="6" name="Footer Placeholder 5"/>
          <p:cNvSpPr>
            <a:spLocks noGrp="1"/>
          </p:cNvSpPr>
          <p:nvPr>
            <p:ph type="ftr" sz="quarter" idx="11"/>
          </p:nvPr>
        </p:nvSpPr>
        <p:spPr/>
        <p:txBody>
          <a:bodyPr/>
          <a:lstStyle/>
          <a:p>
            <a:pPr algn="l"/>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2CE182A4-13DF-478D-9356-FB716B79A2E7}" type="datetime1">
              <a:rPr lang="en-US" smtClean="0"/>
              <a:t>6/5/2025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Fedor Reznik</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The history of UI architecture design approaches. From code-behind to MVVM.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Author: Fedor Reznik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529-9EB1-4AC0-0508-52FF319DC357}"/>
              </a:ext>
            </a:extLst>
          </p:cNvPr>
          <p:cNvSpPr>
            <a:spLocks noGrp="1"/>
          </p:cNvSpPr>
          <p:nvPr>
            <p:ph type="title"/>
          </p:nvPr>
        </p:nvSpPr>
        <p:spPr>
          <a:xfrm>
            <a:off x="581192" y="702156"/>
            <a:ext cx="11029616" cy="534500"/>
          </a:xfrm>
        </p:spPr>
        <p:txBody>
          <a:bodyPr/>
          <a:lstStyle/>
          <a:p>
            <a:r>
              <a:rPr lang="en-US" dirty="0"/>
              <a:t>Disclaimer</a:t>
            </a:r>
          </a:p>
        </p:txBody>
      </p:sp>
      <p:sp>
        <p:nvSpPr>
          <p:cNvPr id="3" name="Content Placeholder 2">
            <a:extLst>
              <a:ext uri="{FF2B5EF4-FFF2-40B4-BE49-F238E27FC236}">
                <a16:creationId xmlns:a16="http://schemas.microsoft.com/office/drawing/2014/main" id="{2AC8A6BD-AF5B-550D-8440-FB300B1AA916}"/>
              </a:ext>
            </a:extLst>
          </p:cNvPr>
          <p:cNvSpPr>
            <a:spLocks noGrp="1"/>
          </p:cNvSpPr>
          <p:nvPr>
            <p:ph idx="1"/>
          </p:nvPr>
        </p:nvSpPr>
        <p:spPr>
          <a:xfrm>
            <a:off x="581193" y="1608364"/>
            <a:ext cx="11029615" cy="4752153"/>
          </a:xfrm>
        </p:spPr>
        <p:txBody>
          <a:bodyPr anchor="t"/>
          <a:lstStyle/>
          <a:p>
            <a:r>
              <a:rPr lang="en-US" dirty="0"/>
              <a:t>The history is not aligned to actual timeline – MVC is known since 80s. It’s about evolution of approaches used in </a:t>
            </a:r>
            <a:r>
              <a:rPr lang="en-US" dirty="0" err="1"/>
              <a:t>.Net</a:t>
            </a:r>
            <a:r>
              <a:rPr lang="en-US" dirty="0"/>
              <a:t> or better to say the evolution of </a:t>
            </a:r>
            <a:r>
              <a:rPr lang="en-US" dirty="0" err="1"/>
              <a:t>.Net</a:t>
            </a:r>
            <a:r>
              <a:rPr lang="en-US" dirty="0"/>
              <a:t> developer.</a:t>
            </a:r>
          </a:p>
          <a:p>
            <a:r>
              <a:rPr lang="en-US" dirty="0"/>
              <a:t>It’s highly opinionated and based on my experience.</a:t>
            </a:r>
          </a:p>
          <a:p>
            <a:r>
              <a:rPr lang="en-US" dirty="0"/>
              <a:t>There is no “one-fits-them-all” solution and every architecture choice is about trade-offs.</a:t>
            </a:r>
          </a:p>
          <a:p>
            <a:r>
              <a:rPr lang="en-US" dirty="0"/>
              <a:t>The code which we will use is intentionally made simple and might not show all the pros &amp; cons.</a:t>
            </a:r>
          </a:p>
          <a:p>
            <a:r>
              <a:rPr lang="en-US" dirty="0"/>
              <a:t>We will exaggerate issues during the discussion of approaches.</a:t>
            </a:r>
          </a:p>
          <a:p>
            <a:r>
              <a:rPr lang="en-US" dirty="0"/>
              <a:t>Link to </a:t>
            </a:r>
            <a:r>
              <a:rPr lang="en-US" dirty="0" err="1"/>
              <a:t>Linkedin</a:t>
            </a:r>
            <a:r>
              <a:rPr lang="en-US" dirty="0"/>
              <a:t> post explaining how this lecture was born as well as to code samples are in the description.</a:t>
            </a:r>
          </a:p>
          <a:p>
            <a:r>
              <a:rPr lang="en-US" dirty="0"/>
              <a:t>Comments are switched off, because we want to keep the discussion at one place e.g. on </a:t>
            </a:r>
            <a:r>
              <a:rPr lang="en-US" dirty="0" err="1"/>
              <a:t>Linkedin</a:t>
            </a:r>
            <a:r>
              <a:rPr lang="en-US" dirty="0"/>
              <a:t>.</a:t>
            </a:r>
          </a:p>
          <a:p>
            <a:endParaRPr lang="en-US" dirty="0"/>
          </a:p>
        </p:txBody>
      </p:sp>
      <p:sp>
        <p:nvSpPr>
          <p:cNvPr id="4" name="Footer Placeholder 3">
            <a:extLst>
              <a:ext uri="{FF2B5EF4-FFF2-40B4-BE49-F238E27FC236}">
                <a16:creationId xmlns:a16="http://schemas.microsoft.com/office/drawing/2014/main" id="{C0837101-C57D-B7BB-F65C-0BFCB62F633D}"/>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84AA1C50-FBE0-6B6F-4F7F-FCDA6B949EF7}"/>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6797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800-9EFF-0C75-572E-43494F11B748}"/>
              </a:ext>
            </a:extLst>
          </p:cNvPr>
          <p:cNvSpPr>
            <a:spLocks noGrp="1"/>
          </p:cNvSpPr>
          <p:nvPr>
            <p:ph type="title"/>
          </p:nvPr>
        </p:nvSpPr>
        <p:spPr>
          <a:xfrm>
            <a:off x="581192" y="702156"/>
            <a:ext cx="11029616" cy="506302"/>
          </a:xfrm>
        </p:spPr>
        <p:txBody>
          <a:bodyPr>
            <a:normAutofit fontScale="90000"/>
          </a:bodyPr>
          <a:lstStyle/>
          <a:p>
            <a:r>
              <a:rPr lang="en-US" dirty="0"/>
              <a:t>Problem domain and First user story</a:t>
            </a:r>
          </a:p>
        </p:txBody>
      </p:sp>
      <p:sp>
        <p:nvSpPr>
          <p:cNvPr id="3" name="Content Placeholder 2">
            <a:extLst>
              <a:ext uri="{FF2B5EF4-FFF2-40B4-BE49-F238E27FC236}">
                <a16:creationId xmlns:a16="http://schemas.microsoft.com/office/drawing/2014/main" id="{7293A6FB-C0AB-7251-4BB9-29555EE54432}"/>
              </a:ext>
            </a:extLst>
          </p:cNvPr>
          <p:cNvSpPr>
            <a:spLocks noGrp="1"/>
          </p:cNvSpPr>
          <p:nvPr>
            <p:ph idx="1"/>
          </p:nvPr>
        </p:nvSpPr>
        <p:spPr>
          <a:xfrm>
            <a:off x="581192" y="1583871"/>
            <a:ext cx="11029615" cy="4732337"/>
          </a:xfrm>
        </p:spPr>
        <p:txBody>
          <a:bodyPr anchor="t"/>
          <a:lstStyle/>
          <a:p>
            <a:pPr marL="342900" indent="-342900" algn="just">
              <a:buFont typeface="+mj-lt"/>
              <a:buAutoNum type="arabicPeriod"/>
            </a:pPr>
            <a:r>
              <a:rPr lang="en-US" b="1" dirty="0"/>
              <a:t>Domain: </a:t>
            </a:r>
            <a:r>
              <a:rPr lang="en-US" dirty="0"/>
              <a:t>our company is selling cat feeders, which by now can only be controlled by physical button on device. But our engineers has created Bluetooth based connection to it, as well as driver with </a:t>
            </a:r>
            <a:r>
              <a:rPr lang="en-US" dirty="0" err="1"/>
              <a:t>.Net</a:t>
            </a:r>
            <a:r>
              <a:rPr lang="en-US" dirty="0"/>
              <a:t> binding - </a:t>
            </a:r>
            <a:r>
              <a:rPr lang="en-US" dirty="0" err="1"/>
              <a:t>ICatFeederDriver</a:t>
            </a:r>
            <a:r>
              <a:rPr lang="en-US" dirty="0"/>
              <a:t>. So, we want a desktop application that  will be able to control the feeder remotely.</a:t>
            </a:r>
          </a:p>
          <a:p>
            <a:pPr marL="342900" indent="-342900" algn="just">
              <a:buFont typeface="+mj-lt"/>
              <a:buAutoNum type="arabicPeriod"/>
            </a:pPr>
            <a:r>
              <a:rPr lang="en-US" b="1" dirty="0"/>
              <a:t>First user story: </a:t>
            </a:r>
            <a:r>
              <a:rPr lang="en-US" dirty="0"/>
              <a:t>implement the application with only one “Feed the cat” button as quick as possible to reduce time-to-market.</a:t>
            </a:r>
            <a:endParaRPr lang="en-US" b="1" dirty="0"/>
          </a:p>
        </p:txBody>
      </p:sp>
      <p:sp>
        <p:nvSpPr>
          <p:cNvPr id="4" name="Footer Placeholder 3">
            <a:extLst>
              <a:ext uri="{FF2B5EF4-FFF2-40B4-BE49-F238E27FC236}">
                <a16:creationId xmlns:a16="http://schemas.microsoft.com/office/drawing/2014/main" id="{C1A99FA5-5586-215F-1885-7AFAF4BBC780}"/>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51E4BD59-466F-194A-83FE-6ECAF3E4F5C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8214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54389-ADF2-E39B-7799-BCEAC9B745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520F2-358C-CBF9-55AF-429936139587}"/>
              </a:ext>
            </a:extLst>
          </p:cNvPr>
          <p:cNvSpPr>
            <a:spLocks noGrp="1"/>
          </p:cNvSpPr>
          <p:nvPr>
            <p:ph type="title"/>
          </p:nvPr>
        </p:nvSpPr>
        <p:spPr>
          <a:xfrm>
            <a:off x="581192" y="702156"/>
            <a:ext cx="11029616" cy="506302"/>
          </a:xfrm>
        </p:spPr>
        <p:txBody>
          <a:bodyPr>
            <a:normAutofit fontScale="90000"/>
          </a:bodyPr>
          <a:lstStyle/>
          <a:p>
            <a:r>
              <a:rPr lang="en-US" dirty="0"/>
              <a:t>Back in the days. Code-behind.</a:t>
            </a:r>
          </a:p>
        </p:txBody>
      </p:sp>
      <p:sp>
        <p:nvSpPr>
          <p:cNvPr id="3" name="Content Placeholder 2">
            <a:extLst>
              <a:ext uri="{FF2B5EF4-FFF2-40B4-BE49-F238E27FC236}">
                <a16:creationId xmlns:a16="http://schemas.microsoft.com/office/drawing/2014/main" id="{CFD7E06F-3648-4A34-2479-343E687B0C78}"/>
              </a:ext>
            </a:extLst>
          </p:cNvPr>
          <p:cNvSpPr>
            <a:spLocks noGrp="1"/>
          </p:cNvSpPr>
          <p:nvPr>
            <p:ph idx="1"/>
          </p:nvPr>
        </p:nvSpPr>
        <p:spPr>
          <a:xfrm>
            <a:off x="581192" y="1596118"/>
            <a:ext cx="11029615" cy="4720090"/>
          </a:xfrm>
        </p:spPr>
        <p:txBody>
          <a:bodyPr anchor="t"/>
          <a:lstStyle/>
          <a:p>
            <a:pPr marL="0" indent="0" algn="just">
              <a:buNone/>
            </a:pPr>
            <a:r>
              <a:rPr lang="en-US" b="1" dirty="0"/>
              <a:t>ASSUMPTIONS:</a:t>
            </a:r>
          </a:p>
          <a:p>
            <a:pPr marL="0" indent="0" algn="just">
              <a:buNone/>
            </a:pPr>
            <a:endParaRPr lang="en-US" dirty="0"/>
          </a:p>
          <a:p>
            <a:pPr algn="just"/>
            <a:r>
              <a:rPr lang="en-US" dirty="0"/>
              <a:t>We have some expertise in WinForms.</a:t>
            </a:r>
          </a:p>
          <a:p>
            <a:pPr algn="just"/>
            <a:r>
              <a:rPr lang="en-US" dirty="0"/>
              <a:t>We know how easy it to use just plain code behind approach.</a:t>
            </a:r>
            <a:endParaRPr lang="ru-RU" dirty="0"/>
          </a:p>
          <a:p>
            <a:pPr algn="just"/>
            <a:endParaRPr lang="ru-RU" dirty="0"/>
          </a:p>
          <a:p>
            <a:pPr marL="0" indent="0" algn="just">
              <a:buNone/>
            </a:pPr>
            <a:r>
              <a:rPr lang="en-US" b="1" dirty="0"/>
              <a:t>LET’S CODE!</a:t>
            </a:r>
          </a:p>
        </p:txBody>
      </p:sp>
      <p:sp>
        <p:nvSpPr>
          <p:cNvPr id="4" name="Footer Placeholder 3">
            <a:extLst>
              <a:ext uri="{FF2B5EF4-FFF2-40B4-BE49-F238E27FC236}">
                <a16:creationId xmlns:a16="http://schemas.microsoft.com/office/drawing/2014/main" id="{0B534D52-8D80-E9F0-2BA3-BFF0AFC0DCC2}"/>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C7D85E39-641E-2B4C-FD81-7064DCDC4F7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9551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36AA-B465-80D6-7A84-863B60420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AD305-D15C-CBC7-72F2-29B230F9CEA4}"/>
              </a:ext>
            </a:extLst>
          </p:cNvPr>
          <p:cNvSpPr>
            <a:spLocks noGrp="1"/>
          </p:cNvSpPr>
          <p:nvPr>
            <p:ph type="title"/>
          </p:nvPr>
        </p:nvSpPr>
        <p:spPr>
          <a:xfrm>
            <a:off x="581192" y="702156"/>
            <a:ext cx="11029616" cy="506302"/>
          </a:xfrm>
        </p:spPr>
        <p:txBody>
          <a:bodyPr>
            <a:normAutofit fontScale="90000"/>
          </a:bodyPr>
          <a:lstStyle/>
          <a:p>
            <a:r>
              <a:rPr lang="en-US" dirty="0"/>
              <a:t>Back in the days. Code-behind. Issues</a:t>
            </a:r>
          </a:p>
        </p:txBody>
      </p:sp>
      <p:sp>
        <p:nvSpPr>
          <p:cNvPr id="3" name="Content Placeholder 2">
            <a:extLst>
              <a:ext uri="{FF2B5EF4-FFF2-40B4-BE49-F238E27FC236}">
                <a16:creationId xmlns:a16="http://schemas.microsoft.com/office/drawing/2014/main" id="{DBA27689-F402-23F1-E6E0-5186F974C629}"/>
              </a:ext>
            </a:extLst>
          </p:cNvPr>
          <p:cNvSpPr>
            <a:spLocks noGrp="1"/>
          </p:cNvSpPr>
          <p:nvPr>
            <p:ph idx="1"/>
          </p:nvPr>
        </p:nvSpPr>
        <p:spPr>
          <a:xfrm>
            <a:off x="581192" y="1596118"/>
            <a:ext cx="11029615" cy="4720090"/>
          </a:xfrm>
        </p:spPr>
        <p:txBody>
          <a:bodyPr anchor="t"/>
          <a:lstStyle/>
          <a:p>
            <a:pPr algn="just"/>
            <a:r>
              <a:rPr lang="en-US" b="1" dirty="0"/>
              <a:t>Concurrency</a:t>
            </a:r>
          </a:p>
          <a:p>
            <a:pPr algn="just"/>
            <a:r>
              <a:rPr lang="en-US" b="1" dirty="0"/>
              <a:t>MT cancelation</a:t>
            </a:r>
          </a:p>
        </p:txBody>
      </p:sp>
      <p:sp>
        <p:nvSpPr>
          <p:cNvPr id="4" name="Footer Placeholder 3">
            <a:extLst>
              <a:ext uri="{FF2B5EF4-FFF2-40B4-BE49-F238E27FC236}">
                <a16:creationId xmlns:a16="http://schemas.microsoft.com/office/drawing/2014/main" id="{D0906E6C-B99D-1779-D07F-0E51CE7D4DFA}"/>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A94FCD88-0447-0EB8-59B0-9652AD4D859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5773634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{9BB9F5F2-3A1A-46E9-A5C4-4A0B6CF830EA}TF201209c3-d067-44f9-a26f-c8f216c44313bb3a568c_win32-3fcf631d8551</Template>
  <TotalTime>177</TotalTime>
  <Words>296</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Franklin Gothic Book</vt:lpstr>
      <vt:lpstr>Franklin Gothic Demi</vt:lpstr>
      <vt:lpstr>Wingdings 2</vt:lpstr>
      <vt:lpstr>DividendVTI</vt:lpstr>
      <vt:lpstr>The history of UI architecture design approaches. From code-behind to MVVM. </vt:lpstr>
      <vt:lpstr>Disclaimer</vt:lpstr>
      <vt:lpstr>Problem domain and First user story</vt:lpstr>
      <vt:lpstr>Back in the days. Code-behind.</vt:lpstr>
      <vt:lpstr>Back in the days. Code-behind.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Fedor Reznik</dc:creator>
  <cp:lastModifiedBy>Fedor Reznik</cp:lastModifiedBy>
  <cp:revision>15</cp:revision>
  <dcterms:created xsi:type="dcterms:W3CDTF">2025-06-05T16:21:22Z</dcterms:created>
  <dcterms:modified xsi:type="dcterms:W3CDTF">2025-06-05T20:25:45Z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