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16"/>
  </p:notesMasterIdLst>
  <p:sldIdLst>
    <p:sldId id="270" r:id="rId5"/>
    <p:sldId id="26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5FE-DCC2-427F-AFE7-4FEF7CB6B417}">
          <p14:sldIdLst/>
        </p14:section>
        <p14:section name="Untitled Section" id="{0432FF13-107D-4CA7-B79E-73ECF15F5110}">
          <p14:sldIdLst>
            <p14:sldId id="270"/>
            <p14:sldId id="26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19" autoAdjust="0"/>
  </p:normalViewPr>
  <p:slideViewPr>
    <p:cSldViewPr snapToGrid="0">
      <p:cViewPr varScale="1">
        <p:scale>
          <a:sx n="156" d="100"/>
          <a:sy n="156" d="100"/>
        </p:scale>
        <p:origin x="11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4472-26B8-44E5-A401-1B56A986C96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8F2C0-77A5-4768-8211-9BF155A5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A07-D867-43E3-9957-FE25287FDE7F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DB9-5E87-415F-8144-004C6D344A0D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EED-8D2D-489E-950D-DBD5F84F1390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91A-8565-4D13-A052-22B8FD849ADC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2A10-3379-42B8-BF26-A1DAC98F6123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1F83-E0E8-474A-8309-D58572E4138F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82BE-4A37-403D-A24B-A32047C64FBE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366-CE4A-44E0-8FCF-7BBD793606F2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E3CD-03A6-4318-B55D-50B3C7E2786B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D1789E-A418-4A7D-BD4E-66041EFA1856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2428-99E2-4130-9C98-BBE8598E28C9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E182A4-13DF-478D-9356-FB716B79A2E7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7171E-DB96-F6AE-0800-112C01EB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212B-F31F-49DA-8DE5-F2699B4E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28675"/>
            <a:ext cx="10993549" cy="1548581"/>
          </a:xfrm>
        </p:spPr>
        <p:txBody>
          <a:bodyPr>
            <a:normAutofit/>
          </a:bodyPr>
          <a:lstStyle/>
          <a:p>
            <a:r>
              <a:rPr lang="en-US" dirty="0"/>
              <a:t>The history of UI architecture design approaches. From code-behind to MVVM.</a:t>
            </a:r>
            <a:br>
              <a:rPr lang="en-US" dirty="0"/>
            </a:br>
            <a:r>
              <a:rPr lang="en-US" sz="1600" dirty="0"/>
              <a:t>Part 2: Moving to patterns. MVC.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FB98-5700-3F6A-2275-957A6C0B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By: Fedor Reznik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4CDB167E-EBFF-767B-333E-115C1ACB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1A8C-EC9E-FC75-6E3C-37C1E313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312C-26BF-320C-4362-E99C41B7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 with Routing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406E7F-FA51-6FA7-27D3-749AEA5D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567585-BF8D-88B5-45CF-A490EAD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F4453-841E-A560-459F-9FE7AB3D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0779"/>
            <a:ext cx="11029615" cy="46445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D4F631DD-0E5B-5618-6F64-44027A9ED6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02790"/>
              </p:ext>
            </p:extLst>
          </p:nvPr>
        </p:nvGraphicFramePr>
        <p:xfrm>
          <a:off x="581024" y="1467989"/>
          <a:ext cx="11029617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2195550069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1697122618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3656379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6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Heavy usage of mocks. Testing implementation.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Much easier support of complex scenarios.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6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 knows about UI. 2x 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5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should agree on interfaces.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7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Controller and View are bound.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Controller/View “spaghetti”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850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F6B365-C450-CEBB-8C5C-0A48C5E229E5}"/>
              </a:ext>
            </a:extLst>
          </p:cNvPr>
          <p:cNvSpPr txBox="1"/>
          <p:nvPr/>
        </p:nvSpPr>
        <p:spPr>
          <a:xfrm>
            <a:off x="581024" y="4996632"/>
            <a:ext cx="1102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Legend: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sym typeface="Wingdings" panose="05000000000000000000" pitchFamily="2" charset="2"/>
              </a:rPr>
              <a:t> </a:t>
            </a:r>
            <a:r>
              <a:rPr lang="en-US" sz="1600" dirty="0">
                <a:sym typeface="Wingdings" panose="05000000000000000000" pitchFamily="2" charset="2"/>
              </a:rPr>
              <a:t>- low,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m</a:t>
            </a:r>
            <a:r>
              <a:rPr lang="en-US" sz="1600" dirty="0"/>
              <a:t>oderate,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h</a:t>
            </a:r>
            <a:r>
              <a:rPr lang="en-US" sz="1600" dirty="0"/>
              <a:t>igh</a:t>
            </a:r>
          </a:p>
        </p:txBody>
      </p:sp>
    </p:spTree>
    <p:extLst>
      <p:ext uri="{BB962C8B-B14F-4D97-AF65-F5344CB8AC3E}">
        <p14:creationId xmlns:p14="http://schemas.microsoft.com/office/powerpoint/2010/main" val="41287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C14C5-1D69-5252-12DD-040E6733E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06B8-AFD1-DA17-C10E-527299C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MVC. 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A2FE-694F-6692-B10C-6E5BF48C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IF ONLY WE COULD DECOUPLE CONTROLLER FROM VIEW…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93C045-A140-0CA2-70B3-4F93138F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795996-CC0C-A117-D506-9D87D89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B968F-9644-DEFA-ABC2-DD693B270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996-DD3C-DCE8-4D68-EF3DBF56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changed the UI (and architecture approach).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9D8D-4B9B-2DEF-AC18-41F8E3EA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96118"/>
            <a:ext cx="5181432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KEY FACTORS:</a:t>
            </a:r>
            <a:endParaRPr lang="en-US" dirty="0"/>
          </a:p>
          <a:p>
            <a:pPr algn="just"/>
            <a:r>
              <a:rPr lang="en-US" dirty="0"/>
              <a:t>“I want integration”. Finance module story.</a:t>
            </a:r>
          </a:p>
          <a:p>
            <a:pPr algn="just"/>
            <a:r>
              <a:rPr lang="en-US" dirty="0"/>
              <a:t>Displays: ~17x more space</a:t>
            </a:r>
          </a:p>
          <a:p>
            <a:pPr algn="just"/>
            <a:r>
              <a:rPr lang="en-US" dirty="0"/>
              <a:t>UX Designers. Natural complexity.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886C0D-FF8E-454B-B958-F62BA3AD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2F1C04-893E-6452-279B-18AE3C8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CF909-BBE6-BA03-CE3F-D54B1F5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3140"/>
            <a:ext cx="4572638" cy="48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94B1E-99C2-9782-97F5-03275CA54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1BD3-4D21-3A0C-8A01-6374A071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E432-B4E5-E47F-A658-641443A0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“TERMS &amp; CONDITIONS”:</a:t>
            </a:r>
          </a:p>
          <a:p>
            <a:pPr algn="just"/>
            <a:r>
              <a:rPr lang="en-US" dirty="0"/>
              <a:t>Definition – important!</a:t>
            </a:r>
          </a:p>
          <a:p>
            <a:pPr algn="just"/>
            <a:r>
              <a:rPr lang="en-US" dirty="0"/>
              <a:t>Won’t discuss all pattern variations. </a:t>
            </a:r>
          </a:p>
          <a:p>
            <a:pPr algn="just"/>
            <a:r>
              <a:rPr lang="en-US" dirty="0"/>
              <a:t>Not even a main (</a:t>
            </a:r>
            <a:r>
              <a:rPr lang="en-US" dirty="0" err="1"/>
              <a:t>ASP.Net</a:t>
            </a:r>
            <a:r>
              <a:rPr lang="en-US" dirty="0"/>
              <a:t> </a:t>
            </a:r>
            <a:r>
              <a:rPr lang="en-US"/>
              <a:t>MVC sample).</a:t>
            </a:r>
            <a:endParaRPr lang="en-US" dirty="0"/>
          </a:p>
          <a:p>
            <a:pPr algn="just"/>
            <a:r>
              <a:rPr lang="en-US" dirty="0"/>
              <a:t>Won’t use heavy FWs.</a:t>
            </a:r>
          </a:p>
          <a:p>
            <a:pPr algn="just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DB6622-02AA-4E6D-A128-598F229C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ED8EE-42B5-C432-A0CD-720CB31E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1E2BB-86B7-8A04-9BBF-CE872CE6E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4D6A-3247-0712-5694-3454E326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4AF7-0C81-4380-0D76-49467427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96118"/>
            <a:ext cx="5350162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Definition:</a:t>
            </a:r>
          </a:p>
          <a:p>
            <a:r>
              <a:rPr lang="en-US" dirty="0"/>
              <a:t>The Model represents the data in the application in a logical way; it is in charge of carrying the data and making other objects aware of data changes. May also adapt external services in more “consumable” way for View technology.</a:t>
            </a:r>
          </a:p>
          <a:p>
            <a:r>
              <a:rPr lang="en-US" dirty="0"/>
              <a:t>The View is the graphical representation of the Model; it is responsible for displaying the Model data in suitable form.</a:t>
            </a:r>
          </a:p>
          <a:p>
            <a:r>
              <a:rPr lang="en-US" dirty="0"/>
              <a:t>The Controller is the orchestrator of this pattern; it is in charge of intercepting user input (mouse and keyboard) and interacting with the Model and/or the View.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1D871D-9B06-E783-0CE3-9FA59DF6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54969C-B67A-592D-9D29-0C95391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871D-C677-0C72-5AE8-483164E2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24" y="1596118"/>
            <a:ext cx="3922338" cy="43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AA2BA-C572-3F8B-36D0-1188EB1C9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3D30-F668-5DAF-F183-1D31529D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1D95-305E-46E5-6167-2E43F917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Variation:</a:t>
            </a:r>
          </a:p>
          <a:p>
            <a:pPr algn="just"/>
            <a:r>
              <a:rPr lang="en-US" dirty="0"/>
              <a:t>How user should actually interact with Controller? View knows about Controller</a:t>
            </a:r>
          </a:p>
          <a:p>
            <a:pPr algn="just"/>
            <a:r>
              <a:rPr lang="en-US" dirty="0"/>
              <a:t>Should we de-couple Model from the View? Controller knows about View; View uses Model as state.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lvl="0" indent="0" algn="ctr">
              <a:buClr>
                <a:srgbClr val="1CADE4"/>
              </a:buClr>
              <a:buNone/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LET’S CODE!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6FBD9D-9BB7-1F4B-A962-5A9D5C04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C3ABCC-F05C-CCAF-78E0-6848BE6A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8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63C40-864D-7FB7-2C7C-EC361B27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FC34-F4B2-0434-3038-3E06B9A1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4F09-C5C2-3E58-B4CF-C5DA64E6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Simple implementation:</a:t>
            </a:r>
          </a:p>
          <a:p>
            <a:pPr algn="just"/>
            <a:r>
              <a:rPr lang="en-US" dirty="0"/>
              <a:t>A word on DI.</a:t>
            </a:r>
          </a:p>
          <a:p>
            <a:pPr algn="just"/>
            <a:r>
              <a:rPr lang="en-US" dirty="0"/>
              <a:t>A word on folder structure.</a:t>
            </a:r>
          </a:p>
          <a:p>
            <a:pPr algn="just"/>
            <a:r>
              <a:rPr lang="en-US" dirty="0"/>
              <a:t>Simple engine overview.</a:t>
            </a:r>
          </a:p>
          <a:p>
            <a:pPr algn="just"/>
            <a:r>
              <a:rPr lang="en-US" dirty="0"/>
              <a:t>Model adapts driver – no more exception handling for consumer. </a:t>
            </a:r>
            <a:r>
              <a:rPr lang="en-US" dirty="0" err="1"/>
              <a:t>IDisposable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Controller adapts concurrency and manages lifetime.</a:t>
            </a:r>
          </a:p>
          <a:p>
            <a:pPr algn="just"/>
            <a:r>
              <a:rPr lang="en-US" dirty="0"/>
              <a:t>View states it’s possibilities and uses controller to process user input. View also guards the MT, not bother consumers.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877141-AFFA-C011-F52F-CDBEADAF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F021AB-6735-D3AC-5ADA-F7416C51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84942-0E88-C58E-AAB9-1E012A89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FCD7-8650-6DEA-7AA0-1F93C01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94F5-2DEB-45E3-F652-BA24D0F5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SECOND USER STORY:</a:t>
            </a:r>
          </a:p>
          <a:p>
            <a:pPr algn="just"/>
            <a:r>
              <a:rPr lang="en-US" dirty="0"/>
              <a:t>We want to get rid of modals and have the embedded screens.</a:t>
            </a:r>
          </a:p>
          <a:p>
            <a:pPr marL="306000" marR="0" lvl="0" indent="-306000" algn="just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306000" marR="0" lvl="0" indent="-306000" algn="just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LET’S CODE!</a:t>
            </a:r>
          </a:p>
          <a:p>
            <a:pPr algn="just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C22CE7-9801-2221-CF97-DCACBEAE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9EBD00-30B7-0154-BD81-E4B350A5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9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02FED-1EEA-BE5D-B987-A52C64283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C1A4-97D4-BE35-4569-64FDAD67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 with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EF5A-2407-946A-09D1-BA0ADBD4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SIMPLE IMPLEMENTATION:</a:t>
            </a:r>
          </a:p>
          <a:p>
            <a:pPr algn="just"/>
            <a:r>
              <a:rPr lang="en-US" dirty="0"/>
              <a:t>Router. Complexity is on DI container.</a:t>
            </a:r>
          </a:p>
          <a:p>
            <a:pPr algn="just"/>
            <a:r>
              <a:rPr lang="en-US" dirty="0"/>
              <a:t>Further decoupling of Views and Controllers via Routes.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43F3D7-4501-E980-537F-B2471C93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7CE5AE-E15C-EB1B-F2B6-E26123B8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175C-8FD4-20CE-F093-93664ECA7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717-CF1C-1B1A-F215-CD94F98B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 with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D4DA-408F-13E1-89F8-95272947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OUTCOME:</a:t>
            </a:r>
          </a:p>
          <a:p>
            <a:pPr algn="just"/>
            <a:r>
              <a:rPr lang="en-US" dirty="0"/>
              <a:t>Model, View and Controller are more focused on their duties.</a:t>
            </a:r>
          </a:p>
          <a:p>
            <a:pPr algn="just"/>
            <a:r>
              <a:rPr lang="en-US" dirty="0"/>
              <a:t>Improved testability. Not w/o problems with mocks.</a:t>
            </a:r>
          </a:p>
          <a:p>
            <a:pPr algn="just"/>
            <a:r>
              <a:rPr lang="en-US" dirty="0"/>
              <a:t>More complex scenarios are supported.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D6DA6B-4E2C-8115-7C52-B9B35AC0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8BB54B-62AB-A2B9-9D1A-420B1A88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226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{9BB9F5F2-3A1A-46E9-A5C4-4A0B6CF830EA}TF201209c3-d067-44f9-a26f-c8f216c44313bb3a568c_win32-3fcf631d8551</Template>
  <TotalTime>547</TotalTime>
  <Words>524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The history of UI architecture design approaches. From code-behind to MVVM. Part 2: Moving to patterns. MVC.</vt:lpstr>
      <vt:lpstr>What changed the UI (and architecture approach).</vt:lpstr>
      <vt:lpstr>Moving to patterns.</vt:lpstr>
      <vt:lpstr>Moving to patterns. MVC</vt:lpstr>
      <vt:lpstr>Moving to patterns. MVC</vt:lpstr>
      <vt:lpstr>Moving to patterns. MVC</vt:lpstr>
      <vt:lpstr>Moving to patterns. MVC</vt:lpstr>
      <vt:lpstr>Moving to patterns. MVC with Routing</vt:lpstr>
      <vt:lpstr>Moving to patterns. MVC with Routing</vt:lpstr>
      <vt:lpstr>Moving to patterns. MVC with Routing</vt:lpstr>
      <vt:lpstr>Moving to patterns. MVC. 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Fedor Reznik</dc:creator>
  <cp:lastModifiedBy>Fedor Reznik</cp:lastModifiedBy>
  <cp:revision>68</cp:revision>
  <dcterms:created xsi:type="dcterms:W3CDTF">2025-06-05T16:21:22Z</dcterms:created>
  <dcterms:modified xsi:type="dcterms:W3CDTF">2025-06-17T17:18:19Z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