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14"/>
  </p:notesMasterIdLst>
  <p:sldIdLst>
    <p:sldId id="257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>
            <p14:sldId id="257"/>
            <p14:sldId id="266"/>
            <p14:sldId id="260"/>
            <p14:sldId id="261"/>
            <p14:sldId id="262"/>
            <p14:sldId id="263"/>
            <p14:sldId id="264"/>
          </p14:sldIdLst>
        </p14:section>
        <p14:section name="Untitled Section" id="{0432FF13-107D-4CA7-B79E-73ECF15F5110}">
          <p14:sldIdLst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Author: Fedor Reznik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339E-29A2-9D49-D788-EE490C8ED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E4BC-B06C-40ED-2F89-27EAE315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500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3C3B-3BD4-8928-A7E0-92F31C78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8364"/>
            <a:ext cx="11029615" cy="4752153"/>
          </a:xfrm>
        </p:spPr>
        <p:txBody>
          <a:bodyPr anchor="ctr"/>
          <a:lstStyle/>
          <a:p>
            <a:r>
              <a:rPr lang="en-US" b="1" dirty="0"/>
              <a:t>About me. </a:t>
            </a:r>
            <a:r>
              <a:rPr lang="en-US" dirty="0"/>
              <a:t>20+ years of </a:t>
            </a:r>
            <a:r>
              <a:rPr lang="en-US" dirty="0" err="1"/>
              <a:t>.Net</a:t>
            </a:r>
            <a:r>
              <a:rPr lang="en-US" dirty="0"/>
              <a:t>. JB &amp; DB.</a:t>
            </a:r>
            <a:endParaRPr lang="en-US" b="1" dirty="0"/>
          </a:p>
          <a:p>
            <a:r>
              <a:rPr lang="en-US" b="1" dirty="0"/>
              <a:t>The purpose: </a:t>
            </a:r>
            <a:r>
              <a:rPr lang="en-US" dirty="0"/>
              <a:t>summarizing the experience</a:t>
            </a:r>
            <a:r>
              <a:rPr lang="en-US" b="1" dirty="0"/>
              <a:t>. </a:t>
            </a:r>
            <a:r>
              <a:rPr lang="en-US" dirty="0"/>
              <a:t>Highly opinionated.</a:t>
            </a:r>
          </a:p>
          <a:p>
            <a:r>
              <a:rPr lang="en-US" b="1" dirty="0"/>
              <a:t>Historically incorrect: </a:t>
            </a:r>
            <a:r>
              <a:rPr lang="en-US" dirty="0"/>
              <a:t>MVC pattern older than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r>
              <a:rPr lang="en-US" b="1" dirty="0"/>
              <a:t>The code &amp; domain: </a:t>
            </a:r>
            <a:r>
              <a:rPr lang="en-US" dirty="0"/>
              <a:t>very simple.</a:t>
            </a:r>
          </a:p>
          <a:p>
            <a:r>
              <a:rPr lang="en-US" b="1" dirty="0"/>
              <a:t>The place for discussion: </a:t>
            </a:r>
            <a:r>
              <a:rPr lang="en-US" dirty="0" err="1"/>
              <a:t>Linkedin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All links in description.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1ECE9-5505-67B0-4AD4-59FA452E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2DD67-AD66-606D-95D4-425C3B60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A800-9EFF-0C75-572E-43494F11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domain and First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A6FB-C0AB-7251-4BB9-29555EE5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3871"/>
            <a:ext cx="11029615" cy="4732337"/>
          </a:xfrm>
        </p:spPr>
        <p:txBody>
          <a:bodyPr anchor="t"/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Domain: </a:t>
            </a:r>
          </a:p>
          <a:p>
            <a:pPr lvl="1" algn="just"/>
            <a:r>
              <a:rPr lang="en-US" dirty="0"/>
              <a:t>Cat feeders' business.</a:t>
            </a:r>
          </a:p>
          <a:p>
            <a:pPr lvl="1" algn="just"/>
            <a:r>
              <a:rPr lang="en-US" dirty="0"/>
              <a:t>New opportunity - Bluetooth. </a:t>
            </a:r>
            <a:r>
              <a:rPr lang="en-US" dirty="0" err="1"/>
              <a:t>ICatFeederDriver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The aim: a desktop app.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First user story: </a:t>
            </a:r>
            <a:r>
              <a:rPr lang="en-US" dirty="0"/>
              <a:t>implement MVP.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99FA5-5586-215F-1885-7AFAF4BB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4BD59-466F-194A-83FE-6ECAF3E4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4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54389-ADF2-E39B-7799-BCEAC9B74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0F2-358C-CBF9-55AF-4299361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E06F-3648-4A34-2479-343E687B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ASSUMPTIONS:</a:t>
            </a:r>
            <a:endParaRPr lang="en-US" dirty="0"/>
          </a:p>
          <a:p>
            <a:pPr algn="just"/>
            <a:r>
              <a:rPr lang="en-US" dirty="0"/>
              <a:t>Expertise in WinForms.</a:t>
            </a:r>
          </a:p>
          <a:p>
            <a:pPr algn="just"/>
            <a:r>
              <a:rPr lang="en-US" dirty="0"/>
              <a:t>Code-behind is “easy &amp; quick”.</a:t>
            </a:r>
            <a:endParaRPr lang="ru-RU" dirty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en-US" sz="3200" b="1" dirty="0"/>
              <a:t>LET’S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4D52-8D80-E9F0-2BA3-BFF0AFC0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85E39-641E-2B4C-FD81-7064DCDC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636AA-B465-80D6-7A84-863B6042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D305-D15C-CBC7-72F2-29B230F9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7689-F402-23F1-E6E0-5186F974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ISSUES:</a:t>
            </a:r>
          </a:p>
          <a:p>
            <a:pPr algn="just"/>
            <a:r>
              <a:rPr lang="en-US" b="1" dirty="0"/>
              <a:t>Testing phase: </a:t>
            </a:r>
            <a:r>
              <a:rPr lang="en-US" dirty="0"/>
              <a:t>QA has spotted a bug.</a:t>
            </a:r>
            <a:endParaRPr lang="en-US" b="1" dirty="0"/>
          </a:p>
          <a:p>
            <a:pPr algn="just"/>
            <a:r>
              <a:rPr lang="en-US" b="1" dirty="0"/>
              <a:t>After release: </a:t>
            </a:r>
            <a:r>
              <a:rPr lang="en-US" dirty="0"/>
              <a:t>missed memory leak.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DISASTER! LET’S FIX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6E6C-B99D-1779-D07F-0E51CE7D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FCD88-0447-0EB8-59B0-9652AD4D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6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81D3-A327-CF74-9452-D181A3CD7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D566-05FE-8D7C-47DF-C4DF691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160-0237-3750-66DD-6AF363AB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OUTCOME:</a:t>
            </a:r>
          </a:p>
          <a:p>
            <a:pPr algn="just"/>
            <a:r>
              <a:rPr lang="en-US" dirty="0"/>
              <a:t>Mix of UI and functional related code.</a:t>
            </a:r>
          </a:p>
          <a:p>
            <a:pPr algn="just"/>
            <a:r>
              <a:rPr lang="en-US" dirty="0"/>
              <a:t>No tests. QA – rules. Regression testing boredom.</a:t>
            </a:r>
          </a:p>
          <a:p>
            <a:pPr algn="just"/>
            <a:r>
              <a:rPr lang="en-US" dirty="0"/>
              <a:t>Separation of duties: “UI-guru” vs “Tech-guru”.</a:t>
            </a:r>
          </a:p>
          <a:p>
            <a:pPr algn="just"/>
            <a:r>
              <a:rPr lang="en-US" dirty="0"/>
              <a:t>Not only </a:t>
            </a:r>
            <a:r>
              <a:rPr lang="en-US" dirty="0" err="1"/>
              <a:t>IDisposable</a:t>
            </a:r>
            <a:r>
              <a:rPr lang="en-US" dirty="0"/>
              <a:t>. “Operation” ownership.</a:t>
            </a:r>
          </a:p>
          <a:p>
            <a:pPr algn="just"/>
            <a:r>
              <a:rPr lang="en-US" dirty="0"/>
              <a:t>Work in parallel. The nightmare of merge conflicts.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FORMALIZING =&gt; NFRS!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9F58-DEDA-7A2D-9581-F482C1F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7CA1-E607-964E-5F96-09C58E31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CB3C-667A-BA16-2031-DE8E0243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14C-3BF4-9BB3-510D-F6A29618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Not only user stories.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6B-A10B-3CFB-F12D-733557D9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DEFINITION: </a:t>
            </a:r>
            <a:r>
              <a:rPr lang="en-US" dirty="0"/>
              <a:t>a non-functional requirement (NFR) is a requirement that specifies criteria that can be used to judge the operation of a system, rather than specific </a:t>
            </a:r>
            <a:r>
              <a:rPr lang="en-US" dirty="0" err="1"/>
              <a:t>behaviours</a:t>
            </a:r>
            <a:r>
              <a:rPr lang="en-US" dirty="0"/>
              <a:t>. They are contrasted with functional requirements that define specific behavior or functions.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Subset for assessment:</a:t>
            </a:r>
          </a:p>
          <a:p>
            <a:pPr algn="just"/>
            <a:r>
              <a:rPr lang="en-US" dirty="0"/>
              <a:t>Testability – logical, component, e2e, etc. Magneto automation story.</a:t>
            </a:r>
          </a:p>
          <a:p>
            <a:pPr algn="just"/>
            <a:r>
              <a:rPr lang="en-US" dirty="0"/>
              <a:t>Extensibility – new features, customizations.</a:t>
            </a:r>
          </a:p>
          <a:p>
            <a:pPr algn="just"/>
            <a:r>
              <a:rPr lang="en-US" dirty="0"/>
              <a:t>Adaptability – technology change. Taxi-driver story.</a:t>
            </a:r>
          </a:p>
          <a:p>
            <a:pPr algn="just"/>
            <a:r>
              <a:rPr lang="en-US" dirty="0"/>
              <a:t>Effectiveness – development speed. How many team members?</a:t>
            </a:r>
          </a:p>
          <a:p>
            <a:pPr algn="just"/>
            <a:r>
              <a:rPr lang="en-US" dirty="0"/>
              <a:t>Reusability –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r>
              <a:rPr lang="en-US" dirty="0"/>
              <a:t> Components. Coupling &amp; Cohesion. </a:t>
            </a:r>
          </a:p>
          <a:p>
            <a:pPr algn="just"/>
            <a:r>
              <a:rPr lang="en-US" dirty="0"/>
              <a:t>Readability -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2D34-0271-2711-61F5-DE2EAE3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3C4D4-177E-CE73-5A39-0974F13A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C59A7-C615-F651-EEAA-7AC5A8ECB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93BF-9AEF-875C-E48F-5740C261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 (CB). Assessment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62217E-4FB7-43CF-7D92-8BB541727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70429"/>
              </p:ext>
            </p:extLst>
          </p:nvPr>
        </p:nvGraphicFramePr>
        <p:xfrm>
          <a:off x="581024" y="1467989"/>
          <a:ext cx="110296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2195550069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69712261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3656379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UI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forms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6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UI is mixed with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merge conflicts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UserControls</a:t>
                      </a:r>
                      <a:r>
                        <a:rPr lang="en-US" sz="1600" dirty="0"/>
                        <a:t> refactoring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KLOC 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850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172D0-91A9-01E6-FD67-E419FC3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4F90F-6734-EF6A-5C07-4F18ECEB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1A2B5-73CD-89B7-7FFE-F4A324D00877}"/>
              </a:ext>
            </a:extLst>
          </p:cNvPr>
          <p:cNvSpPr txBox="1"/>
          <p:nvPr/>
        </p:nvSpPr>
        <p:spPr>
          <a:xfrm>
            <a:off x="581024" y="4996632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Legend: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sym typeface="Wingdings" panose="05000000000000000000" pitchFamily="2" charset="2"/>
              </a:rPr>
              <a:t> </a:t>
            </a:r>
            <a:r>
              <a:rPr lang="en-US" sz="1600" dirty="0">
                <a:sym typeface="Wingdings" panose="05000000000000000000" pitchFamily="2" charset="2"/>
              </a:rPr>
              <a:t>- low,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m</a:t>
            </a:r>
            <a:r>
              <a:rPr lang="en-US" sz="1600" dirty="0"/>
              <a:t>oderate,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h</a:t>
            </a:r>
            <a:r>
              <a:rPr lang="en-US" sz="1600" dirty="0"/>
              <a:t>igh</a:t>
            </a:r>
          </a:p>
          <a:p>
            <a:pPr>
              <a:buClr>
                <a:schemeClr val="accent1"/>
              </a:buClr>
              <a:buSzPct val="92000"/>
            </a:pPr>
            <a:r>
              <a:rPr lang="en-US" sz="1200" dirty="0"/>
              <a:t>* More than one increase trait</a:t>
            </a:r>
          </a:p>
        </p:txBody>
      </p:sp>
    </p:spTree>
    <p:extLst>
      <p:ext uri="{BB962C8B-B14F-4D97-AF65-F5344CB8AC3E}">
        <p14:creationId xmlns:p14="http://schemas.microsoft.com/office/powerpoint/2010/main" val="98071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8828-CBB8-3185-E04A-B8D5EADF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026E-3EDF-608E-D53E-DBBE88E9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14E9-1D7F-5948-F9AC-D3B36E7B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THE BLASPHEMY: </a:t>
            </a:r>
            <a:r>
              <a:rPr lang="en-US" dirty="0"/>
              <a:t>it might work!</a:t>
            </a:r>
          </a:p>
          <a:p>
            <a:pPr algn="just"/>
            <a:r>
              <a:rPr lang="en-US" dirty="0"/>
              <a:t>CRUD.</a:t>
            </a:r>
          </a:p>
          <a:p>
            <a:pPr algn="just"/>
            <a:r>
              <a:rPr lang="en-US" dirty="0"/>
              <a:t>Multiple-windows.</a:t>
            </a:r>
          </a:p>
          <a:p>
            <a:pPr algn="just"/>
            <a:r>
              <a:rPr lang="en-US" dirty="0"/>
              <a:t>Confirmation dialogs.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4C48-B4A8-82FA-97C3-970DCAEF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0F5C1-8EDF-27D7-E47A-C0FD1F6C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479</TotalTime>
  <Words>438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The history of UI architecture design approaches. From code-behind to MVVM. </vt:lpstr>
      <vt:lpstr>Intro</vt:lpstr>
      <vt:lpstr>Problem domain and First user story</vt:lpstr>
      <vt:lpstr>Back in the days. Code-behind.</vt:lpstr>
      <vt:lpstr>Back in the days. Code-behind.</vt:lpstr>
      <vt:lpstr>Back in the days. Code-behind.</vt:lpstr>
      <vt:lpstr>Not only user stories.</vt:lpstr>
      <vt:lpstr>Back in the days. Code-behind (CB). Assessment</vt:lpstr>
      <vt:lpstr>Back in the days. Code-behind.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49</cp:revision>
  <dcterms:created xsi:type="dcterms:W3CDTF">2025-06-05T16:21:22Z</dcterms:created>
  <dcterms:modified xsi:type="dcterms:W3CDTF">2025-06-06T01:32:57Z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