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4"/>
  </p:sldMasterIdLst>
  <p:notesMasterIdLst>
    <p:notesMasterId r:id="rId13"/>
  </p:notesMasterIdLst>
  <p:sldIdLst>
    <p:sldId id="257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1F5FE-DCC2-427F-AFE7-4FEF7CB6B417}">
          <p14:sldIdLst>
            <p14:sldId id="257"/>
            <p14:sldId id="266"/>
            <p14:sldId id="260"/>
            <p14:sldId id="261"/>
            <p14:sldId id="262"/>
            <p14:sldId id="263"/>
            <p14:sldId id="264"/>
          </p14:sldIdLst>
        </p14:section>
        <p14:section name="Untitled Section" id="{0432FF13-107D-4CA7-B79E-73ECF15F5110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19" autoAdjust="0"/>
  </p:normalViewPr>
  <p:slideViewPr>
    <p:cSldViewPr snapToGrid="0">
      <p:cViewPr varScale="1">
        <p:scale>
          <a:sx n="156" d="100"/>
          <a:sy n="156" d="100"/>
        </p:scale>
        <p:origin x="11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54472-26B8-44E5-A401-1B56A986C9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8F2C0-77A5-4768-8211-9BF155A5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8A07-D867-43E3-9957-FE25287FDE7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FDB9-5E87-415F-8144-004C6D344A0D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EED-8D2D-489E-950D-DBD5F84F1390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91A-8565-4D13-A052-22B8FD849ADC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2A10-3379-42B8-BF26-A1DAC98F6123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1F83-E0E8-474A-8309-D58572E4138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82BE-4A37-403D-A24B-A32047C64FB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366-CE4A-44E0-8FCF-7BBD793606F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E3CD-03A6-4318-B55D-50B3C7E2786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0AD1789E-A418-4A7D-BD4E-66041EFA1856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2428-99E2-4130-9C98-BBE8598E28C9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E182A4-13DF-478D-9356-FB716B79A2E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The history of UI architecture design approaches. From code-behind to MVVM.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Author: Fedor Reznik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339E-29A2-9D49-D788-EE490C8ED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E4BC-B06C-40ED-2F89-27EAE315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500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3C3B-3BD4-8928-A7E0-92F31C78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8364"/>
            <a:ext cx="11029615" cy="4752153"/>
          </a:xfrm>
        </p:spPr>
        <p:txBody>
          <a:bodyPr anchor="ctr"/>
          <a:lstStyle/>
          <a:p>
            <a:r>
              <a:rPr lang="en-US" b="1" dirty="0"/>
              <a:t>About me. </a:t>
            </a:r>
            <a:r>
              <a:rPr lang="en-US" dirty="0"/>
              <a:t>20+ years of </a:t>
            </a:r>
            <a:r>
              <a:rPr lang="en-US" dirty="0" err="1"/>
              <a:t>.Net</a:t>
            </a:r>
            <a:r>
              <a:rPr lang="en-US" dirty="0"/>
              <a:t>. JB &amp; DB.</a:t>
            </a:r>
            <a:endParaRPr lang="en-US" b="1" dirty="0"/>
          </a:p>
          <a:p>
            <a:r>
              <a:rPr lang="en-US" b="1" dirty="0"/>
              <a:t>The purpose: </a:t>
            </a:r>
            <a:r>
              <a:rPr lang="en-US" dirty="0"/>
              <a:t>summarizing the experience</a:t>
            </a:r>
            <a:r>
              <a:rPr lang="en-US" b="1" dirty="0"/>
              <a:t>. </a:t>
            </a:r>
            <a:r>
              <a:rPr lang="en-US" dirty="0"/>
              <a:t>Highly opinionated.</a:t>
            </a:r>
          </a:p>
          <a:p>
            <a:r>
              <a:rPr lang="en-US" b="1" dirty="0"/>
              <a:t>Historically incorrect: </a:t>
            </a:r>
            <a:r>
              <a:rPr lang="en-US" dirty="0"/>
              <a:t>MVC pattern older than </a:t>
            </a:r>
            <a:r>
              <a:rPr lang="en-US" dirty="0" err="1"/>
              <a:t>.Net</a:t>
            </a:r>
            <a:r>
              <a:rPr lang="en-US" dirty="0"/>
              <a:t>.</a:t>
            </a:r>
          </a:p>
          <a:p>
            <a:r>
              <a:rPr lang="en-US" b="1" dirty="0"/>
              <a:t>The code &amp; domain: </a:t>
            </a:r>
            <a:r>
              <a:rPr lang="en-US" dirty="0"/>
              <a:t>very simple.</a:t>
            </a:r>
          </a:p>
          <a:p>
            <a:r>
              <a:rPr lang="en-US" b="1" dirty="0"/>
              <a:t>The place for discussion: </a:t>
            </a:r>
            <a:r>
              <a:rPr lang="en-US" dirty="0" err="1"/>
              <a:t>Linkedin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All links in description.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1ECE9-5505-67B0-4AD4-59FA452E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2DD67-AD66-606D-95D4-425C3B60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3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A800-9EFF-0C75-572E-43494F11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domain and First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A6FB-C0AB-7251-4BB9-29555EE5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3871"/>
            <a:ext cx="11029615" cy="4732337"/>
          </a:xfrm>
        </p:spPr>
        <p:txBody>
          <a:bodyPr anchor="t"/>
          <a:lstStyle/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Domain: </a:t>
            </a:r>
          </a:p>
          <a:p>
            <a:pPr lvl="1" algn="just"/>
            <a:r>
              <a:rPr lang="en-US" dirty="0"/>
              <a:t>Cat feeders' business.</a:t>
            </a:r>
          </a:p>
          <a:p>
            <a:pPr lvl="1" algn="just"/>
            <a:r>
              <a:rPr lang="en-US" dirty="0"/>
              <a:t>New opportunity - Bluetooth. </a:t>
            </a:r>
            <a:r>
              <a:rPr lang="en-US" dirty="0" err="1"/>
              <a:t>ICatFeederDriver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The aim: a desktop app.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First user story: </a:t>
            </a:r>
            <a:r>
              <a:rPr lang="en-US" dirty="0"/>
              <a:t>implement MVP.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99FA5-5586-215F-1885-7AFAF4BB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4BD59-466F-194A-83FE-6ECAF3E4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4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54389-ADF2-E39B-7799-BCEAC9B74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0F2-358C-CBF9-55AF-42993613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E06F-3648-4A34-2479-343E687B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ASSUMPTIONS:</a:t>
            </a:r>
            <a:endParaRPr lang="en-US" dirty="0"/>
          </a:p>
          <a:p>
            <a:pPr algn="just"/>
            <a:r>
              <a:rPr lang="en-US" dirty="0"/>
              <a:t>Expertise in WinForms.</a:t>
            </a:r>
          </a:p>
          <a:p>
            <a:pPr algn="just"/>
            <a:r>
              <a:rPr lang="en-US" dirty="0"/>
              <a:t>Code-behind is “easy &amp; quick”.</a:t>
            </a:r>
            <a:endParaRPr lang="ru-RU" dirty="0"/>
          </a:p>
          <a:p>
            <a:pPr algn="just"/>
            <a:endParaRPr lang="ru-RU" dirty="0"/>
          </a:p>
          <a:p>
            <a:pPr marL="0" indent="0" algn="ctr">
              <a:buNone/>
            </a:pPr>
            <a:r>
              <a:rPr lang="en-US" sz="3200" b="1" dirty="0"/>
              <a:t>LET’S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4D52-8D80-E9F0-2BA3-BFF0AFC0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85E39-641E-2B4C-FD81-7064DCDC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636AA-B465-80D6-7A84-863B60420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D305-D15C-CBC7-72F2-29B230F9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7689-F402-23F1-E6E0-5186F974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ISSUES:</a:t>
            </a:r>
          </a:p>
          <a:p>
            <a:pPr algn="just"/>
            <a:r>
              <a:rPr lang="en-US" b="1" dirty="0"/>
              <a:t>Testing phase: </a:t>
            </a:r>
            <a:r>
              <a:rPr lang="en-US" dirty="0"/>
              <a:t>QA has spotted a bug.</a:t>
            </a:r>
            <a:endParaRPr lang="en-US" b="1" dirty="0"/>
          </a:p>
          <a:p>
            <a:pPr algn="just"/>
            <a:r>
              <a:rPr lang="en-US" b="1" dirty="0"/>
              <a:t>After release: </a:t>
            </a:r>
            <a:r>
              <a:rPr lang="en-US" dirty="0"/>
              <a:t>missed memory leak.</a:t>
            </a:r>
          </a:p>
          <a:p>
            <a:pPr algn="just"/>
            <a:endParaRPr lang="en-US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DISASTER! LET’S FIX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06E6C-B99D-1779-D07F-0E51CE7D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FCD88-0447-0EB8-59B0-9652AD4D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6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C81D3-A327-CF74-9452-D181A3CD7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D566-05FE-8D7C-47DF-C4DF691E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6160-0237-3750-66DD-6AF363AB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OUTCOME:</a:t>
            </a:r>
          </a:p>
          <a:p>
            <a:pPr algn="just"/>
            <a:r>
              <a:rPr lang="en-US" dirty="0"/>
              <a:t>Mix of UI and functional related code.</a:t>
            </a:r>
          </a:p>
          <a:p>
            <a:pPr algn="just"/>
            <a:r>
              <a:rPr lang="en-US" dirty="0"/>
              <a:t>No tests. QA – rules. Regression testing boredom.</a:t>
            </a:r>
          </a:p>
          <a:p>
            <a:pPr algn="just"/>
            <a:r>
              <a:rPr lang="en-US" dirty="0"/>
              <a:t>Separation of duties: “UI-guru” vs “Tech-guru”.</a:t>
            </a:r>
          </a:p>
          <a:p>
            <a:pPr algn="just"/>
            <a:r>
              <a:rPr lang="en-US" dirty="0"/>
              <a:t>Not only </a:t>
            </a:r>
            <a:r>
              <a:rPr lang="en-US" dirty="0" err="1"/>
              <a:t>IDisposable</a:t>
            </a:r>
            <a:r>
              <a:rPr lang="en-US" dirty="0"/>
              <a:t>. “Operation” ownership.</a:t>
            </a:r>
          </a:p>
          <a:p>
            <a:pPr algn="just"/>
            <a:r>
              <a:rPr lang="en-US" dirty="0"/>
              <a:t>Work in parallel. The nightmare of merge conflicts.</a:t>
            </a:r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FORMALIZING =&gt; NFRS!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39F58-DEDA-7A2D-9581-F482C1F1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97CA1-E607-964E-5F96-09C58E31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7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FCB3C-667A-BA16-2031-DE8E0243D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A14C-3BF4-9BB3-510D-F6A29618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Not only user stories. But also, </a:t>
            </a:r>
            <a:r>
              <a:rPr lang="en-US" dirty="0" err="1"/>
              <a:t>NFrs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76B-A10B-3CFB-F12D-733557D9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Definition: </a:t>
            </a:r>
            <a:r>
              <a:rPr lang="en-US" dirty="0"/>
              <a:t>a non-functional requirement (NFR) is a requirement that specifies criteria that can be used to judge the operation of a system, rather than specific </a:t>
            </a:r>
            <a:r>
              <a:rPr lang="en-US" dirty="0" err="1"/>
              <a:t>behaviours</a:t>
            </a:r>
            <a:r>
              <a:rPr lang="en-US" dirty="0"/>
              <a:t>. They are contrasted with functional requirements that define specific behavior or functions.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In our case we will assess the following subset of them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Testability – logical, component, e2e, etc. Magneto automation story.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Extensibility – new features, customizations.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Adaptability – technology change. Taxi-driver story.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Effectiveness – development speed. How many team members?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Reusability –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r>
              <a:rPr lang="en-US" dirty="0"/>
              <a:t> Components. Coupling &amp; Cohesion.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Readability -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02D34-0271-2711-61F5-DE2EAE35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3C4D4-177E-CE73-5A39-0974F13A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0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C59A7-C615-F651-EEAA-7AC5A8ECB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93BF-9AEF-875C-E48F-5740C261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 (CB). Assessment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62217E-4FB7-43CF-7D92-8BB541727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470429"/>
              </p:ext>
            </p:extLst>
          </p:nvPr>
        </p:nvGraphicFramePr>
        <p:xfrm>
          <a:off x="581024" y="1467989"/>
          <a:ext cx="110296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39">
                  <a:extLst>
                    <a:ext uri="{9D8B030D-6E8A-4147-A177-3AD203B41FA5}">
                      <a16:colId xmlns:a16="http://schemas.microsoft.com/office/drawing/2014/main" val="2195550069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1697122618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3656379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6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UI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forms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6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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UI is mixed with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5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With merge conflicts 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7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UserControls</a:t>
                      </a:r>
                      <a:r>
                        <a:rPr lang="en-US" sz="1600" dirty="0"/>
                        <a:t> refactoring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9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 KLOC story.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8509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172D0-91A9-01E6-FD67-E419FC3D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4F90F-6734-EF6A-5C07-4F18ECEB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1A2B5-73CD-89B7-7FFE-F4A324D00877}"/>
              </a:ext>
            </a:extLst>
          </p:cNvPr>
          <p:cNvSpPr txBox="1"/>
          <p:nvPr/>
        </p:nvSpPr>
        <p:spPr>
          <a:xfrm>
            <a:off x="581024" y="4996632"/>
            <a:ext cx="11029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Legend: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sym typeface="Wingdings" panose="05000000000000000000" pitchFamily="2" charset="2"/>
              </a:rPr>
              <a:t> </a:t>
            </a:r>
            <a:r>
              <a:rPr lang="en-US" sz="1600" dirty="0">
                <a:sym typeface="Wingdings" panose="05000000000000000000" pitchFamily="2" charset="2"/>
              </a:rPr>
              <a:t>- low,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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sz="1600" dirty="0">
                <a:sym typeface="Wingdings" panose="05000000000000000000" pitchFamily="2" charset="2"/>
              </a:rPr>
              <a:t>m</a:t>
            </a:r>
            <a:r>
              <a:rPr lang="en-US" sz="1600" dirty="0"/>
              <a:t>oderate,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sz="1600" dirty="0">
                <a:sym typeface="Wingdings" panose="05000000000000000000" pitchFamily="2" charset="2"/>
              </a:rPr>
              <a:t>h</a:t>
            </a:r>
            <a:r>
              <a:rPr lang="en-US" sz="1600" dirty="0"/>
              <a:t>igh</a:t>
            </a:r>
          </a:p>
          <a:p>
            <a:pPr>
              <a:buClr>
                <a:schemeClr val="accent1"/>
              </a:buClr>
              <a:buSzPct val="92000"/>
            </a:pPr>
            <a:r>
              <a:rPr lang="en-US" sz="1200" dirty="0"/>
              <a:t>* More than one increase trait</a:t>
            </a:r>
          </a:p>
        </p:txBody>
      </p:sp>
    </p:spTree>
    <p:extLst>
      <p:ext uri="{BB962C8B-B14F-4D97-AF65-F5344CB8AC3E}">
        <p14:creationId xmlns:p14="http://schemas.microsoft.com/office/powerpoint/2010/main" val="9807143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{9BB9F5F2-3A1A-46E9-A5C4-4A0B6CF830EA}TF201209c3-d067-44f9-a26f-c8f216c44313bb3a568c_win32-3fcf631d8551</Template>
  <TotalTime>463</TotalTime>
  <Words>425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The history of UI architecture design approaches. From code-behind to MVVM. </vt:lpstr>
      <vt:lpstr>Intro</vt:lpstr>
      <vt:lpstr>Problem domain and First user story</vt:lpstr>
      <vt:lpstr>Back in the days. Code-behind.</vt:lpstr>
      <vt:lpstr>Back in the days. Code-behind.</vt:lpstr>
      <vt:lpstr>Back in the days. Code-behind.</vt:lpstr>
      <vt:lpstr>Not only user stories. But also, NFrs</vt:lpstr>
      <vt:lpstr>Back in the days. Code-behind (CB).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Fedor Reznik</dc:creator>
  <cp:lastModifiedBy>Fedor Reznik</cp:lastModifiedBy>
  <cp:revision>43</cp:revision>
  <dcterms:created xsi:type="dcterms:W3CDTF">2025-06-05T16:21:22Z</dcterms:created>
  <dcterms:modified xsi:type="dcterms:W3CDTF">2025-06-06T01:16:35Z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