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4"/>
  </p:sldMasterIdLst>
  <p:notesMasterIdLst>
    <p:notesMasterId r:id="rId13"/>
  </p:notesMasterIdLst>
  <p:sldIdLst>
    <p:sldId id="257"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71F5FE-DCC2-427F-AFE7-4FEF7CB6B417}">
          <p14:sldIdLst>
            <p14:sldId id="257"/>
            <p14:sldId id="259"/>
            <p14:sldId id="260"/>
            <p14:sldId id="261"/>
            <p14:sldId id="262"/>
            <p14:sldId id="263"/>
            <p14:sldId id="264"/>
          </p14:sldIdLst>
        </p14:section>
        <p14:section name="Untitled Section" id="{0432FF13-107D-4CA7-B79E-73ECF15F5110}">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4619" autoAdjust="0"/>
  </p:normalViewPr>
  <p:slideViewPr>
    <p:cSldViewPr snapToGrid="0">
      <p:cViewPr varScale="1">
        <p:scale>
          <a:sx n="156" d="100"/>
          <a:sy n="156" d="100"/>
        </p:scale>
        <p:origin x="116" y="4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54472-26B8-44E5-A401-1B56A986C962}" type="datetimeFigureOut">
              <a:rPr lang="en-US" smtClean="0"/>
              <a:t>6/5/2025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8F2C0-77A5-4768-8211-9BF155A5F4FC}" type="slidenum">
              <a:rPr lang="en-US" smtClean="0"/>
              <a:t>‹#›</a:t>
            </a:fld>
            <a:endParaRPr lang="en-US"/>
          </a:p>
        </p:txBody>
      </p:sp>
    </p:spTree>
    <p:extLst>
      <p:ext uri="{BB962C8B-B14F-4D97-AF65-F5344CB8AC3E}">
        <p14:creationId xmlns:p14="http://schemas.microsoft.com/office/powerpoint/2010/main" val="367827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ABBE8A07-D867-43E3-9957-FE25287FDE7F}" type="datetime1">
              <a:rPr lang="en-US" smtClean="0"/>
              <a:t>6/5/2025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8FDB9-5E87-415F-8144-004C6D344A0D}" type="datetime1">
              <a:rPr lang="en-US" smtClean="0"/>
              <a:t>6/5/2025</a:t>
            </a:fld>
            <a:endParaRPr lang="en-US" dirty="0"/>
          </a:p>
        </p:txBody>
      </p:sp>
      <p:sp>
        <p:nvSpPr>
          <p:cNvPr id="5" name="Footer Placeholder 4"/>
          <p:cNvSpPr>
            <a:spLocks noGrp="1"/>
          </p:cNvSpPr>
          <p:nvPr>
            <p:ph type="ftr" sz="quarter" idx="11"/>
          </p:nvPr>
        </p:nvSpPr>
        <p:spPr/>
        <p:txBody>
          <a:bodyPr/>
          <a:lstStyle/>
          <a:p>
            <a:r>
              <a:rPr lang="en-US"/>
              <a:t>Fedor Reznik</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CAABBEED-8D2D-489E-950D-DBD5F84F1390}" type="datetime1">
              <a:rPr lang="en-US" smtClean="0"/>
              <a:t>6/5/2025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Fedor Reznik</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CF88291A-8565-4D13-A052-22B8FD849ADC}" type="datetime1">
              <a:rPr lang="en-US" smtClean="0"/>
              <a:t>6/5/2025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3E852A10-3379-42B8-BF26-A1DAC98F6123}" type="datetime1">
              <a:rPr lang="en-US" smtClean="0"/>
              <a:t>6/5/2025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541F83-E0E8-474A-8309-D58572E4138F}" type="datetime1">
              <a:rPr lang="en-US" smtClean="0"/>
              <a:t>6/5/2025</a:t>
            </a:fld>
            <a:endParaRPr lang="en-US" dirty="0"/>
          </a:p>
        </p:txBody>
      </p:sp>
      <p:sp>
        <p:nvSpPr>
          <p:cNvPr id="6" name="Footer Placeholder 5"/>
          <p:cNvSpPr>
            <a:spLocks noGrp="1"/>
          </p:cNvSpPr>
          <p:nvPr>
            <p:ph type="ftr" sz="quarter" idx="11"/>
          </p:nvPr>
        </p:nvSpPr>
        <p:spPr/>
        <p:txBody>
          <a:bodyPr/>
          <a:lstStyle/>
          <a:p>
            <a:r>
              <a:rPr lang="en-US"/>
              <a:t>Fedor Reznik</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682BE-4A37-403D-A24B-A32047C64FBE}" type="datetime1">
              <a:rPr lang="en-US" smtClean="0"/>
              <a:t>6/5/2025</a:t>
            </a:fld>
            <a:endParaRPr lang="en-US" dirty="0"/>
          </a:p>
        </p:txBody>
      </p:sp>
      <p:sp>
        <p:nvSpPr>
          <p:cNvPr id="8" name="Footer Placeholder 7"/>
          <p:cNvSpPr>
            <a:spLocks noGrp="1"/>
          </p:cNvSpPr>
          <p:nvPr>
            <p:ph type="ftr" sz="quarter" idx="11"/>
          </p:nvPr>
        </p:nvSpPr>
        <p:spPr/>
        <p:txBody>
          <a:bodyPr/>
          <a:lstStyle/>
          <a:p>
            <a:r>
              <a:rPr lang="en-US"/>
              <a:t>Fedor Reznik</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DC366-CE4A-44E0-8FCF-7BBD793606F2}" type="datetime1">
              <a:rPr lang="en-US" smtClean="0"/>
              <a:t>6/5/2025</a:t>
            </a:fld>
            <a:endParaRPr lang="en-US" dirty="0"/>
          </a:p>
        </p:txBody>
      </p:sp>
      <p:sp>
        <p:nvSpPr>
          <p:cNvPr id="4" name="Footer Placeholder 3"/>
          <p:cNvSpPr>
            <a:spLocks noGrp="1"/>
          </p:cNvSpPr>
          <p:nvPr>
            <p:ph type="ftr" sz="quarter" idx="11"/>
          </p:nvPr>
        </p:nvSpPr>
        <p:spPr/>
        <p:txBody>
          <a:bodyPr/>
          <a:lstStyle/>
          <a:p>
            <a:r>
              <a:rPr lang="en-US"/>
              <a:t>Fedor Reznik</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2E3CD-03A6-4318-B55D-50B3C7E2786B}" type="datetime1">
              <a:rPr lang="en-US" smtClean="0"/>
              <a:t>6/5/2025</a:t>
            </a:fld>
            <a:endParaRPr lang="en-US" dirty="0"/>
          </a:p>
        </p:txBody>
      </p:sp>
      <p:sp>
        <p:nvSpPr>
          <p:cNvPr id="3" name="Footer Placeholder 2"/>
          <p:cNvSpPr>
            <a:spLocks noGrp="1"/>
          </p:cNvSpPr>
          <p:nvPr>
            <p:ph type="ftr" sz="quarter" idx="11"/>
          </p:nvPr>
        </p:nvSpPr>
        <p:spPr/>
        <p:txBody>
          <a:bodyPr/>
          <a:lstStyle/>
          <a:p>
            <a:r>
              <a:rPr lang="en-US"/>
              <a:t>Fedor Reznik</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0AD1789E-A418-4A7D-BD4E-66041EFA1856}" type="datetime1">
              <a:rPr lang="en-US" smtClean="0"/>
              <a:t>6/5/2025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Fedor Reznik</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F2428-99E2-4130-9C98-BBE8598E28C9}" type="datetime1">
              <a:rPr lang="en-US" smtClean="0"/>
              <a:t>6/5/2025</a:t>
            </a:fld>
            <a:endParaRPr lang="en-US" dirty="0"/>
          </a:p>
        </p:txBody>
      </p:sp>
      <p:sp>
        <p:nvSpPr>
          <p:cNvPr id="6" name="Footer Placeholder 5"/>
          <p:cNvSpPr>
            <a:spLocks noGrp="1"/>
          </p:cNvSpPr>
          <p:nvPr>
            <p:ph type="ftr" sz="quarter" idx="11"/>
          </p:nvPr>
        </p:nvSpPr>
        <p:spPr/>
        <p:txBody>
          <a:bodyPr/>
          <a:lstStyle/>
          <a:p>
            <a:pPr algn="l"/>
            <a:r>
              <a:rPr lang="en-US"/>
              <a:t>Fedor Reznik</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2CE182A4-13DF-478D-9356-FB716B79A2E7}" type="datetime1">
              <a:rPr lang="en-US" smtClean="0"/>
              <a:t>6/5/2025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Fedor Reznik</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The history of UI architecture design approaches. From code-behind to MVVM.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Author: Fedor Reznik</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E529-9EB1-4AC0-0508-52FF319DC357}"/>
              </a:ext>
            </a:extLst>
          </p:cNvPr>
          <p:cNvSpPr>
            <a:spLocks noGrp="1"/>
          </p:cNvSpPr>
          <p:nvPr>
            <p:ph type="title"/>
          </p:nvPr>
        </p:nvSpPr>
        <p:spPr>
          <a:xfrm>
            <a:off x="581192" y="702156"/>
            <a:ext cx="11029616" cy="534500"/>
          </a:xfrm>
        </p:spPr>
        <p:txBody>
          <a:bodyPr/>
          <a:lstStyle/>
          <a:p>
            <a:r>
              <a:rPr lang="en-US" dirty="0"/>
              <a:t>Disclaimer</a:t>
            </a:r>
          </a:p>
        </p:txBody>
      </p:sp>
      <p:sp>
        <p:nvSpPr>
          <p:cNvPr id="3" name="Content Placeholder 2">
            <a:extLst>
              <a:ext uri="{FF2B5EF4-FFF2-40B4-BE49-F238E27FC236}">
                <a16:creationId xmlns:a16="http://schemas.microsoft.com/office/drawing/2014/main" id="{2AC8A6BD-AF5B-550D-8440-FB300B1AA916}"/>
              </a:ext>
            </a:extLst>
          </p:cNvPr>
          <p:cNvSpPr>
            <a:spLocks noGrp="1"/>
          </p:cNvSpPr>
          <p:nvPr>
            <p:ph idx="1"/>
          </p:nvPr>
        </p:nvSpPr>
        <p:spPr>
          <a:xfrm>
            <a:off x="581193" y="1608364"/>
            <a:ext cx="11029615" cy="4752153"/>
          </a:xfrm>
        </p:spPr>
        <p:txBody>
          <a:bodyPr anchor="t"/>
          <a:lstStyle/>
          <a:p>
            <a:r>
              <a:rPr lang="en-US" dirty="0"/>
              <a:t>The history is not aligned to actual timeline – MVC is known since 80s. It’s about evolution of approaches used in </a:t>
            </a:r>
            <a:r>
              <a:rPr lang="en-US" dirty="0" err="1"/>
              <a:t>.Net</a:t>
            </a:r>
            <a:r>
              <a:rPr lang="en-US" dirty="0"/>
              <a:t> or better to say the evolution of </a:t>
            </a:r>
            <a:r>
              <a:rPr lang="en-US" dirty="0" err="1"/>
              <a:t>.Net</a:t>
            </a:r>
            <a:r>
              <a:rPr lang="en-US" dirty="0"/>
              <a:t> developer.</a:t>
            </a:r>
          </a:p>
          <a:p>
            <a:r>
              <a:rPr lang="en-US" dirty="0"/>
              <a:t>It’s highly opinionated and based on my experience.</a:t>
            </a:r>
          </a:p>
          <a:p>
            <a:r>
              <a:rPr lang="en-US" dirty="0"/>
              <a:t>There is no “one-fits-them-all” solution and every architecture choice is about trade-offs.</a:t>
            </a:r>
          </a:p>
          <a:p>
            <a:r>
              <a:rPr lang="en-US" dirty="0"/>
              <a:t>The code which we will use is intentionally made simple and might not show all the pros &amp; cons.</a:t>
            </a:r>
          </a:p>
          <a:p>
            <a:r>
              <a:rPr lang="en-US" dirty="0"/>
              <a:t>We will exaggerate issues during the discussion of approaches.</a:t>
            </a:r>
          </a:p>
          <a:p>
            <a:r>
              <a:rPr lang="en-US" dirty="0"/>
              <a:t>Link to </a:t>
            </a:r>
            <a:r>
              <a:rPr lang="en-US" dirty="0" err="1"/>
              <a:t>Linkedin</a:t>
            </a:r>
            <a:r>
              <a:rPr lang="en-US" dirty="0"/>
              <a:t> post explaining how this lecture was born as well as to code samples are in the description.</a:t>
            </a:r>
          </a:p>
          <a:p>
            <a:r>
              <a:rPr lang="en-US" dirty="0"/>
              <a:t>Comments are switched off, because we want to keep the discussion at one place e.g. on </a:t>
            </a:r>
            <a:r>
              <a:rPr lang="en-US" dirty="0" err="1"/>
              <a:t>Linkedin</a:t>
            </a:r>
            <a:r>
              <a:rPr lang="en-US" dirty="0"/>
              <a:t>.</a:t>
            </a:r>
          </a:p>
          <a:p>
            <a:endParaRPr lang="en-US" dirty="0"/>
          </a:p>
        </p:txBody>
      </p:sp>
      <p:sp>
        <p:nvSpPr>
          <p:cNvPr id="4" name="Footer Placeholder 3">
            <a:extLst>
              <a:ext uri="{FF2B5EF4-FFF2-40B4-BE49-F238E27FC236}">
                <a16:creationId xmlns:a16="http://schemas.microsoft.com/office/drawing/2014/main" id="{C0837101-C57D-B7BB-F65C-0BFCB62F633D}"/>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84AA1C50-FBE0-6B6F-4F7F-FCDA6B949EF7}"/>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67973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A800-9EFF-0C75-572E-43494F11B748}"/>
              </a:ext>
            </a:extLst>
          </p:cNvPr>
          <p:cNvSpPr>
            <a:spLocks noGrp="1"/>
          </p:cNvSpPr>
          <p:nvPr>
            <p:ph type="title"/>
          </p:nvPr>
        </p:nvSpPr>
        <p:spPr>
          <a:xfrm>
            <a:off x="581192" y="702156"/>
            <a:ext cx="11029616" cy="506302"/>
          </a:xfrm>
        </p:spPr>
        <p:txBody>
          <a:bodyPr>
            <a:normAutofit fontScale="90000"/>
          </a:bodyPr>
          <a:lstStyle/>
          <a:p>
            <a:r>
              <a:rPr lang="en-US" dirty="0"/>
              <a:t>Problem domain and First user story</a:t>
            </a:r>
          </a:p>
        </p:txBody>
      </p:sp>
      <p:sp>
        <p:nvSpPr>
          <p:cNvPr id="3" name="Content Placeholder 2">
            <a:extLst>
              <a:ext uri="{FF2B5EF4-FFF2-40B4-BE49-F238E27FC236}">
                <a16:creationId xmlns:a16="http://schemas.microsoft.com/office/drawing/2014/main" id="{7293A6FB-C0AB-7251-4BB9-29555EE54432}"/>
              </a:ext>
            </a:extLst>
          </p:cNvPr>
          <p:cNvSpPr>
            <a:spLocks noGrp="1"/>
          </p:cNvSpPr>
          <p:nvPr>
            <p:ph idx="1"/>
          </p:nvPr>
        </p:nvSpPr>
        <p:spPr>
          <a:xfrm>
            <a:off x="581192" y="1583871"/>
            <a:ext cx="11029615" cy="4732337"/>
          </a:xfrm>
        </p:spPr>
        <p:txBody>
          <a:bodyPr anchor="t"/>
          <a:lstStyle/>
          <a:p>
            <a:pPr marL="342900" indent="-342900" algn="just">
              <a:buFont typeface="+mj-lt"/>
              <a:buAutoNum type="arabicPeriod"/>
            </a:pPr>
            <a:r>
              <a:rPr lang="en-US" b="1" dirty="0"/>
              <a:t>Domain: </a:t>
            </a:r>
            <a:r>
              <a:rPr lang="en-US" dirty="0"/>
              <a:t>our company is selling cat feeders, which by now can only be controlled by physical button on device. But our engineers has created Bluetooth based connection to it, as well as driver with </a:t>
            </a:r>
            <a:r>
              <a:rPr lang="en-US" dirty="0" err="1"/>
              <a:t>.Net</a:t>
            </a:r>
            <a:r>
              <a:rPr lang="en-US" dirty="0"/>
              <a:t> binding - </a:t>
            </a:r>
            <a:r>
              <a:rPr lang="en-US" dirty="0" err="1"/>
              <a:t>ICatFeederDriver</a:t>
            </a:r>
            <a:r>
              <a:rPr lang="en-US" dirty="0"/>
              <a:t>. So, we want a desktop application that  will be able to control the feeder remotely.</a:t>
            </a:r>
          </a:p>
          <a:p>
            <a:pPr marL="342900" indent="-342900" algn="just">
              <a:buFont typeface="+mj-lt"/>
              <a:buAutoNum type="arabicPeriod"/>
            </a:pPr>
            <a:r>
              <a:rPr lang="en-US" b="1" dirty="0"/>
              <a:t>First user story: </a:t>
            </a:r>
            <a:r>
              <a:rPr lang="en-US" dirty="0"/>
              <a:t>implement the application with only one “Feed the cat” button and any kind of </a:t>
            </a:r>
            <a:r>
              <a:rPr lang="en-US"/>
              <a:t>operation confirmation </a:t>
            </a:r>
            <a:r>
              <a:rPr lang="en-US" dirty="0"/>
              <a:t>as quick as possible to reduce time-to-market.</a:t>
            </a:r>
            <a:endParaRPr lang="en-US" b="1" dirty="0"/>
          </a:p>
        </p:txBody>
      </p:sp>
      <p:sp>
        <p:nvSpPr>
          <p:cNvPr id="4" name="Footer Placeholder 3">
            <a:extLst>
              <a:ext uri="{FF2B5EF4-FFF2-40B4-BE49-F238E27FC236}">
                <a16:creationId xmlns:a16="http://schemas.microsoft.com/office/drawing/2014/main" id="{C1A99FA5-5586-215F-1885-7AFAF4BBC780}"/>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51E4BD59-466F-194A-83FE-6ECAF3E4F5C7}"/>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38214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54389-ADF2-E39B-7799-BCEAC9B745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F520F2-358C-CBF9-55AF-429936139587}"/>
              </a:ext>
            </a:extLst>
          </p:cNvPr>
          <p:cNvSpPr>
            <a:spLocks noGrp="1"/>
          </p:cNvSpPr>
          <p:nvPr>
            <p:ph type="title"/>
          </p:nvPr>
        </p:nvSpPr>
        <p:spPr>
          <a:xfrm>
            <a:off x="581192" y="702156"/>
            <a:ext cx="11029616" cy="506302"/>
          </a:xfrm>
        </p:spPr>
        <p:txBody>
          <a:bodyPr>
            <a:normAutofit fontScale="90000"/>
          </a:bodyPr>
          <a:lstStyle/>
          <a:p>
            <a:r>
              <a:rPr lang="en-US" dirty="0"/>
              <a:t>Back in the days. Code-behind.</a:t>
            </a:r>
          </a:p>
        </p:txBody>
      </p:sp>
      <p:sp>
        <p:nvSpPr>
          <p:cNvPr id="3" name="Content Placeholder 2">
            <a:extLst>
              <a:ext uri="{FF2B5EF4-FFF2-40B4-BE49-F238E27FC236}">
                <a16:creationId xmlns:a16="http://schemas.microsoft.com/office/drawing/2014/main" id="{CFD7E06F-3648-4A34-2479-343E687B0C78}"/>
              </a:ext>
            </a:extLst>
          </p:cNvPr>
          <p:cNvSpPr>
            <a:spLocks noGrp="1"/>
          </p:cNvSpPr>
          <p:nvPr>
            <p:ph idx="1"/>
          </p:nvPr>
        </p:nvSpPr>
        <p:spPr>
          <a:xfrm>
            <a:off x="581192" y="1596118"/>
            <a:ext cx="11029615" cy="4720090"/>
          </a:xfrm>
        </p:spPr>
        <p:txBody>
          <a:bodyPr anchor="t"/>
          <a:lstStyle/>
          <a:p>
            <a:pPr marL="0" indent="0" algn="just">
              <a:buNone/>
            </a:pPr>
            <a:r>
              <a:rPr lang="en-US" b="1" dirty="0"/>
              <a:t>ASSUMPTIONS:</a:t>
            </a:r>
          </a:p>
          <a:p>
            <a:pPr marL="0" indent="0" algn="just">
              <a:buNone/>
            </a:pPr>
            <a:endParaRPr lang="en-US" dirty="0"/>
          </a:p>
          <a:p>
            <a:pPr algn="just"/>
            <a:r>
              <a:rPr lang="en-US" dirty="0"/>
              <a:t>We have great expertise in WinForms.</a:t>
            </a:r>
          </a:p>
          <a:p>
            <a:pPr algn="just"/>
            <a:r>
              <a:rPr lang="en-US" dirty="0"/>
              <a:t>We know how easy it to use just plain code behind approach.</a:t>
            </a:r>
            <a:endParaRPr lang="ru-RU" dirty="0"/>
          </a:p>
          <a:p>
            <a:pPr algn="just"/>
            <a:endParaRPr lang="ru-RU" dirty="0"/>
          </a:p>
          <a:p>
            <a:pPr marL="0" indent="0" algn="just">
              <a:buNone/>
            </a:pPr>
            <a:r>
              <a:rPr lang="en-US" b="1" dirty="0"/>
              <a:t>LET’S CODE!</a:t>
            </a:r>
          </a:p>
        </p:txBody>
      </p:sp>
      <p:sp>
        <p:nvSpPr>
          <p:cNvPr id="4" name="Footer Placeholder 3">
            <a:extLst>
              <a:ext uri="{FF2B5EF4-FFF2-40B4-BE49-F238E27FC236}">
                <a16:creationId xmlns:a16="http://schemas.microsoft.com/office/drawing/2014/main" id="{0B534D52-8D80-E9F0-2BA3-BFF0AFC0DCC2}"/>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C7D85E39-641E-2B4C-FD81-7064DCDC4F79}"/>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389551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636AA-B465-80D6-7A84-863B604205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2AD305-D15C-CBC7-72F2-29B230F9CEA4}"/>
              </a:ext>
            </a:extLst>
          </p:cNvPr>
          <p:cNvSpPr>
            <a:spLocks noGrp="1"/>
          </p:cNvSpPr>
          <p:nvPr>
            <p:ph type="title"/>
          </p:nvPr>
        </p:nvSpPr>
        <p:spPr>
          <a:xfrm>
            <a:off x="581192" y="702156"/>
            <a:ext cx="11029616" cy="506302"/>
          </a:xfrm>
        </p:spPr>
        <p:txBody>
          <a:bodyPr>
            <a:normAutofit fontScale="90000"/>
          </a:bodyPr>
          <a:lstStyle/>
          <a:p>
            <a:r>
              <a:rPr lang="en-US" dirty="0"/>
              <a:t>Back in the days. Code-behind. Issues</a:t>
            </a:r>
          </a:p>
        </p:txBody>
      </p:sp>
      <p:sp>
        <p:nvSpPr>
          <p:cNvPr id="3" name="Content Placeholder 2">
            <a:extLst>
              <a:ext uri="{FF2B5EF4-FFF2-40B4-BE49-F238E27FC236}">
                <a16:creationId xmlns:a16="http://schemas.microsoft.com/office/drawing/2014/main" id="{DBA27689-F402-23F1-E6E0-5186F974C629}"/>
              </a:ext>
            </a:extLst>
          </p:cNvPr>
          <p:cNvSpPr>
            <a:spLocks noGrp="1"/>
          </p:cNvSpPr>
          <p:nvPr>
            <p:ph idx="1"/>
          </p:nvPr>
        </p:nvSpPr>
        <p:spPr>
          <a:xfrm>
            <a:off x="581192" y="1596118"/>
            <a:ext cx="11029615" cy="4720090"/>
          </a:xfrm>
        </p:spPr>
        <p:txBody>
          <a:bodyPr anchor="t"/>
          <a:lstStyle/>
          <a:p>
            <a:pPr algn="just"/>
            <a:r>
              <a:rPr lang="en-US" b="1" dirty="0"/>
              <a:t>Testing phase: </a:t>
            </a:r>
            <a:r>
              <a:rPr lang="en-US" dirty="0"/>
              <a:t>QA has spotted that if user quickly clicking the button it results in error.</a:t>
            </a:r>
            <a:endParaRPr lang="en-US" b="1" dirty="0"/>
          </a:p>
          <a:p>
            <a:pPr algn="just"/>
            <a:r>
              <a:rPr lang="en-US" b="1" dirty="0"/>
              <a:t>After release: </a:t>
            </a:r>
            <a:r>
              <a:rPr lang="en-US" dirty="0"/>
              <a:t>users started to complain about hanging feeders. Apparently, we got a memory leak in driver, despite the fact that driver actually “logs” it.</a:t>
            </a:r>
          </a:p>
          <a:p>
            <a:pPr algn="just"/>
            <a:endParaRPr lang="en-US" b="1" dirty="0"/>
          </a:p>
          <a:p>
            <a:pPr marL="0" indent="0" algn="just">
              <a:buNone/>
            </a:pPr>
            <a:r>
              <a:rPr lang="en-US" b="1" dirty="0"/>
              <a:t>DISASTER! </a:t>
            </a:r>
          </a:p>
          <a:p>
            <a:pPr marL="0" indent="0" algn="just">
              <a:buNone/>
            </a:pPr>
            <a:r>
              <a:rPr lang="en-US" b="1" dirty="0"/>
              <a:t>LET’S FIX IT!</a:t>
            </a:r>
          </a:p>
        </p:txBody>
      </p:sp>
      <p:sp>
        <p:nvSpPr>
          <p:cNvPr id="4" name="Footer Placeholder 3">
            <a:extLst>
              <a:ext uri="{FF2B5EF4-FFF2-40B4-BE49-F238E27FC236}">
                <a16:creationId xmlns:a16="http://schemas.microsoft.com/office/drawing/2014/main" id="{D0906E6C-B99D-1779-D07F-0E51CE7D4DFA}"/>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A94FCD88-0447-0EB8-59B0-9652AD4D859E}"/>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57736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C81D3-A327-CF74-9452-D181A3CD74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66D566-05FE-8D7C-47DF-C4DF691EB14B}"/>
              </a:ext>
            </a:extLst>
          </p:cNvPr>
          <p:cNvSpPr>
            <a:spLocks noGrp="1"/>
          </p:cNvSpPr>
          <p:nvPr>
            <p:ph type="title"/>
          </p:nvPr>
        </p:nvSpPr>
        <p:spPr>
          <a:xfrm>
            <a:off x="581192" y="702156"/>
            <a:ext cx="11029616" cy="506302"/>
          </a:xfrm>
        </p:spPr>
        <p:txBody>
          <a:bodyPr>
            <a:normAutofit fontScale="90000"/>
          </a:bodyPr>
          <a:lstStyle/>
          <a:p>
            <a:r>
              <a:rPr lang="en-US" dirty="0"/>
              <a:t>Back in the days. Code-behind. outcome</a:t>
            </a:r>
          </a:p>
        </p:txBody>
      </p:sp>
      <p:sp>
        <p:nvSpPr>
          <p:cNvPr id="3" name="Content Placeholder 2">
            <a:extLst>
              <a:ext uri="{FF2B5EF4-FFF2-40B4-BE49-F238E27FC236}">
                <a16:creationId xmlns:a16="http://schemas.microsoft.com/office/drawing/2014/main" id="{CF006160-0237-3750-66DD-6AF363AB2E76}"/>
              </a:ext>
            </a:extLst>
          </p:cNvPr>
          <p:cNvSpPr>
            <a:spLocks noGrp="1"/>
          </p:cNvSpPr>
          <p:nvPr>
            <p:ph idx="1"/>
          </p:nvPr>
        </p:nvSpPr>
        <p:spPr>
          <a:xfrm>
            <a:off x="581192" y="1596118"/>
            <a:ext cx="11029615" cy="4720090"/>
          </a:xfrm>
        </p:spPr>
        <p:txBody>
          <a:bodyPr anchor="t"/>
          <a:lstStyle/>
          <a:p>
            <a:pPr algn="just"/>
            <a:r>
              <a:rPr lang="en-US" dirty="0"/>
              <a:t>We end-up with file with 76 LOC of spicy mix of UI and functional related code at the same time. FOR ONE BUTTON! And it will only grow.</a:t>
            </a:r>
          </a:p>
          <a:p>
            <a:pPr algn="just"/>
            <a:r>
              <a:rPr lang="en-US" dirty="0"/>
              <a:t>We can hardly write meaningful tests – thanks</a:t>
            </a:r>
            <a:r>
              <a:rPr lang="ru-RU" dirty="0"/>
              <a:t> </a:t>
            </a:r>
            <a:r>
              <a:rPr lang="en-US" dirty="0"/>
              <a:t>god we have QA team.</a:t>
            </a:r>
          </a:p>
          <a:p>
            <a:pPr algn="just"/>
            <a:r>
              <a:rPr lang="en-US" dirty="0"/>
              <a:t>UI-guru has missed</a:t>
            </a:r>
            <a:r>
              <a:rPr lang="ru-RU" dirty="0"/>
              <a:t> </a:t>
            </a:r>
            <a:r>
              <a:rPr lang="en-US" dirty="0"/>
              <a:t>the cancellation logic. But he is hard to blame – he never worked closely with driver-team.</a:t>
            </a:r>
          </a:p>
          <a:p>
            <a:pPr algn="just"/>
            <a:r>
              <a:rPr lang="en-US" dirty="0"/>
              <a:t>We could not separate the work between UI-guru and Tech-guru (who was aware about cancellation), because they would have constant merge conflicts.</a:t>
            </a:r>
          </a:p>
          <a:p>
            <a:pPr algn="just"/>
            <a:endParaRPr lang="en-US" dirty="0"/>
          </a:p>
          <a:p>
            <a:pPr marL="0" indent="0" algn="just">
              <a:buNone/>
            </a:pPr>
            <a:r>
              <a:rPr lang="en-US" b="1" dirty="0"/>
              <a:t>Quite bad situation already!</a:t>
            </a:r>
          </a:p>
          <a:p>
            <a:pPr marL="0" indent="0" algn="just">
              <a:buNone/>
            </a:pPr>
            <a:r>
              <a:rPr lang="en-US" b="1" dirty="0"/>
              <a:t>Are we missing anything else? Can we define formal </a:t>
            </a:r>
            <a:r>
              <a:rPr lang="en-US" b="1"/>
              <a:t>criterias? </a:t>
            </a:r>
            <a:r>
              <a:rPr lang="en-US" b="1" dirty="0"/>
              <a:t>NFRs!</a:t>
            </a:r>
          </a:p>
        </p:txBody>
      </p:sp>
      <p:sp>
        <p:nvSpPr>
          <p:cNvPr id="4" name="Footer Placeholder 3">
            <a:extLst>
              <a:ext uri="{FF2B5EF4-FFF2-40B4-BE49-F238E27FC236}">
                <a16:creationId xmlns:a16="http://schemas.microsoft.com/office/drawing/2014/main" id="{9FB39F58-DEDA-7A2D-9581-F482C1F1402D}"/>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98C97CA1-E607-964E-5F96-09C58E3140A0}"/>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601575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FCB3C-667A-BA16-2031-DE8E0243D3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A5A14C-3BF4-9BB3-510D-F6A2961869D7}"/>
              </a:ext>
            </a:extLst>
          </p:cNvPr>
          <p:cNvSpPr>
            <a:spLocks noGrp="1"/>
          </p:cNvSpPr>
          <p:nvPr>
            <p:ph type="title"/>
          </p:nvPr>
        </p:nvSpPr>
        <p:spPr>
          <a:xfrm>
            <a:off x="581192" y="702156"/>
            <a:ext cx="11029616" cy="506302"/>
          </a:xfrm>
        </p:spPr>
        <p:txBody>
          <a:bodyPr>
            <a:normAutofit fontScale="90000"/>
          </a:bodyPr>
          <a:lstStyle/>
          <a:p>
            <a:r>
              <a:rPr lang="en-US" dirty="0"/>
              <a:t>Not only user stories. But also, </a:t>
            </a:r>
            <a:r>
              <a:rPr lang="en-US" dirty="0" err="1"/>
              <a:t>NFrs</a:t>
            </a:r>
            <a:endParaRPr lang="en-US" dirty="0"/>
          </a:p>
        </p:txBody>
      </p:sp>
      <p:sp>
        <p:nvSpPr>
          <p:cNvPr id="3" name="Content Placeholder 2">
            <a:extLst>
              <a:ext uri="{FF2B5EF4-FFF2-40B4-BE49-F238E27FC236}">
                <a16:creationId xmlns:a16="http://schemas.microsoft.com/office/drawing/2014/main" id="{81E7B76B-A10B-3CFB-F12D-733557D9E92D}"/>
              </a:ext>
            </a:extLst>
          </p:cNvPr>
          <p:cNvSpPr>
            <a:spLocks noGrp="1"/>
          </p:cNvSpPr>
          <p:nvPr>
            <p:ph idx="1"/>
          </p:nvPr>
        </p:nvSpPr>
        <p:spPr>
          <a:xfrm>
            <a:off x="581192" y="1596118"/>
            <a:ext cx="11029615" cy="4720090"/>
          </a:xfrm>
        </p:spPr>
        <p:txBody>
          <a:bodyPr anchor="t"/>
          <a:lstStyle/>
          <a:p>
            <a:pPr marL="0" indent="0" algn="just">
              <a:buNone/>
            </a:pPr>
            <a:r>
              <a:rPr lang="en-US" b="1" dirty="0"/>
              <a:t>Definition: </a:t>
            </a:r>
            <a:r>
              <a:rPr lang="en-US" dirty="0"/>
              <a:t>a non-functional requirement (NFR) is a requirement that specifies criteria that can be used to judge the operation of a system, rather than specific </a:t>
            </a:r>
            <a:r>
              <a:rPr lang="en-US" dirty="0" err="1"/>
              <a:t>behaviours</a:t>
            </a:r>
            <a:r>
              <a:rPr lang="en-US" dirty="0"/>
              <a:t>. They are contrasted with functional requirements that define specific behavior or functions.</a:t>
            </a:r>
            <a:endParaRPr lang="en-US" b="1" dirty="0"/>
          </a:p>
          <a:p>
            <a:pPr marL="0" indent="0" algn="just">
              <a:buNone/>
            </a:pPr>
            <a:r>
              <a:rPr lang="en-US" b="1" dirty="0"/>
              <a:t>In our case we will assess the following subset of them</a:t>
            </a:r>
          </a:p>
          <a:p>
            <a:pPr marL="342900" indent="-342900" algn="just">
              <a:buFont typeface="+mj-lt"/>
              <a:buAutoNum type="arabicPeriod"/>
            </a:pPr>
            <a:r>
              <a:rPr lang="en-US" dirty="0"/>
              <a:t>Testability – how easy to add logical, component, e2e tests?</a:t>
            </a:r>
          </a:p>
          <a:p>
            <a:pPr marL="342900" indent="-342900" algn="just">
              <a:buFont typeface="+mj-lt"/>
              <a:buAutoNum type="arabicPeriod"/>
            </a:pPr>
            <a:r>
              <a:rPr lang="en-US" dirty="0"/>
              <a:t>Extensibility – how easy to add features, and carry-forward of customizations at next major version upgrade.</a:t>
            </a:r>
          </a:p>
          <a:p>
            <a:pPr marL="342900" indent="-342900" algn="just">
              <a:buFont typeface="+mj-lt"/>
              <a:buAutoNum type="arabicPeriod"/>
            </a:pPr>
            <a:r>
              <a:rPr lang="en-US" dirty="0"/>
              <a:t>Adaptability – technology change, support of new devices.</a:t>
            </a:r>
          </a:p>
          <a:p>
            <a:pPr marL="342900" indent="-342900" algn="just">
              <a:buFont typeface="+mj-lt"/>
              <a:buAutoNum type="arabicPeriod"/>
            </a:pPr>
            <a:r>
              <a:rPr lang="en-US" dirty="0"/>
              <a:t>Effectiveness – in terms of development speed. Can we split the tasks between team members?</a:t>
            </a:r>
          </a:p>
          <a:p>
            <a:pPr marL="342900" indent="-342900" algn="just">
              <a:buFont typeface="+mj-lt"/>
              <a:buAutoNum type="arabicPeriod"/>
            </a:pPr>
            <a:r>
              <a:rPr lang="en-US" dirty="0"/>
              <a:t>Reusability – in terms if we can re-use our “logic” in other parts of the system.</a:t>
            </a:r>
          </a:p>
          <a:p>
            <a:pPr marL="342900" indent="-342900" algn="just">
              <a:buFont typeface="+mj-lt"/>
              <a:buAutoNum type="arabicPeriod"/>
            </a:pPr>
            <a:r>
              <a:rPr lang="en-US" dirty="0"/>
              <a:t>Readability - </a:t>
            </a:r>
            <a:r>
              <a:rPr lang="en-US" dirty="0">
                <a:sym typeface="Wingdings" panose="05000000000000000000" pitchFamily="2" charset="2"/>
              </a:rPr>
              <a:t></a:t>
            </a:r>
            <a:endParaRPr lang="en-US" dirty="0"/>
          </a:p>
        </p:txBody>
      </p:sp>
      <p:sp>
        <p:nvSpPr>
          <p:cNvPr id="4" name="Footer Placeholder 3">
            <a:extLst>
              <a:ext uri="{FF2B5EF4-FFF2-40B4-BE49-F238E27FC236}">
                <a16:creationId xmlns:a16="http://schemas.microsoft.com/office/drawing/2014/main" id="{D6902D34-0271-2711-61F5-DE2EAE3524B1}"/>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1883C4D4-177E-CE73-5A39-0974F13AEC50}"/>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96110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C59A7-C615-F651-EEAA-7AC5A8ECBD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FA93BF-9AEF-875C-E48F-5740C261397A}"/>
              </a:ext>
            </a:extLst>
          </p:cNvPr>
          <p:cNvSpPr>
            <a:spLocks noGrp="1"/>
          </p:cNvSpPr>
          <p:nvPr>
            <p:ph type="title"/>
          </p:nvPr>
        </p:nvSpPr>
        <p:spPr>
          <a:xfrm>
            <a:off x="581192" y="702156"/>
            <a:ext cx="11029616" cy="506302"/>
          </a:xfrm>
        </p:spPr>
        <p:txBody>
          <a:bodyPr>
            <a:normAutofit fontScale="90000"/>
          </a:bodyPr>
          <a:lstStyle/>
          <a:p>
            <a:r>
              <a:rPr lang="en-US" dirty="0"/>
              <a:t>Back in the days. Code-behind (CB). Assessment</a:t>
            </a:r>
          </a:p>
        </p:txBody>
      </p:sp>
      <p:graphicFrame>
        <p:nvGraphicFramePr>
          <p:cNvPr id="6" name="Content Placeholder 5">
            <a:extLst>
              <a:ext uri="{FF2B5EF4-FFF2-40B4-BE49-F238E27FC236}">
                <a16:creationId xmlns:a16="http://schemas.microsoft.com/office/drawing/2014/main" id="{5D62217E-4FB7-43CF-7D92-8BB541727B45}"/>
              </a:ext>
            </a:extLst>
          </p:cNvPr>
          <p:cNvGraphicFramePr>
            <a:graphicFrameLocks noGrp="1"/>
          </p:cNvGraphicFramePr>
          <p:nvPr>
            <p:ph idx="1"/>
            <p:extLst>
              <p:ext uri="{D42A27DB-BD31-4B8C-83A1-F6EECF244321}">
                <p14:modId xmlns:p14="http://schemas.microsoft.com/office/powerpoint/2010/main" val="1516596766"/>
              </p:ext>
            </p:extLst>
          </p:nvPr>
        </p:nvGraphicFramePr>
        <p:xfrm>
          <a:off x="581024" y="1467989"/>
          <a:ext cx="11029617" cy="3256280"/>
        </p:xfrm>
        <a:graphic>
          <a:graphicData uri="http://schemas.openxmlformats.org/drawingml/2006/table">
            <a:tbl>
              <a:tblPr firstRow="1" bandRow="1">
                <a:tableStyleId>{5C22544A-7EE6-4342-B048-85BDC9FD1C3A}</a:tableStyleId>
              </a:tblPr>
              <a:tblGrid>
                <a:gridCol w="3676539">
                  <a:extLst>
                    <a:ext uri="{9D8B030D-6E8A-4147-A177-3AD203B41FA5}">
                      <a16:colId xmlns:a16="http://schemas.microsoft.com/office/drawing/2014/main" val="2195550069"/>
                    </a:ext>
                  </a:extLst>
                </a:gridCol>
                <a:gridCol w="3676539">
                  <a:extLst>
                    <a:ext uri="{9D8B030D-6E8A-4147-A177-3AD203B41FA5}">
                      <a16:colId xmlns:a16="http://schemas.microsoft.com/office/drawing/2014/main" val="1697122618"/>
                    </a:ext>
                  </a:extLst>
                </a:gridCol>
                <a:gridCol w="3676539">
                  <a:extLst>
                    <a:ext uri="{9D8B030D-6E8A-4147-A177-3AD203B41FA5}">
                      <a16:colId xmlns:a16="http://schemas.microsoft.com/office/drawing/2014/main" val="3656379759"/>
                    </a:ext>
                  </a:extLst>
                </a:gridCol>
              </a:tblGrid>
              <a:tr h="370840">
                <a:tc>
                  <a:txBody>
                    <a:bodyPr/>
                    <a:lstStyle/>
                    <a:p>
                      <a:pPr algn="ctr"/>
                      <a:r>
                        <a:rPr lang="en-US" dirty="0"/>
                        <a:t>NFR</a:t>
                      </a:r>
                    </a:p>
                  </a:txBody>
                  <a:tcPr/>
                </a:tc>
                <a:tc>
                  <a:txBody>
                    <a:bodyPr/>
                    <a:lstStyle/>
                    <a:p>
                      <a:pPr algn="ctr"/>
                      <a:r>
                        <a:rPr lang="en-US" dirty="0"/>
                        <a:t>CB</a:t>
                      </a:r>
                    </a:p>
                  </a:txBody>
                  <a:tcPr/>
                </a:tc>
                <a:tc>
                  <a:txBody>
                    <a:bodyPr/>
                    <a:lstStyle/>
                    <a:p>
                      <a:pPr algn="ctr"/>
                      <a:r>
                        <a:rPr lang="en-US" dirty="0"/>
                        <a:t>COMMENT</a:t>
                      </a:r>
                    </a:p>
                  </a:txBody>
                  <a:tcPr/>
                </a:tc>
                <a:extLst>
                  <a:ext uri="{0D108BD9-81ED-4DB2-BD59-A6C34878D82A}">
                    <a16:rowId xmlns:a16="http://schemas.microsoft.com/office/drawing/2014/main" val="928860943"/>
                  </a:ext>
                </a:extLst>
              </a:tr>
              <a:tr h="370840">
                <a:tc>
                  <a:txBody>
                    <a:bodyPr/>
                    <a:lstStyle/>
                    <a:p>
                      <a:r>
                        <a:rPr lang="en-US" dirty="0"/>
                        <a:t>Testability</a:t>
                      </a:r>
                    </a:p>
                  </a:txBody>
                  <a:tcPr/>
                </a:tc>
                <a:tc>
                  <a:txBody>
                    <a:bodyPr/>
                    <a:lstStyle/>
                    <a:p>
                      <a:r>
                        <a:rPr lang="en-US" dirty="0">
                          <a:solidFill>
                            <a:srgbClr val="FF6600"/>
                          </a:solidFill>
                          <a:sym typeface="Wingdings" panose="05000000000000000000" pitchFamily="2" charset="2"/>
                        </a:rPr>
                        <a:t></a:t>
                      </a:r>
                      <a:endParaRPr lang="en-US" dirty="0"/>
                    </a:p>
                  </a:txBody>
                  <a:tcPr anchor="ctr"/>
                </a:tc>
                <a:tc>
                  <a:txBody>
                    <a:bodyPr/>
                    <a:lstStyle/>
                    <a:p>
                      <a:r>
                        <a:rPr lang="en-US" sz="1600" dirty="0"/>
                        <a:t>Maybe some kind of e2e possible</a:t>
                      </a:r>
                    </a:p>
                  </a:txBody>
                  <a:tcPr/>
                </a:tc>
                <a:extLst>
                  <a:ext uri="{0D108BD9-81ED-4DB2-BD59-A6C34878D82A}">
                    <a16:rowId xmlns:a16="http://schemas.microsoft.com/office/drawing/2014/main" val="1010410877"/>
                  </a:ext>
                </a:extLst>
              </a:tr>
              <a:tr h="370840">
                <a:tc>
                  <a:txBody>
                    <a:bodyPr/>
                    <a:lstStyle/>
                    <a:p>
                      <a:r>
                        <a:rPr lang="en-US" dirty="0"/>
                        <a:t>Extensibility</a:t>
                      </a:r>
                    </a:p>
                  </a:txBody>
                  <a:tcPr/>
                </a:tc>
                <a:tc>
                  <a:txBody>
                    <a:bodyPr/>
                    <a:lstStyle/>
                    <a:p>
                      <a:r>
                        <a:rPr lang="en-US" dirty="0">
                          <a:solidFill>
                            <a:srgbClr val="FF6600"/>
                          </a:solidFill>
                          <a:sym typeface="Wingdings" panose="05000000000000000000" pitchFamily="2" charset="2"/>
                        </a:rPr>
                        <a:t></a:t>
                      </a:r>
                      <a:endParaRPr lang="en-US" dirty="0"/>
                    </a:p>
                  </a:txBody>
                  <a:tcPr anchor="ctr"/>
                </a:tc>
                <a:tc>
                  <a:txBody>
                    <a:bodyPr/>
                    <a:lstStyle/>
                    <a:p>
                      <a:r>
                        <a:rPr lang="en-US" sz="1600" dirty="0"/>
                        <a:t>Completely new features possible. Modification of existing a hard.</a:t>
                      </a:r>
                    </a:p>
                  </a:txBody>
                  <a:tcPr/>
                </a:tc>
                <a:extLst>
                  <a:ext uri="{0D108BD9-81ED-4DB2-BD59-A6C34878D82A}">
                    <a16:rowId xmlns:a16="http://schemas.microsoft.com/office/drawing/2014/main" val="1386464909"/>
                  </a:ext>
                </a:extLst>
              </a:tr>
              <a:tr h="370840">
                <a:tc>
                  <a:txBody>
                    <a:bodyPr/>
                    <a:lstStyle/>
                    <a:p>
                      <a:r>
                        <a:rPr lang="en-US" dirty="0"/>
                        <a:t>Adaptability</a:t>
                      </a:r>
                    </a:p>
                  </a:txBody>
                  <a:tcPr/>
                </a:tc>
                <a:tc>
                  <a:txBody>
                    <a:bodyPr/>
                    <a:lstStyle/>
                    <a:p>
                      <a:r>
                        <a:rPr lang="en-US" dirty="0">
                          <a:solidFill>
                            <a:srgbClr val="FF6600"/>
                          </a:solidFill>
                          <a:sym typeface="Wingdings" panose="05000000000000000000" pitchFamily="2" charset="2"/>
                        </a:rPr>
                        <a:t></a:t>
                      </a:r>
                      <a:endParaRPr lang="en-US" dirty="0"/>
                    </a:p>
                  </a:txBody>
                  <a:tcPr anchor="ctr"/>
                </a:tc>
                <a:tc>
                  <a:txBody>
                    <a:bodyPr/>
                    <a:lstStyle/>
                    <a:p>
                      <a:r>
                        <a:rPr lang="en-US" sz="1600" dirty="0"/>
                        <a:t>Zero – UI is 100% mixed with logic</a:t>
                      </a:r>
                    </a:p>
                  </a:txBody>
                  <a:tcPr/>
                </a:tc>
                <a:extLst>
                  <a:ext uri="{0D108BD9-81ED-4DB2-BD59-A6C34878D82A}">
                    <a16:rowId xmlns:a16="http://schemas.microsoft.com/office/drawing/2014/main" val="1522253490"/>
                  </a:ext>
                </a:extLst>
              </a:tr>
              <a:tr h="370840">
                <a:tc>
                  <a:txBody>
                    <a:bodyPr/>
                    <a:lstStyle/>
                    <a:p>
                      <a:r>
                        <a:rPr lang="en-US" dirty="0"/>
                        <a:t>Effectiveness</a:t>
                      </a:r>
                    </a:p>
                  </a:txBody>
                  <a:tcPr/>
                </a:tc>
                <a:tc>
                  <a:txBody>
                    <a:bodyPr/>
                    <a:lstStyle/>
                    <a:p>
                      <a:r>
                        <a:rPr lang="en-US" dirty="0">
                          <a:solidFill>
                            <a:srgbClr val="FF6600"/>
                          </a:solidFill>
                          <a:sym typeface="Wingdings" panose="05000000000000000000" pitchFamily="2" charset="2"/>
                        </a:rPr>
                        <a:t></a:t>
                      </a:r>
                      <a:endParaRPr lang="en-US" dirty="0"/>
                    </a:p>
                  </a:txBody>
                  <a:tcPr anchor="ctr"/>
                </a:tc>
                <a:tc>
                  <a:txBody>
                    <a:bodyPr/>
                    <a:lstStyle/>
                    <a:p>
                      <a:r>
                        <a:rPr lang="en-US" sz="1600" dirty="0"/>
                        <a:t>With merge conflicts pain</a:t>
                      </a:r>
                    </a:p>
                  </a:txBody>
                  <a:tcPr/>
                </a:tc>
                <a:extLst>
                  <a:ext uri="{0D108BD9-81ED-4DB2-BD59-A6C34878D82A}">
                    <a16:rowId xmlns:a16="http://schemas.microsoft.com/office/drawing/2014/main" val="449572642"/>
                  </a:ext>
                </a:extLst>
              </a:tr>
              <a:tr h="370840">
                <a:tc>
                  <a:txBody>
                    <a:bodyPr/>
                    <a:lstStyle/>
                    <a:p>
                      <a:r>
                        <a:rPr lang="en-US" dirty="0"/>
                        <a:t>Reusability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6600"/>
                          </a:solidFill>
                          <a:sym typeface="Wingdings" panose="05000000000000000000" pitchFamily="2" charset="2"/>
                        </a:rPr>
                        <a:t></a:t>
                      </a:r>
                      <a:endParaRPr lang="en-US" dirty="0"/>
                    </a:p>
                  </a:txBody>
                  <a:tcPr anchor="ctr"/>
                </a:tc>
                <a:tc>
                  <a:txBody>
                    <a:bodyPr/>
                    <a:lstStyle/>
                    <a:p>
                      <a:r>
                        <a:rPr lang="en-US" sz="1600" dirty="0"/>
                        <a:t>With a massive refactoring we can extract </a:t>
                      </a:r>
                      <a:r>
                        <a:rPr lang="en-US" sz="1600" dirty="0" err="1"/>
                        <a:t>UserControls</a:t>
                      </a:r>
                      <a:r>
                        <a:rPr lang="en-US" sz="1600" dirty="0"/>
                        <a:t>, that will be re-usable to some extent. </a:t>
                      </a:r>
                    </a:p>
                  </a:txBody>
                  <a:tcPr/>
                </a:tc>
                <a:extLst>
                  <a:ext uri="{0D108BD9-81ED-4DB2-BD59-A6C34878D82A}">
                    <a16:rowId xmlns:a16="http://schemas.microsoft.com/office/drawing/2014/main" val="2812193009"/>
                  </a:ext>
                </a:extLst>
              </a:tr>
              <a:tr h="370840">
                <a:tc>
                  <a:txBody>
                    <a:bodyPr/>
                    <a:lstStyle/>
                    <a:p>
                      <a:r>
                        <a:rPr lang="en-US" dirty="0"/>
                        <a:t>Readability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6600"/>
                          </a:solidFill>
                          <a:sym typeface="Wingdings" panose="05000000000000000000" pitchFamily="2" charset="2"/>
                        </a:rPr>
                        <a:t></a:t>
                      </a:r>
                      <a:endParaRPr lang="en-US" dirty="0"/>
                    </a:p>
                  </a:txBody>
                  <a:tcPr anchor="ctr"/>
                </a:tc>
                <a:tc>
                  <a:txBody>
                    <a:bodyPr/>
                    <a:lstStyle/>
                    <a:p>
                      <a:r>
                        <a:rPr lang="en-US" sz="1600" dirty="0"/>
                        <a:t>Quick explosion of KLOC possible.</a:t>
                      </a:r>
                    </a:p>
                  </a:txBody>
                  <a:tcPr/>
                </a:tc>
                <a:extLst>
                  <a:ext uri="{0D108BD9-81ED-4DB2-BD59-A6C34878D82A}">
                    <a16:rowId xmlns:a16="http://schemas.microsoft.com/office/drawing/2014/main" val="3674885099"/>
                  </a:ext>
                </a:extLst>
              </a:tr>
            </a:tbl>
          </a:graphicData>
        </a:graphic>
      </p:graphicFrame>
      <p:sp>
        <p:nvSpPr>
          <p:cNvPr id="4" name="Footer Placeholder 3">
            <a:extLst>
              <a:ext uri="{FF2B5EF4-FFF2-40B4-BE49-F238E27FC236}">
                <a16:creationId xmlns:a16="http://schemas.microsoft.com/office/drawing/2014/main" id="{2DE172D0-91A9-01E6-FD67-E419FC3D4E29}"/>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AC54F90F-6734-EF6A-5C07-4F18ECEB0417}"/>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0" name="TextBox 9">
            <a:extLst>
              <a:ext uri="{FF2B5EF4-FFF2-40B4-BE49-F238E27FC236}">
                <a16:creationId xmlns:a16="http://schemas.microsoft.com/office/drawing/2014/main" id="{0141A2B5-73CD-89B7-7FFE-F4A324D00877}"/>
              </a:ext>
            </a:extLst>
          </p:cNvPr>
          <p:cNvSpPr txBox="1"/>
          <p:nvPr/>
        </p:nvSpPr>
        <p:spPr>
          <a:xfrm>
            <a:off x="581024" y="4996632"/>
            <a:ext cx="11029615" cy="553998"/>
          </a:xfrm>
          <a:prstGeom prst="rect">
            <a:avLst/>
          </a:prstGeom>
          <a:noFill/>
        </p:spPr>
        <p:txBody>
          <a:bodyPr wrap="square" rtlCol="0">
            <a:spAutoFit/>
          </a:bodyPr>
          <a:lstStyle/>
          <a:p>
            <a:r>
              <a:rPr lang="en-US" sz="1600" b="1" dirty="0"/>
              <a:t>Legend:</a:t>
            </a:r>
            <a:r>
              <a:rPr lang="en-US" dirty="0"/>
              <a:t> </a:t>
            </a:r>
            <a:r>
              <a:rPr lang="en-US" dirty="0">
                <a:solidFill>
                  <a:srgbClr val="FF6600"/>
                </a:solidFill>
                <a:sym typeface="Wingdings" panose="05000000000000000000" pitchFamily="2" charset="2"/>
              </a:rPr>
              <a:t> </a:t>
            </a:r>
            <a:r>
              <a:rPr lang="en-US" sz="1600" dirty="0">
                <a:sym typeface="Wingdings" panose="05000000000000000000" pitchFamily="2" charset="2"/>
              </a:rPr>
              <a:t>- low</a:t>
            </a:r>
            <a:r>
              <a:rPr lang="en-US" dirty="0">
                <a:sym typeface="Wingdings" panose="05000000000000000000" pitchFamily="2" charset="2"/>
              </a:rPr>
              <a:t> </a:t>
            </a:r>
            <a:r>
              <a:rPr lang="en-US" dirty="0">
                <a:solidFill>
                  <a:srgbClr val="FFC000"/>
                </a:solidFill>
                <a:sym typeface="Wingdings" panose="05000000000000000000" pitchFamily="2" charset="2"/>
              </a:rPr>
              <a:t></a:t>
            </a:r>
            <a:r>
              <a:rPr lang="en-US" dirty="0">
                <a:sym typeface="Wingdings" panose="05000000000000000000" pitchFamily="2" charset="2"/>
              </a:rPr>
              <a:t> - </a:t>
            </a:r>
            <a:r>
              <a:rPr lang="en-US" sz="1600" dirty="0">
                <a:sym typeface="Wingdings" panose="05000000000000000000" pitchFamily="2" charset="2"/>
              </a:rPr>
              <a:t>m</a:t>
            </a:r>
            <a:r>
              <a:rPr lang="en-US" sz="1600" dirty="0"/>
              <a:t>oderate </a:t>
            </a:r>
            <a:r>
              <a:rPr lang="en-US" dirty="0">
                <a:solidFill>
                  <a:srgbClr val="00B050"/>
                </a:solidFill>
                <a:sym typeface="Wingdings" panose="05000000000000000000" pitchFamily="2" charset="2"/>
              </a:rPr>
              <a:t></a:t>
            </a:r>
            <a:r>
              <a:rPr lang="en-US" dirty="0">
                <a:sym typeface="Wingdings" panose="05000000000000000000" pitchFamily="2" charset="2"/>
              </a:rPr>
              <a:t> - </a:t>
            </a:r>
            <a:r>
              <a:rPr lang="en-US" sz="1600" dirty="0">
                <a:sym typeface="Wingdings" panose="05000000000000000000" pitchFamily="2" charset="2"/>
              </a:rPr>
              <a:t>h</a:t>
            </a:r>
            <a:r>
              <a:rPr lang="en-US" sz="1600" dirty="0"/>
              <a:t>igh</a:t>
            </a:r>
          </a:p>
          <a:p>
            <a:pPr>
              <a:buClr>
                <a:schemeClr val="accent1"/>
              </a:buClr>
              <a:buSzPct val="92000"/>
            </a:pPr>
            <a:r>
              <a:rPr lang="en-US" sz="1200" dirty="0"/>
              <a:t>* More than one increase trait</a:t>
            </a:r>
          </a:p>
        </p:txBody>
      </p:sp>
    </p:spTree>
    <p:extLst>
      <p:ext uri="{BB962C8B-B14F-4D97-AF65-F5344CB8AC3E}">
        <p14:creationId xmlns:p14="http://schemas.microsoft.com/office/powerpoint/2010/main" val="98071436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{9BB9F5F2-3A1A-46E9-A5C4-4A0B6CF830EA}TF201209c3-d067-44f9-a26f-c8f216c44313bb3a568c_win32-3fcf631d8551</Template>
  <TotalTime>274</TotalTime>
  <Words>721</Words>
  <Application>Microsoft Office PowerPoint</Application>
  <PresentationFormat>Widescreen</PresentationFormat>
  <Paragraphs>81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Franklin Gothic Book</vt:lpstr>
      <vt:lpstr>Franklin Gothic Demi</vt:lpstr>
      <vt:lpstr>Wingdings</vt:lpstr>
      <vt:lpstr>Wingdings 2</vt:lpstr>
      <vt:lpstr>DividendVTI</vt:lpstr>
      <vt:lpstr>The history of UI architecture design approaches. From code-behind to MVVM. </vt:lpstr>
      <vt:lpstr>Disclaimer</vt:lpstr>
      <vt:lpstr>Problem domain and First user story</vt:lpstr>
      <vt:lpstr>Back in the days. Code-behind.</vt:lpstr>
      <vt:lpstr>Back in the days. Code-behind. Issues</vt:lpstr>
      <vt:lpstr>Back in the days. Code-behind. outcome</vt:lpstr>
      <vt:lpstr>Not only user stories. But also, NFrs</vt:lpstr>
      <vt:lpstr>Back in the days. Code-behind (CB). Assessment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Fedor Reznik</dc:creator>
  <cp:lastModifiedBy>Fedor Reznik</cp:lastModifiedBy>
  <cp:revision>24</cp:revision>
  <dcterms:created xsi:type="dcterms:W3CDTF">2025-06-05T16:21:22Z</dcterms:created>
  <dcterms:modified xsi:type="dcterms:W3CDTF">2025-06-05T22:07:57Z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