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3"/>
  </p:notesMasterIdLst>
  <p:sldIdLst>
    <p:sldId id="257"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71F5FE-DCC2-427F-AFE7-4FEF7CB6B417}">
          <p14:sldIdLst>
            <p14:sldId id="257"/>
            <p14:sldId id="259"/>
            <p14:sldId id="260"/>
            <p14:sldId id="261"/>
            <p14:sldId id="262"/>
            <p14:sldId id="263"/>
            <p14:sldId id="264"/>
          </p14:sldIdLst>
        </p14:section>
        <p14:section name="Untitled Section" id="{0432FF13-107D-4CA7-B79E-73ECF15F5110}">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a:t>
            </a:r>
            <a:r>
              <a:rPr lang="en-US" dirty="0" err="1"/>
              <a:t>ICatFeederDriver</a:t>
            </a:r>
            <a:r>
              <a:rPr lang="en-US" dirty="0"/>
              <a:t>.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and any kind of </a:t>
            </a:r>
            <a:r>
              <a:rPr lang="en-US"/>
              <a:t>operation confirmation </a:t>
            </a:r>
            <a:r>
              <a:rPr lang="en-US" dirty="0"/>
              <a:t>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great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Testing phase: </a:t>
            </a:r>
            <a:r>
              <a:rPr lang="en-US" dirty="0"/>
              <a:t>QA has spotted that if user quickly clicking the button it results in error.</a:t>
            </a:r>
            <a:endParaRPr lang="en-US" b="1" dirty="0"/>
          </a:p>
          <a:p>
            <a:pPr algn="just"/>
            <a:r>
              <a:rPr lang="en-US" b="1" dirty="0"/>
              <a:t>After release: </a:t>
            </a:r>
            <a:r>
              <a:rPr lang="en-US" dirty="0"/>
              <a:t>users started to complain about hanging feeders. Apparently, we got a memory leak in driver, despite the fact that driver actually “logs” it.</a:t>
            </a:r>
          </a:p>
          <a:p>
            <a:pPr algn="just"/>
            <a:endParaRPr lang="en-US" b="1" dirty="0"/>
          </a:p>
          <a:p>
            <a:pPr marL="0" indent="0" algn="just">
              <a:buNone/>
            </a:pPr>
            <a:r>
              <a:rPr lang="en-US" b="1" dirty="0"/>
              <a:t>DISASTER! </a:t>
            </a:r>
          </a:p>
          <a:p>
            <a:pPr marL="0" indent="0" algn="just">
              <a:buNone/>
            </a:pPr>
            <a:r>
              <a:rPr lang="en-US" b="1" dirty="0"/>
              <a:t>LET’S FIX IT!</a:t>
            </a:r>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C81D3-A327-CF74-9452-D181A3CD7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6D566-05FE-8D7C-47DF-C4DF691EB14B}"/>
              </a:ext>
            </a:extLst>
          </p:cNvPr>
          <p:cNvSpPr>
            <a:spLocks noGrp="1"/>
          </p:cNvSpPr>
          <p:nvPr>
            <p:ph type="title"/>
          </p:nvPr>
        </p:nvSpPr>
        <p:spPr>
          <a:xfrm>
            <a:off x="581192" y="702156"/>
            <a:ext cx="11029616" cy="506302"/>
          </a:xfrm>
        </p:spPr>
        <p:txBody>
          <a:bodyPr>
            <a:normAutofit fontScale="90000"/>
          </a:bodyPr>
          <a:lstStyle/>
          <a:p>
            <a:r>
              <a:rPr lang="en-US" dirty="0"/>
              <a:t>Back in the days. Code-behind. outcome</a:t>
            </a:r>
          </a:p>
        </p:txBody>
      </p:sp>
      <p:sp>
        <p:nvSpPr>
          <p:cNvPr id="3" name="Content Placeholder 2">
            <a:extLst>
              <a:ext uri="{FF2B5EF4-FFF2-40B4-BE49-F238E27FC236}">
                <a16:creationId xmlns:a16="http://schemas.microsoft.com/office/drawing/2014/main" id="{CF006160-0237-3750-66DD-6AF363AB2E76}"/>
              </a:ext>
            </a:extLst>
          </p:cNvPr>
          <p:cNvSpPr>
            <a:spLocks noGrp="1"/>
          </p:cNvSpPr>
          <p:nvPr>
            <p:ph idx="1"/>
          </p:nvPr>
        </p:nvSpPr>
        <p:spPr>
          <a:xfrm>
            <a:off x="581192" y="1596118"/>
            <a:ext cx="11029615" cy="4720090"/>
          </a:xfrm>
        </p:spPr>
        <p:txBody>
          <a:bodyPr anchor="t"/>
          <a:lstStyle/>
          <a:p>
            <a:pPr algn="just"/>
            <a:r>
              <a:rPr lang="en-US" dirty="0"/>
              <a:t>We end-up with file with </a:t>
            </a:r>
            <a:r>
              <a:rPr lang="en-US"/>
              <a:t>76 LOC </a:t>
            </a:r>
            <a:r>
              <a:rPr lang="en-US" dirty="0"/>
              <a:t>of spicy mix of UI and functional related code at the same time. FOR ONE BUTTON! And it will only grow.</a:t>
            </a:r>
          </a:p>
          <a:p>
            <a:pPr algn="just"/>
            <a:r>
              <a:rPr lang="en-US" dirty="0"/>
              <a:t>We can hardly write meaningful tests – thanks</a:t>
            </a:r>
            <a:r>
              <a:rPr lang="ru-RU" dirty="0"/>
              <a:t> </a:t>
            </a:r>
            <a:r>
              <a:rPr lang="en-US" dirty="0"/>
              <a:t>god we have QA team.</a:t>
            </a:r>
          </a:p>
          <a:p>
            <a:pPr algn="just"/>
            <a:r>
              <a:rPr lang="en-US" dirty="0"/>
              <a:t>UI-guru has missed</a:t>
            </a:r>
            <a:r>
              <a:rPr lang="ru-RU" dirty="0"/>
              <a:t> </a:t>
            </a:r>
            <a:r>
              <a:rPr lang="en-US" dirty="0"/>
              <a:t>the cancellation logic. But he is hard to blame – he never worked closely with driver-team.</a:t>
            </a:r>
          </a:p>
          <a:p>
            <a:pPr algn="just"/>
            <a:r>
              <a:rPr lang="en-US" dirty="0"/>
              <a:t>We could not separate the work between UI-guru and Tech-guru (who was aware about cancellation), because they would have constant merge conflicts.</a:t>
            </a:r>
          </a:p>
          <a:p>
            <a:pPr algn="just"/>
            <a:endParaRPr lang="en-US" dirty="0"/>
          </a:p>
          <a:p>
            <a:pPr marL="0" indent="0" algn="just">
              <a:buNone/>
            </a:pPr>
            <a:r>
              <a:rPr lang="en-US" b="1" dirty="0"/>
              <a:t>Quite bad situation already!</a:t>
            </a:r>
          </a:p>
          <a:p>
            <a:pPr marL="0" indent="0" algn="just">
              <a:buNone/>
            </a:pPr>
            <a:r>
              <a:rPr lang="en-US" b="1" dirty="0"/>
              <a:t>Are we missing anything else? NFRs!</a:t>
            </a:r>
          </a:p>
        </p:txBody>
      </p:sp>
      <p:sp>
        <p:nvSpPr>
          <p:cNvPr id="4" name="Footer Placeholder 3">
            <a:extLst>
              <a:ext uri="{FF2B5EF4-FFF2-40B4-BE49-F238E27FC236}">
                <a16:creationId xmlns:a16="http://schemas.microsoft.com/office/drawing/2014/main" id="{9FB39F58-DEDA-7A2D-9581-F482C1F1402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98C97CA1-E607-964E-5F96-09C58E3140A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601575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CB3C-667A-BA16-2031-DE8E0243D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5A14C-3BF4-9BB3-510D-F6A2961869D7}"/>
              </a:ext>
            </a:extLst>
          </p:cNvPr>
          <p:cNvSpPr>
            <a:spLocks noGrp="1"/>
          </p:cNvSpPr>
          <p:nvPr>
            <p:ph type="title"/>
          </p:nvPr>
        </p:nvSpPr>
        <p:spPr>
          <a:xfrm>
            <a:off x="581192" y="702156"/>
            <a:ext cx="11029616" cy="506302"/>
          </a:xfrm>
        </p:spPr>
        <p:txBody>
          <a:bodyPr>
            <a:normAutofit fontScale="90000"/>
          </a:bodyPr>
          <a:lstStyle/>
          <a:p>
            <a:r>
              <a:rPr lang="en-US" dirty="0"/>
              <a:t>Not only user stories. But also, </a:t>
            </a:r>
            <a:r>
              <a:rPr lang="en-US" dirty="0" err="1"/>
              <a:t>NFrs</a:t>
            </a:r>
            <a:endParaRPr lang="en-US" dirty="0"/>
          </a:p>
        </p:txBody>
      </p:sp>
      <p:sp>
        <p:nvSpPr>
          <p:cNvPr id="3" name="Content Placeholder 2">
            <a:extLst>
              <a:ext uri="{FF2B5EF4-FFF2-40B4-BE49-F238E27FC236}">
                <a16:creationId xmlns:a16="http://schemas.microsoft.com/office/drawing/2014/main" id="{81E7B76B-A10B-3CFB-F12D-733557D9E92D}"/>
              </a:ext>
            </a:extLst>
          </p:cNvPr>
          <p:cNvSpPr>
            <a:spLocks noGrp="1"/>
          </p:cNvSpPr>
          <p:nvPr>
            <p:ph idx="1"/>
          </p:nvPr>
        </p:nvSpPr>
        <p:spPr>
          <a:xfrm>
            <a:off x="581192" y="1596118"/>
            <a:ext cx="11029615" cy="4720090"/>
          </a:xfrm>
        </p:spPr>
        <p:txBody>
          <a:bodyPr anchor="t"/>
          <a:lstStyle/>
          <a:p>
            <a:pPr marL="0" indent="0" algn="just">
              <a:buNone/>
            </a:pPr>
            <a:r>
              <a:rPr lang="en-US" b="1" dirty="0"/>
              <a:t>Definition: </a:t>
            </a:r>
            <a:r>
              <a:rPr lang="en-US" dirty="0"/>
              <a:t>a non-functional requirement (NFR) is a requirement that specifies criteria that can be used to judge the operation of a system, rather than specific </a:t>
            </a:r>
            <a:r>
              <a:rPr lang="en-US" dirty="0" err="1"/>
              <a:t>behaviours</a:t>
            </a:r>
            <a:r>
              <a:rPr lang="en-US" dirty="0"/>
              <a:t>. They are contrasted with functional requirements that define specific behavior or functions.</a:t>
            </a:r>
            <a:endParaRPr lang="en-US" b="1" dirty="0"/>
          </a:p>
          <a:p>
            <a:pPr marL="0" indent="0" algn="just">
              <a:buNone/>
            </a:pPr>
            <a:r>
              <a:rPr lang="en-US" b="1" dirty="0"/>
              <a:t>In our case we will assess the following subset of them</a:t>
            </a:r>
          </a:p>
          <a:p>
            <a:pPr marL="342900" indent="-342900" algn="just">
              <a:buFont typeface="+mj-lt"/>
              <a:buAutoNum type="arabicPeriod"/>
            </a:pPr>
            <a:r>
              <a:rPr lang="en-US" dirty="0"/>
              <a:t>Testability – how easy to add logical, component, e2e tests?</a:t>
            </a:r>
          </a:p>
          <a:p>
            <a:pPr marL="342900" indent="-342900" algn="just">
              <a:buFont typeface="+mj-lt"/>
              <a:buAutoNum type="arabicPeriod"/>
            </a:pPr>
            <a:r>
              <a:rPr lang="en-US" dirty="0"/>
              <a:t>Extensibility – how easy to add features, and carry-forward of customizations at next major version upgrade.</a:t>
            </a:r>
          </a:p>
          <a:p>
            <a:pPr marL="342900" indent="-342900" algn="just">
              <a:buFont typeface="+mj-lt"/>
              <a:buAutoNum type="arabicPeriod"/>
            </a:pPr>
            <a:r>
              <a:rPr lang="en-US" dirty="0"/>
              <a:t>Adaptability – technology change, support of new devices.</a:t>
            </a:r>
          </a:p>
          <a:p>
            <a:pPr marL="342900" indent="-342900" algn="just">
              <a:buFont typeface="+mj-lt"/>
              <a:buAutoNum type="arabicPeriod"/>
            </a:pPr>
            <a:r>
              <a:rPr lang="en-US" dirty="0"/>
              <a:t>Effectiveness – in terms of development speed. Can we split the tasks between team members?</a:t>
            </a:r>
          </a:p>
          <a:p>
            <a:pPr marL="342900" indent="-342900" algn="just">
              <a:buFont typeface="+mj-lt"/>
              <a:buAutoNum type="arabicPeriod"/>
            </a:pPr>
            <a:r>
              <a:rPr lang="en-US" dirty="0"/>
              <a:t>Reusability – in terms if we can re-use our “logic” in other parts of the system.</a:t>
            </a:r>
          </a:p>
          <a:p>
            <a:pPr marL="342900" indent="-342900" algn="just">
              <a:buFont typeface="+mj-lt"/>
              <a:buAutoNum type="arabicPeriod"/>
            </a:pPr>
            <a:r>
              <a:rPr lang="en-US" dirty="0"/>
              <a:t>Readability - </a:t>
            </a:r>
            <a:r>
              <a:rPr lang="en-US" dirty="0">
                <a:sym typeface="Wingdings" panose="05000000000000000000" pitchFamily="2" charset="2"/>
              </a:rPr>
              <a:t></a:t>
            </a:r>
            <a:endParaRPr lang="en-US" dirty="0"/>
          </a:p>
        </p:txBody>
      </p:sp>
      <p:sp>
        <p:nvSpPr>
          <p:cNvPr id="4" name="Footer Placeholder 3">
            <a:extLst>
              <a:ext uri="{FF2B5EF4-FFF2-40B4-BE49-F238E27FC236}">
                <a16:creationId xmlns:a16="http://schemas.microsoft.com/office/drawing/2014/main" id="{D6902D34-0271-2711-61F5-DE2EAE3524B1}"/>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1883C4D4-177E-CE73-5A39-0974F13AEC50}"/>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6110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C59A7-C615-F651-EEAA-7AC5A8ECB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FA93BF-9AEF-875C-E48F-5740C261397A}"/>
              </a:ext>
            </a:extLst>
          </p:cNvPr>
          <p:cNvSpPr>
            <a:spLocks noGrp="1"/>
          </p:cNvSpPr>
          <p:nvPr>
            <p:ph type="title"/>
          </p:nvPr>
        </p:nvSpPr>
        <p:spPr>
          <a:xfrm>
            <a:off x="581192" y="702156"/>
            <a:ext cx="11029616" cy="506302"/>
          </a:xfrm>
        </p:spPr>
        <p:txBody>
          <a:bodyPr>
            <a:normAutofit fontScale="90000"/>
          </a:bodyPr>
          <a:lstStyle/>
          <a:p>
            <a:r>
              <a:rPr lang="en-US" dirty="0"/>
              <a:t>Back in the days. Code-behind (CB). Assessment</a:t>
            </a:r>
          </a:p>
        </p:txBody>
      </p:sp>
      <p:graphicFrame>
        <p:nvGraphicFramePr>
          <p:cNvPr id="6" name="Content Placeholder 5">
            <a:extLst>
              <a:ext uri="{FF2B5EF4-FFF2-40B4-BE49-F238E27FC236}">
                <a16:creationId xmlns:a16="http://schemas.microsoft.com/office/drawing/2014/main" id="{5D62217E-4FB7-43CF-7D92-8BB541727B45}"/>
              </a:ext>
            </a:extLst>
          </p:cNvPr>
          <p:cNvGraphicFramePr>
            <a:graphicFrameLocks noGrp="1"/>
          </p:cNvGraphicFramePr>
          <p:nvPr>
            <p:ph idx="1"/>
            <p:extLst>
              <p:ext uri="{D42A27DB-BD31-4B8C-83A1-F6EECF244321}">
                <p14:modId xmlns:p14="http://schemas.microsoft.com/office/powerpoint/2010/main" val="1516596766"/>
              </p:ext>
            </p:extLst>
          </p:nvPr>
        </p:nvGraphicFramePr>
        <p:xfrm>
          <a:off x="581024" y="1467989"/>
          <a:ext cx="11029617" cy="3256280"/>
        </p:xfrm>
        <a:graphic>
          <a:graphicData uri="http://schemas.openxmlformats.org/drawingml/2006/table">
            <a:tbl>
              <a:tblPr firstRow="1" bandRow="1">
                <a:tableStyleId>{5C22544A-7EE6-4342-B048-85BDC9FD1C3A}</a:tableStyleId>
              </a:tblPr>
              <a:tblGrid>
                <a:gridCol w="3676539">
                  <a:extLst>
                    <a:ext uri="{9D8B030D-6E8A-4147-A177-3AD203B41FA5}">
                      <a16:colId xmlns:a16="http://schemas.microsoft.com/office/drawing/2014/main" val="2195550069"/>
                    </a:ext>
                  </a:extLst>
                </a:gridCol>
                <a:gridCol w="3676539">
                  <a:extLst>
                    <a:ext uri="{9D8B030D-6E8A-4147-A177-3AD203B41FA5}">
                      <a16:colId xmlns:a16="http://schemas.microsoft.com/office/drawing/2014/main" val="1697122618"/>
                    </a:ext>
                  </a:extLst>
                </a:gridCol>
                <a:gridCol w="3676539">
                  <a:extLst>
                    <a:ext uri="{9D8B030D-6E8A-4147-A177-3AD203B41FA5}">
                      <a16:colId xmlns:a16="http://schemas.microsoft.com/office/drawing/2014/main" val="3656379759"/>
                    </a:ext>
                  </a:extLst>
                </a:gridCol>
              </a:tblGrid>
              <a:tr h="370840">
                <a:tc>
                  <a:txBody>
                    <a:bodyPr/>
                    <a:lstStyle/>
                    <a:p>
                      <a:pPr algn="ctr"/>
                      <a:r>
                        <a:rPr lang="en-US" dirty="0"/>
                        <a:t>NFR</a:t>
                      </a:r>
                    </a:p>
                  </a:txBody>
                  <a:tcPr/>
                </a:tc>
                <a:tc>
                  <a:txBody>
                    <a:bodyPr/>
                    <a:lstStyle/>
                    <a:p>
                      <a:pPr algn="ctr"/>
                      <a:r>
                        <a:rPr lang="en-US" dirty="0"/>
                        <a:t>CB</a:t>
                      </a:r>
                    </a:p>
                  </a:txBody>
                  <a:tcPr/>
                </a:tc>
                <a:tc>
                  <a:txBody>
                    <a:bodyPr/>
                    <a:lstStyle/>
                    <a:p>
                      <a:pPr algn="ctr"/>
                      <a:r>
                        <a:rPr lang="en-US" dirty="0"/>
                        <a:t>COMMENT</a:t>
                      </a:r>
                    </a:p>
                  </a:txBody>
                  <a:tcPr/>
                </a:tc>
                <a:extLst>
                  <a:ext uri="{0D108BD9-81ED-4DB2-BD59-A6C34878D82A}">
                    <a16:rowId xmlns:a16="http://schemas.microsoft.com/office/drawing/2014/main" val="928860943"/>
                  </a:ext>
                </a:extLst>
              </a:tr>
              <a:tr h="370840">
                <a:tc>
                  <a:txBody>
                    <a:bodyPr/>
                    <a:lstStyle/>
                    <a:p>
                      <a:r>
                        <a:rPr lang="en-US" dirty="0"/>
                        <a:t>Testability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Maybe some kind of e2e possible</a:t>
                      </a:r>
                    </a:p>
                  </a:txBody>
                  <a:tcPr/>
                </a:tc>
                <a:extLst>
                  <a:ext uri="{0D108BD9-81ED-4DB2-BD59-A6C34878D82A}">
                    <a16:rowId xmlns:a16="http://schemas.microsoft.com/office/drawing/2014/main" val="1010410877"/>
                  </a:ext>
                </a:extLst>
              </a:tr>
              <a:tr h="370840">
                <a:tc>
                  <a:txBody>
                    <a:bodyPr/>
                    <a:lstStyle/>
                    <a:p>
                      <a:r>
                        <a:rPr lang="en-US" dirty="0"/>
                        <a:t>Extensibility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Completely new features possible. Modification of existing a hard.</a:t>
                      </a:r>
                    </a:p>
                  </a:txBody>
                  <a:tcPr/>
                </a:tc>
                <a:extLst>
                  <a:ext uri="{0D108BD9-81ED-4DB2-BD59-A6C34878D82A}">
                    <a16:rowId xmlns:a16="http://schemas.microsoft.com/office/drawing/2014/main" val="1386464909"/>
                  </a:ext>
                </a:extLst>
              </a:tr>
              <a:tr h="370840">
                <a:tc>
                  <a:txBody>
                    <a:bodyPr/>
                    <a:lstStyle/>
                    <a:p>
                      <a:r>
                        <a:rPr lang="en-US" dirty="0"/>
                        <a:t>Adaptability</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Zero – UI is 100% mixed with logic</a:t>
                      </a:r>
                    </a:p>
                  </a:txBody>
                  <a:tcPr/>
                </a:tc>
                <a:extLst>
                  <a:ext uri="{0D108BD9-81ED-4DB2-BD59-A6C34878D82A}">
                    <a16:rowId xmlns:a16="http://schemas.microsoft.com/office/drawing/2014/main" val="1522253490"/>
                  </a:ext>
                </a:extLst>
              </a:tr>
              <a:tr h="370840">
                <a:tc>
                  <a:txBody>
                    <a:bodyPr/>
                    <a:lstStyle/>
                    <a:p>
                      <a:r>
                        <a:rPr lang="en-US" dirty="0"/>
                        <a:t>Effectiveness</a:t>
                      </a:r>
                    </a:p>
                  </a:txBody>
                  <a:tcPr/>
                </a:tc>
                <a:tc>
                  <a:txBody>
                    <a:bodyPr/>
                    <a:lstStyle/>
                    <a:p>
                      <a:r>
                        <a:rPr lang="en-US" dirty="0">
                          <a:solidFill>
                            <a:srgbClr val="FF6600"/>
                          </a:solidFill>
                          <a:sym typeface="Wingdings" panose="05000000000000000000" pitchFamily="2" charset="2"/>
                        </a:rPr>
                        <a:t></a:t>
                      </a:r>
                      <a:endParaRPr lang="en-US" dirty="0"/>
                    </a:p>
                  </a:txBody>
                  <a:tcPr anchor="ctr"/>
                </a:tc>
                <a:tc>
                  <a:txBody>
                    <a:bodyPr/>
                    <a:lstStyle/>
                    <a:p>
                      <a:r>
                        <a:rPr lang="en-US" sz="1600" dirty="0"/>
                        <a:t>With merge conflicts pain</a:t>
                      </a:r>
                    </a:p>
                  </a:txBody>
                  <a:tcPr/>
                </a:tc>
                <a:extLst>
                  <a:ext uri="{0D108BD9-81ED-4DB2-BD59-A6C34878D82A}">
                    <a16:rowId xmlns:a16="http://schemas.microsoft.com/office/drawing/2014/main" val="449572642"/>
                  </a:ext>
                </a:extLst>
              </a:tr>
              <a:tr h="370840">
                <a:tc>
                  <a:txBody>
                    <a:bodyPr/>
                    <a:lstStyle/>
                    <a:p>
                      <a:r>
                        <a:rPr lang="en-US" dirty="0"/>
                        <a:t>Reusability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6600"/>
                          </a:solidFill>
                          <a:sym typeface="Wingdings" panose="05000000000000000000" pitchFamily="2" charset="2"/>
                        </a:rPr>
                        <a:t></a:t>
                      </a:r>
                      <a:endParaRPr lang="en-US" dirty="0"/>
                    </a:p>
                  </a:txBody>
                  <a:tcPr anchor="ctr"/>
                </a:tc>
                <a:tc>
                  <a:txBody>
                    <a:bodyPr/>
                    <a:lstStyle/>
                    <a:p>
                      <a:r>
                        <a:rPr lang="en-US" sz="1600" dirty="0"/>
                        <a:t>With a massive refactoring we can extract </a:t>
                      </a:r>
                      <a:r>
                        <a:rPr lang="en-US" sz="1600" dirty="0" err="1"/>
                        <a:t>UserControls</a:t>
                      </a:r>
                      <a:r>
                        <a:rPr lang="en-US" sz="1600" dirty="0"/>
                        <a:t>, that will be re-usable to some extent. </a:t>
                      </a:r>
                    </a:p>
                  </a:txBody>
                  <a:tcPr/>
                </a:tc>
                <a:extLst>
                  <a:ext uri="{0D108BD9-81ED-4DB2-BD59-A6C34878D82A}">
                    <a16:rowId xmlns:a16="http://schemas.microsoft.com/office/drawing/2014/main" val="2812193009"/>
                  </a:ext>
                </a:extLst>
              </a:tr>
              <a:tr h="370840">
                <a:tc>
                  <a:txBody>
                    <a:bodyPr/>
                    <a:lstStyle/>
                    <a:p>
                      <a:r>
                        <a:rPr lang="en-US" dirty="0"/>
                        <a:t>Readability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6600"/>
                          </a:solidFill>
                          <a:sym typeface="Wingdings" panose="05000000000000000000" pitchFamily="2" charset="2"/>
                        </a:rPr>
                        <a:t></a:t>
                      </a:r>
                      <a:endParaRPr lang="en-US" dirty="0"/>
                    </a:p>
                  </a:txBody>
                  <a:tcPr anchor="ctr"/>
                </a:tc>
                <a:tc>
                  <a:txBody>
                    <a:bodyPr/>
                    <a:lstStyle/>
                    <a:p>
                      <a:r>
                        <a:rPr lang="en-US" sz="1600" dirty="0"/>
                        <a:t>Quick explosion of KLOC possible.</a:t>
                      </a:r>
                    </a:p>
                  </a:txBody>
                  <a:tcPr/>
                </a:tc>
                <a:extLst>
                  <a:ext uri="{0D108BD9-81ED-4DB2-BD59-A6C34878D82A}">
                    <a16:rowId xmlns:a16="http://schemas.microsoft.com/office/drawing/2014/main" val="3674885099"/>
                  </a:ext>
                </a:extLst>
              </a:tr>
            </a:tbl>
          </a:graphicData>
        </a:graphic>
      </p:graphicFrame>
      <p:sp>
        <p:nvSpPr>
          <p:cNvPr id="4" name="Footer Placeholder 3">
            <a:extLst>
              <a:ext uri="{FF2B5EF4-FFF2-40B4-BE49-F238E27FC236}">
                <a16:creationId xmlns:a16="http://schemas.microsoft.com/office/drawing/2014/main" id="{2DE172D0-91A9-01E6-FD67-E419FC3D4E29}"/>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C54F90F-6734-EF6A-5C07-4F18ECEB0417}"/>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10" name="TextBox 9">
            <a:extLst>
              <a:ext uri="{FF2B5EF4-FFF2-40B4-BE49-F238E27FC236}">
                <a16:creationId xmlns:a16="http://schemas.microsoft.com/office/drawing/2014/main" id="{0141A2B5-73CD-89B7-7FFE-F4A324D00877}"/>
              </a:ext>
            </a:extLst>
          </p:cNvPr>
          <p:cNvSpPr txBox="1"/>
          <p:nvPr/>
        </p:nvSpPr>
        <p:spPr>
          <a:xfrm>
            <a:off x="581024" y="4996632"/>
            <a:ext cx="11029615" cy="553998"/>
          </a:xfrm>
          <a:prstGeom prst="rect">
            <a:avLst/>
          </a:prstGeom>
          <a:noFill/>
        </p:spPr>
        <p:txBody>
          <a:bodyPr wrap="square" rtlCol="0">
            <a:spAutoFit/>
          </a:bodyPr>
          <a:lstStyle/>
          <a:p>
            <a:r>
              <a:rPr lang="en-US" sz="1600" b="1" dirty="0"/>
              <a:t>Legend:</a:t>
            </a:r>
            <a:r>
              <a:rPr lang="en-US" dirty="0"/>
              <a:t> </a:t>
            </a:r>
            <a:r>
              <a:rPr lang="en-US" dirty="0">
                <a:solidFill>
                  <a:srgbClr val="FF6600"/>
                </a:solidFill>
                <a:sym typeface="Wingdings" panose="05000000000000000000" pitchFamily="2" charset="2"/>
              </a:rPr>
              <a:t> </a:t>
            </a:r>
            <a:r>
              <a:rPr lang="en-US" sz="1600" dirty="0">
                <a:sym typeface="Wingdings" panose="05000000000000000000" pitchFamily="2" charset="2"/>
              </a:rPr>
              <a:t>- low</a:t>
            </a:r>
            <a:r>
              <a:rPr lang="en-US" dirty="0">
                <a:sym typeface="Wingdings" panose="05000000000000000000" pitchFamily="2" charset="2"/>
              </a:rPr>
              <a:t> </a:t>
            </a:r>
            <a:r>
              <a:rPr lang="en-US" dirty="0">
                <a:solidFill>
                  <a:srgbClr val="FFC000"/>
                </a:solidFill>
                <a:sym typeface="Wingdings" panose="05000000000000000000" pitchFamily="2" charset="2"/>
              </a:rPr>
              <a:t></a:t>
            </a:r>
            <a:r>
              <a:rPr lang="en-US" dirty="0">
                <a:sym typeface="Wingdings" panose="05000000000000000000" pitchFamily="2" charset="2"/>
              </a:rPr>
              <a:t> - </a:t>
            </a:r>
            <a:r>
              <a:rPr lang="en-US" sz="1600" dirty="0">
                <a:sym typeface="Wingdings" panose="05000000000000000000" pitchFamily="2" charset="2"/>
              </a:rPr>
              <a:t>m</a:t>
            </a:r>
            <a:r>
              <a:rPr lang="en-US" sz="1600" dirty="0"/>
              <a:t>oderate </a:t>
            </a:r>
            <a:r>
              <a:rPr lang="en-US" dirty="0">
                <a:solidFill>
                  <a:srgbClr val="00B050"/>
                </a:solidFill>
                <a:sym typeface="Wingdings" panose="05000000000000000000" pitchFamily="2" charset="2"/>
              </a:rPr>
              <a:t></a:t>
            </a:r>
            <a:r>
              <a:rPr lang="en-US" dirty="0">
                <a:sym typeface="Wingdings" panose="05000000000000000000" pitchFamily="2" charset="2"/>
              </a:rPr>
              <a:t> - </a:t>
            </a:r>
            <a:r>
              <a:rPr lang="en-US" sz="1600" dirty="0">
                <a:sym typeface="Wingdings" panose="05000000000000000000" pitchFamily="2" charset="2"/>
              </a:rPr>
              <a:t>h</a:t>
            </a:r>
            <a:r>
              <a:rPr lang="en-US" sz="1600" dirty="0"/>
              <a:t>igh</a:t>
            </a:r>
          </a:p>
          <a:p>
            <a:pPr>
              <a:buClr>
                <a:schemeClr val="accent1"/>
              </a:buClr>
              <a:buSzPct val="92000"/>
            </a:pPr>
            <a:r>
              <a:rPr lang="en-US" sz="1200" dirty="0"/>
              <a:t>* More than one increase trait</a:t>
            </a:r>
          </a:p>
        </p:txBody>
      </p:sp>
    </p:spTree>
    <p:extLst>
      <p:ext uri="{BB962C8B-B14F-4D97-AF65-F5344CB8AC3E}">
        <p14:creationId xmlns:p14="http://schemas.microsoft.com/office/powerpoint/2010/main" val="9807143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271</TotalTime>
  <Words>715</Words>
  <Application>Microsoft Office PowerPoint</Application>
  <PresentationFormat>Widescreen</PresentationFormat>
  <Paragraphs>81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Franklin Gothic Book</vt:lpstr>
      <vt:lpstr>Franklin Gothic Demi</vt:lpstr>
      <vt:lpstr>Wingdings</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lpstr>Back in the days. Code-behind. outcome</vt:lpstr>
      <vt:lpstr>Not only user stories. But also, NFrs</vt:lpstr>
      <vt:lpstr>Back in the days. Code-behind (CB).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23</cp:revision>
  <dcterms:created xsi:type="dcterms:W3CDTF">2025-06-05T16:21:22Z</dcterms:created>
  <dcterms:modified xsi:type="dcterms:W3CDTF">2025-06-05T22:04:47Z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