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4" r:id="rId4"/>
    <p:sldId id="257" r:id="rId5"/>
    <p:sldId id="280" r:id="rId6"/>
    <p:sldId id="271" r:id="rId7"/>
    <p:sldId id="281" r:id="rId8"/>
    <p:sldId id="259" r:id="rId9"/>
    <p:sldId id="268" r:id="rId10"/>
    <p:sldId id="263" r:id="rId11"/>
    <p:sldId id="273" r:id="rId12"/>
    <p:sldId id="265" r:id="rId13"/>
    <p:sldId id="276" r:id="rId14"/>
    <p:sldId id="277" r:id="rId15"/>
    <p:sldId id="278" r:id="rId16"/>
    <p:sldId id="279" r:id="rId17"/>
    <p:sldId id="282" r:id="rId18"/>
    <p:sldId id="26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337" autoAdjust="0"/>
  </p:normalViewPr>
  <p:slideViewPr>
    <p:cSldViewPr>
      <p:cViewPr varScale="1">
        <p:scale>
          <a:sx n="68" d="100"/>
          <a:sy n="68" d="100"/>
        </p:scale>
        <p:origin x="139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Исследование нелинейных свойств высокотемпературных сверхпроводников с помощью </a:t>
            </a:r>
            <a:r>
              <a:rPr lang="ru-RU" sz="3600" dirty="0" err="1" smtClean="0"/>
              <a:t>ближнепольной</a:t>
            </a:r>
            <a:r>
              <a:rPr lang="ru-RU" sz="3600" dirty="0" smtClean="0"/>
              <a:t> СВЧ-микроскопии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Выполнили: Платонова М.В., </a:t>
            </a:r>
            <a:r>
              <a:rPr lang="ru-RU" u="sng" dirty="0" smtClean="0">
                <a:solidFill>
                  <a:schemeClr val="tx1"/>
                </a:solidFill>
              </a:rPr>
              <a:t>Сарафанов Ф.Г.</a:t>
            </a:r>
            <a:r>
              <a:rPr lang="ru-RU" dirty="0" smtClean="0">
                <a:solidFill>
                  <a:schemeClr val="tx1"/>
                </a:solidFill>
              </a:rPr>
              <a:t>, Новиков А.Г.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Научный руководитель: Пестов Е.Е.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280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Нижний Новгород,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1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установки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16538"/>
            <a:ext cx="8294684" cy="44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454342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2161"/>
            <a:ext cx="4042792" cy="30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Экспериментальные графики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95" y="1196752"/>
            <a:ext cx="7308010" cy="545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8054468" cy="615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5" y="226724"/>
            <a:ext cx="8676456" cy="650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5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4987"/>
            <a:ext cx="8273961" cy="616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6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486"/>
            <a:ext cx="8583441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6" y="908720"/>
            <a:ext cx="7246567" cy="54349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Сводный график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5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Изучили основные </a:t>
            </a:r>
            <a:r>
              <a:rPr lang="ru-RU" dirty="0" err="1" smtClean="0"/>
              <a:t>свва</a:t>
            </a:r>
            <a:r>
              <a:rPr lang="ru-RU" dirty="0" smtClean="0"/>
              <a:t> </a:t>
            </a:r>
            <a:r>
              <a:rPr lang="ru-RU" dirty="0" err="1" smtClean="0"/>
              <a:t>свпрв</a:t>
            </a:r>
            <a:r>
              <a:rPr lang="ru-RU" dirty="0" smtClean="0"/>
              <a:t>-в</a:t>
            </a:r>
          </a:p>
          <a:p>
            <a:r>
              <a:rPr lang="ru-RU" dirty="0" smtClean="0"/>
              <a:t>С помощью </a:t>
            </a:r>
            <a:r>
              <a:rPr lang="ru-RU" dirty="0" err="1" smtClean="0"/>
              <a:t>блп</a:t>
            </a:r>
            <a:r>
              <a:rPr lang="ru-RU" dirty="0" smtClean="0"/>
              <a:t>-м. </a:t>
            </a:r>
            <a:r>
              <a:rPr lang="ru-RU" dirty="0"/>
              <a:t>и</a:t>
            </a:r>
            <a:r>
              <a:rPr lang="ru-RU" dirty="0" smtClean="0"/>
              <a:t>сследована </a:t>
            </a:r>
            <a:r>
              <a:rPr lang="ru-RU" dirty="0" smtClean="0"/>
              <a:t>зависимость третьей гармоники </a:t>
            </a:r>
            <a:r>
              <a:rPr lang="ru-RU" dirty="0" smtClean="0"/>
              <a:t>отраженного сигнала </a:t>
            </a:r>
            <a:r>
              <a:rPr lang="ru-RU" dirty="0" smtClean="0"/>
              <a:t>от </a:t>
            </a:r>
            <a:r>
              <a:rPr lang="ru-RU" dirty="0" smtClean="0"/>
              <a:t>температуры)</a:t>
            </a:r>
            <a:endParaRPr lang="ru-RU" dirty="0" smtClean="0"/>
          </a:p>
          <a:p>
            <a:r>
              <a:rPr lang="ru-RU" dirty="0" smtClean="0"/>
              <a:t>Определена критическая температура (Т= … К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Разброс температур, </a:t>
            </a:r>
            <a:r>
              <a:rPr lang="ru-RU" smtClean="0"/>
              <a:t>средняя температура</a:t>
            </a:r>
            <a:endParaRPr lang="ru-RU" dirty="0" smtClean="0"/>
          </a:p>
          <a:p>
            <a:r>
              <a:rPr lang="ru-RU" dirty="0" smtClean="0"/>
              <a:t>На основании измерений </a:t>
            </a:r>
            <a:r>
              <a:rPr lang="en-US" dirty="0" smtClean="0"/>
              <a:t>T_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сделано предположение о </a:t>
            </a:r>
            <a:r>
              <a:rPr lang="ru-RU" dirty="0" smtClean="0"/>
              <a:t>наличии включений с разной критической </a:t>
            </a:r>
            <a:r>
              <a:rPr lang="ru-RU" dirty="0" smtClean="0"/>
              <a:t>температурой</a:t>
            </a:r>
            <a:r>
              <a:rPr lang="ru-RU" dirty="0"/>
              <a:t> </a:t>
            </a:r>
            <a:r>
              <a:rPr lang="ru-RU" dirty="0" smtClean="0"/>
              <a:t>(определение </a:t>
            </a:r>
            <a:r>
              <a:rPr lang="ru-RU" dirty="0" err="1" smtClean="0"/>
              <a:t>бикр</a:t>
            </a:r>
            <a:r>
              <a:rPr lang="ru-RU" dirty="0" smtClean="0"/>
              <a:t>. Границы)</a:t>
            </a:r>
          </a:p>
          <a:p>
            <a:r>
              <a:rPr lang="ru-RU" dirty="0" smtClean="0"/>
              <a:t>На основании графиков сделан вывод о неоднородности критического тока в ВТСП-пленке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143000"/>
          </a:xfrm>
        </p:spPr>
        <p:txBody>
          <a:bodyPr/>
          <a:lstStyle/>
          <a:p>
            <a:r>
              <a:rPr lang="ru-RU" dirty="0"/>
              <a:t>Ц</a:t>
            </a:r>
            <a:r>
              <a:rPr lang="ru-RU" dirty="0" smtClean="0"/>
              <a:t>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Изучение явления сверхпроводимости и основных свойств сверхпроводников</a:t>
            </a:r>
          </a:p>
          <a:p>
            <a:r>
              <a:rPr lang="ru-RU" dirty="0" smtClean="0"/>
              <a:t>Исследование </a:t>
            </a:r>
            <a:r>
              <a:rPr lang="ru-RU" dirty="0" smtClean="0"/>
              <a:t>нелинейных свойств ВТСП</a:t>
            </a:r>
            <a:endParaRPr lang="ru-RU" dirty="0" smtClean="0"/>
          </a:p>
          <a:p>
            <a:r>
              <a:rPr lang="ru-RU" dirty="0" smtClean="0"/>
              <a:t>Определение </a:t>
            </a:r>
            <a:r>
              <a:rPr lang="ru-RU" dirty="0" smtClean="0"/>
              <a:t>сверхпроводящих </a:t>
            </a:r>
            <a:r>
              <a:rPr lang="ru-RU" dirty="0" smtClean="0"/>
              <a:t>параметров ВТСП-плёнок с помощью метода </a:t>
            </a:r>
            <a:r>
              <a:rPr lang="ru-RU" dirty="0" err="1" smtClean="0"/>
              <a:t>ближнепольной</a:t>
            </a:r>
            <a:r>
              <a:rPr lang="ru-RU" dirty="0" smtClean="0"/>
              <a:t> СВЧ-микроскопии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8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(-</a:t>
            </a:r>
            <a:r>
              <a:rPr lang="en-US" dirty="0" smtClean="0"/>
              <a:t>&gt; </a:t>
            </a:r>
            <a:r>
              <a:rPr lang="ru-RU" dirty="0" smtClean="0"/>
              <a:t>картинки)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Применение сверхпроводников для передачи электроэнергии с минимальными </a:t>
            </a:r>
            <a:r>
              <a:rPr lang="ru-RU" dirty="0" smtClean="0"/>
              <a:t>потерями (ВТСП-кабель после трансформатора – высокие токи – Япония, Москва)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ru-RU" dirty="0" smtClean="0"/>
              <a:t>поездов, </a:t>
            </a:r>
            <a:r>
              <a:rPr lang="ru-RU" dirty="0" err="1" smtClean="0"/>
              <a:t>левитирующих</a:t>
            </a:r>
            <a:r>
              <a:rPr lang="ru-RU" dirty="0" smtClean="0"/>
              <a:t> </a:t>
            </a:r>
            <a:r>
              <a:rPr lang="ru-RU" dirty="0" smtClean="0"/>
              <a:t>на магнитной </a:t>
            </a:r>
            <a:r>
              <a:rPr lang="ru-RU" dirty="0" smtClean="0"/>
              <a:t>подушке -</a:t>
            </a:r>
            <a:r>
              <a:rPr lang="ru-RU" dirty="0" err="1" smtClean="0"/>
              <a:t>маглевы</a:t>
            </a:r>
            <a:endParaRPr lang="ru-RU" dirty="0" smtClean="0"/>
          </a:p>
          <a:p>
            <a:r>
              <a:rPr lang="ru-RU" dirty="0" smtClean="0"/>
              <a:t>Применение </a:t>
            </a:r>
            <a:r>
              <a:rPr lang="ru-RU" dirty="0" smtClean="0"/>
              <a:t>в СВЧ </a:t>
            </a:r>
            <a:r>
              <a:rPr lang="ru-RU" dirty="0" smtClean="0"/>
              <a:t>электронике</a:t>
            </a:r>
            <a:r>
              <a:rPr lang="en-US" dirty="0" smtClean="0"/>
              <a:t> (</a:t>
            </a:r>
            <a:r>
              <a:rPr lang="ru-RU" dirty="0" smtClean="0"/>
              <a:t>СВЧ-фильтры – подавление интермодуляционных искажений), </a:t>
            </a:r>
            <a:r>
              <a:rPr lang="ru-RU" dirty="0" smtClean="0"/>
              <a:t>сотовой связи, генераторах, компактных </a:t>
            </a:r>
            <a:r>
              <a:rPr lang="ru-RU" dirty="0" smtClean="0"/>
              <a:t>электромагнитах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Сверхпроводимость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568952" cy="2448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0</a:t>
            </a:r>
            <a:r>
              <a:rPr lang="en-US" sz="2000" dirty="0" smtClean="0"/>
              <a:t>)</a:t>
            </a:r>
            <a:r>
              <a:rPr lang="ru-RU" sz="2000" dirty="0" smtClean="0"/>
              <a:t>Падение сопротивление до 0</a:t>
            </a:r>
          </a:p>
          <a:p>
            <a:pPr marL="0" indent="0" algn="ctr">
              <a:buNone/>
            </a:pPr>
            <a:r>
              <a:rPr lang="ru-RU" sz="2000" dirty="0" smtClean="0"/>
              <a:t>2)Картинка Эффект </a:t>
            </a:r>
            <a:r>
              <a:rPr lang="ru-RU" sz="2000" dirty="0" err="1" smtClean="0"/>
              <a:t>Месснера</a:t>
            </a:r>
            <a:r>
              <a:rPr lang="ru-RU" sz="2000" dirty="0" smtClean="0"/>
              <a:t> – 6 слайд</a:t>
            </a:r>
          </a:p>
          <a:p>
            <a:pPr marL="0" indent="0" algn="ctr">
              <a:buNone/>
            </a:pPr>
            <a:r>
              <a:rPr lang="ru-RU" sz="2000" dirty="0" smtClean="0"/>
              <a:t>3) Картинка – выталкивание поля из ВТСП3</a:t>
            </a:r>
          </a:p>
          <a:p>
            <a:pPr marL="0" indent="0" algn="ctr">
              <a:buNone/>
            </a:pPr>
            <a:r>
              <a:rPr lang="ru-RU" sz="2000" dirty="0" smtClean="0"/>
              <a:t>4,5) картинки со сл. слайда</a:t>
            </a:r>
            <a:endParaRPr lang="ru-RU" sz="2000" dirty="0" smtClean="0"/>
          </a:p>
          <a:p>
            <a:pPr marL="0" indent="0" algn="ctr">
              <a:buNone/>
            </a:pPr>
            <a:endParaRPr lang="ru-RU" sz="2000" dirty="0"/>
          </a:p>
          <a:p>
            <a:pPr marL="0" indent="0" algn="ctr">
              <a:buNone/>
            </a:pPr>
            <a:endParaRPr lang="ru-RU" sz="2000" dirty="0" smtClean="0"/>
          </a:p>
        </p:txBody>
      </p:sp>
      <p:pic>
        <p:nvPicPr>
          <p:cNvPr id="1026" name="Picture 2" descr="http://refik.in.ua/dtbcaa/%D0%9A%D0%BE%D1%80%D0%BF%D1%83%D1%81%D0%BA%D1%83%D0%BB%D1%8F%D1%80%D0%BD%D0%BE-%D0%B2%D0%BE%D0%BB%D0%BD%D0%BE%D0%B2%D0%B0%D1%8F+%D0%BF%D1%80%D0%B8%D1%80%D0%BE%D0%B4%D0%B0+%D1%8D%D0%BB%D0%B5%D0%BA%D1%82%D1%80%D0%BE%D0%BC%D0%B0%D0%B3%D0%BD%D0%B8%D1%82%D0%BD%D0%BE%D0%B3%D0%BE+%D0%B8%D0%B7%D0%BB%D1%83%D1%87%D0%B5%D0%BD%D0%B8%D1%8Fa/384439_html_m77428c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88" y="3645024"/>
            <a:ext cx="4550282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 </a:t>
            </a:r>
            <a:r>
              <a:rPr lang="ru-RU" dirty="0" err="1" smtClean="0"/>
              <a:t>Мейснера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Выталкивание сверхпроводника из внешнего магнитного поля</a:t>
            </a:r>
          </a:p>
          <a:p>
            <a:pPr marL="0" indent="0">
              <a:buNone/>
            </a:pPr>
            <a:r>
              <a:rPr lang="ru-RU" sz="2000" dirty="0" smtClean="0"/>
              <a:t>По поверхности сверхпроводника в не слишком сильном внешнем магнитном поле начинают течь сверхпроводящие токи, создающие противоположное внешнему магнитное поле внутри сверхпроводника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75" y="3284984"/>
            <a:ext cx="6406494" cy="303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Сверхпроводники </a:t>
            </a:r>
            <a:r>
              <a:rPr lang="en-US" dirty="0" smtClean="0"/>
              <a:t>I </a:t>
            </a:r>
            <a:r>
              <a:rPr lang="ru-RU" dirty="0" smtClean="0"/>
              <a:t>и </a:t>
            </a:r>
            <a:r>
              <a:rPr lang="en-US" dirty="0" smtClean="0"/>
              <a:t>II </a:t>
            </a:r>
            <a:r>
              <a:rPr lang="ru-RU" dirty="0" smtClean="0"/>
              <a:t>рода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941168"/>
            <a:ext cx="8229600" cy="4525963"/>
          </a:xfrm>
        </p:spPr>
        <p:txBody>
          <a:bodyPr>
            <a:noAutofit/>
          </a:bodyPr>
          <a:lstStyle/>
          <a:p>
            <a:pPr fontAlgn="base"/>
            <a:endParaRPr lang="ru-RU" sz="2000" dirty="0" smtClean="0"/>
          </a:p>
          <a:p>
            <a:pPr marL="0" indent="0" fontAlgn="base">
              <a:buNone/>
            </a:pPr>
            <a:r>
              <a:rPr lang="ru-RU" sz="2000" dirty="0" smtClean="0"/>
              <a:t>Любой сверхпроводник I рода можно превратить в сверхпроводник II рода, если создать в нем достаточную концентрацию дефектов кристаллической решетки.</a:t>
            </a:r>
          </a:p>
          <a:p>
            <a:endParaRPr lang="ru-RU" sz="2000" dirty="0"/>
          </a:p>
        </p:txBody>
      </p:sp>
      <p:pic>
        <p:nvPicPr>
          <p:cNvPr id="10244" name="Picture 4" descr="http://www.medcryoservice.ru/images/mri_s_conduct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1" y="1412776"/>
            <a:ext cx="5829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4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Вихри </a:t>
            </a:r>
            <a:r>
              <a:rPr lang="ru-RU" dirty="0" err="1" smtClean="0"/>
              <a:t>Абрикосова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3024336" cy="3011013"/>
          </a:xfrm>
        </p:spPr>
      </p:pic>
      <p:sp>
        <p:nvSpPr>
          <p:cNvPr id="5" name="Прямоугольник 4"/>
          <p:cNvSpPr/>
          <p:nvPr/>
        </p:nvSpPr>
        <p:spPr>
          <a:xfrm>
            <a:off x="395536" y="4653136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Градиент плотности </a:t>
            </a:r>
            <a:r>
              <a:rPr lang="ru-RU" dirty="0" smtClean="0"/>
              <a:t>вихрей</a:t>
            </a:r>
            <a:r>
              <a:rPr lang="ru-RU" dirty="0"/>
              <a:t>. NbSe2, 30G, 1.2K, область вблизи поверхности.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83968" y="1417638"/>
            <a:ext cx="4856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Картинка –</a:t>
            </a:r>
            <a:r>
              <a:rPr lang="ru-RU" sz="2000" dirty="0" err="1" smtClean="0"/>
              <a:t>ВТСП_лаба</a:t>
            </a:r>
            <a:r>
              <a:rPr lang="ru-RU" sz="2000" dirty="0" smtClean="0"/>
              <a:t>, стр.413</a:t>
            </a:r>
          </a:p>
          <a:p>
            <a:r>
              <a:rPr lang="ru-RU" sz="2000" dirty="0" smtClean="0"/>
              <a:t>В </a:t>
            </a:r>
            <a:r>
              <a:rPr lang="ru-RU" sz="2000" dirty="0" smtClean="0"/>
              <a:t>смешанном состоянии в сверхпроводника второго рода возникают квантованные вихри, определяющие критический ток.</a:t>
            </a:r>
          </a:p>
          <a:p>
            <a:endParaRPr lang="ru-RU" sz="2000" dirty="0"/>
          </a:p>
          <a:p>
            <a:r>
              <a:rPr lang="ru-RU" sz="2000" dirty="0" err="1" smtClean="0"/>
              <a:t>Пининг</a:t>
            </a:r>
            <a:r>
              <a:rPr lang="ru-RU" sz="2000" dirty="0" smtClean="0"/>
              <a:t> вихрей – их закрепление на неоднородностях сверхпроводника</a:t>
            </a:r>
          </a:p>
          <a:p>
            <a:endParaRPr lang="ru-RU" sz="2000" dirty="0" smtClean="0"/>
          </a:p>
          <a:p>
            <a:r>
              <a:rPr lang="ru-RU" sz="2000" dirty="0" smtClean="0"/>
              <a:t>Неоднородности </a:t>
            </a:r>
            <a:r>
              <a:rPr lang="ru-RU" sz="2000" dirty="0"/>
              <a:t>материала можно создавать искусственно, повышая тем самым критический ток </a:t>
            </a:r>
            <a:r>
              <a:rPr lang="ru-RU" sz="2000" dirty="0" err="1"/>
              <a:t>пиннинга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29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Левитация магнита над сверхпроводящей чашечкой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сверхпроводнике возникают выталкивающие магнитное поле токи, их магнитное поле отталкивает постоянный магнит и компенсирует его вес.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0"/>
            <a:ext cx="6336704" cy="3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7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Нелинейность сверхпроводников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600200"/>
            <a:ext cx="5698977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Нелинейность Гинзбурга-Ландау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Тепловая нелинейность</a:t>
            </a:r>
          </a:p>
          <a:p>
            <a:pPr marL="0" indent="0">
              <a:buNone/>
            </a:pPr>
            <a:r>
              <a:rPr lang="ru-RU" sz="2000" dirty="0" smtClean="0"/>
              <a:t>Зависимость концентрации сверхпроводящих </a:t>
            </a:r>
          </a:p>
          <a:p>
            <a:pPr marL="0" indent="0">
              <a:buNone/>
            </a:pPr>
            <a:r>
              <a:rPr lang="ru-RU" sz="2000" dirty="0" smtClean="0"/>
              <a:t>электронов от температуры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Вихревая нелинейность</a:t>
            </a:r>
          </a:p>
          <a:p>
            <a:pPr marL="0" indent="0">
              <a:buNone/>
            </a:pPr>
            <a:r>
              <a:rPr lang="ru-RU" sz="2000" dirty="0" smtClean="0"/>
              <a:t>Из-за неоднородности сверхпроводника могут </a:t>
            </a:r>
          </a:p>
          <a:p>
            <a:pPr marL="0" indent="0">
              <a:buNone/>
            </a:pPr>
            <a:r>
              <a:rPr lang="ru-RU" sz="2000" dirty="0" err="1"/>
              <a:t>п</a:t>
            </a:r>
            <a:r>
              <a:rPr lang="ru-RU" sz="2000" dirty="0" err="1" smtClean="0"/>
              <a:t>ининговаться</a:t>
            </a:r>
            <a:r>
              <a:rPr lang="ru-RU" sz="2000" dirty="0" smtClean="0"/>
              <a:t> </a:t>
            </a:r>
            <a:r>
              <a:rPr lang="ru-RU" sz="2000" dirty="0" smtClean="0"/>
              <a:t>вихри</a:t>
            </a:r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Нелинейность </a:t>
            </a:r>
            <a:r>
              <a:rPr lang="ru-RU" sz="2000" dirty="0" err="1" smtClean="0"/>
              <a:t>Джосефсона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+Феноменологическая формула </a:t>
            </a:r>
            <a:r>
              <a:rPr lang="en-US" sz="2000" dirty="0" smtClean="0"/>
              <a:t>j</a:t>
            </a:r>
            <a:r>
              <a:rPr lang="en-US" sz="2000" dirty="0" smtClean="0"/>
              <a:t>~A^3</a:t>
            </a:r>
            <a:r>
              <a:rPr lang="ru-RU" sz="2000" dirty="0" smtClean="0"/>
              <a:t>, из статьи</a:t>
            </a:r>
            <a:endParaRPr lang="ru-RU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49" y="1609211"/>
            <a:ext cx="3643562" cy="209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6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366</Words>
  <Application>Microsoft Office PowerPoint</Application>
  <PresentationFormat>Экран (4:3)</PresentationFormat>
  <Paragraphs>60</Paragraphs>
  <Slides>18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</vt:lpstr>
      <vt:lpstr>Тема Office</vt:lpstr>
      <vt:lpstr>Исследование нелинейных свойств высокотемпературных сверхпроводников с помощью ближнепольной СВЧ-микроскопии</vt:lpstr>
      <vt:lpstr>Цели</vt:lpstr>
      <vt:lpstr>Актуальность (-&gt; картинки)</vt:lpstr>
      <vt:lpstr>Сверхпроводимость</vt:lpstr>
      <vt:lpstr>Эффект Мейснера</vt:lpstr>
      <vt:lpstr>Сверхпроводники I и II рода</vt:lpstr>
      <vt:lpstr>Вихри Абрикосова</vt:lpstr>
      <vt:lpstr>Левитация магнита над сверхпроводящей чашечкой</vt:lpstr>
      <vt:lpstr>Нелинейность сверхпроводников</vt:lpstr>
      <vt:lpstr>Схема установки</vt:lpstr>
      <vt:lpstr>Презентация PowerPoint</vt:lpstr>
      <vt:lpstr>Экспериментальные графики</vt:lpstr>
      <vt:lpstr>Презентация PowerPoint</vt:lpstr>
      <vt:lpstr>Презентация PowerPoint</vt:lpstr>
      <vt:lpstr>Презентация PowerPoint</vt:lpstr>
      <vt:lpstr>Презентация PowerPoint</vt:lpstr>
      <vt:lpstr>Сводный график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Владелец</dc:creator>
  <cp:lastModifiedBy>Сарафанов Федор Георгиевич</cp:lastModifiedBy>
  <cp:revision>76</cp:revision>
  <dcterms:created xsi:type="dcterms:W3CDTF">2018-10-28T14:26:37Z</dcterms:created>
  <dcterms:modified xsi:type="dcterms:W3CDTF">2018-10-31T09:03:34Z</dcterms:modified>
</cp:coreProperties>
</file>