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9" r:id="rId5"/>
    <p:sldId id="258" r:id="rId6"/>
    <p:sldId id="268" r:id="rId7"/>
    <p:sldId id="259" r:id="rId8"/>
    <p:sldId id="270" r:id="rId9"/>
    <p:sldId id="261" r:id="rId10"/>
    <p:sldId id="262" r:id="rId11"/>
    <p:sldId id="276" r:id="rId12"/>
    <p:sldId id="264" r:id="rId13"/>
    <p:sldId id="277" r:id="rId14"/>
    <p:sldId id="265" r:id="rId15"/>
    <p:sldId id="278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Твердотельны</a:t>
            </a:r>
            <a:r>
              <a:rPr lang="ru-RU" sz="3200" b="1" dirty="0"/>
              <a:t>й</a:t>
            </a:r>
            <a:r>
              <a:rPr lang="ru-RU" sz="3200" b="1" dirty="0" smtClean="0"/>
              <a:t> лазер на керамике </a:t>
            </a:r>
            <a:r>
              <a:rPr lang="ru-RU" sz="3200" b="1" dirty="0"/>
              <a:t>с </a:t>
            </a:r>
            <a:r>
              <a:rPr lang="ru-RU" sz="3200" b="1" dirty="0" smtClean="0"/>
              <a:t>волоконно-лазерной накачкой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52664"/>
            <a:ext cx="7632848" cy="218464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Работу выполнили: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Геликонова</a:t>
            </a:r>
            <a:r>
              <a:rPr lang="ru-RU" dirty="0" smtClean="0">
                <a:solidFill>
                  <a:schemeClr val="tx1"/>
                </a:solidFill>
              </a:rPr>
              <a:t> В.Г., Платонова М.В., Сарафанов Ф.Г.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Антипов О. Л.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Модуляция добротности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 М</a:t>
            </a:r>
            <a:r>
              <a:rPr lang="ru-RU" dirty="0" smtClean="0"/>
              <a:t>етод</a:t>
            </a:r>
            <a:r>
              <a:rPr lang="ru-RU" dirty="0"/>
              <a:t>, применяемый для получения импульсного режима работы </a:t>
            </a:r>
            <a:r>
              <a:rPr lang="ru-RU" dirty="0" smtClean="0"/>
              <a:t>лазера</a:t>
            </a:r>
            <a:endParaRPr lang="ru-RU" dirty="0"/>
          </a:p>
          <a:p>
            <a:r>
              <a:rPr lang="ru-RU" dirty="0"/>
              <a:t>Основная идея метода состоит в том, что во время накачки намеренно «ухудшают» свойства оптического резонатора, не давая, таким образом, лазеру излучать. Благодаря этому мощность не расходуется на излучение и удаётся получить высокий уровень инверсной населённости энергетических уровней активной среды. Далее свойства резонатора быстро «улучшают», и вся накопленная энергия реализуется в виде короткого, мощного </a:t>
            </a:r>
            <a:r>
              <a:rPr lang="ru-RU" dirty="0" smtClean="0"/>
              <a:t>импульса.</a:t>
            </a:r>
          </a:p>
        </p:txBody>
      </p:sp>
    </p:spTree>
    <p:extLst>
      <p:ext uri="{BB962C8B-B14F-4D97-AF65-F5344CB8AC3E}">
        <p14:creationId xmlns:p14="http://schemas.microsoft.com/office/powerpoint/2010/main" val="1355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Акустооптическая модуляция добротности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8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установки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395" y="4725144"/>
            <a:ext cx="7787208" cy="1008112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 smtClean="0"/>
              <a:t>1 – волоконный лазер накачки</a:t>
            </a:r>
          </a:p>
          <a:p>
            <a:pPr marL="0" indent="0">
              <a:buNone/>
            </a:pPr>
            <a:r>
              <a:rPr lang="ru-RU" sz="2200" dirty="0" smtClean="0"/>
              <a:t>2а, 2</a:t>
            </a:r>
            <a:r>
              <a:rPr lang="en-US" sz="2200" dirty="0" smtClean="0"/>
              <a:t>b</a:t>
            </a:r>
            <a:r>
              <a:rPr lang="ru-RU" sz="2200" dirty="0" smtClean="0"/>
              <a:t> – зеркала резонатора</a:t>
            </a:r>
          </a:p>
          <a:p>
            <a:pPr marL="0" indent="0">
              <a:buNone/>
            </a:pPr>
            <a:r>
              <a:rPr lang="ru-RU" sz="2200" dirty="0" smtClean="0"/>
              <a:t>3 – активная среда</a:t>
            </a:r>
          </a:p>
          <a:p>
            <a:pPr marL="0" indent="0">
              <a:buNone/>
            </a:pPr>
            <a:r>
              <a:rPr lang="ru-RU" sz="2200" dirty="0" smtClean="0"/>
              <a:t>4а – диэлектрическое зеркало</a:t>
            </a:r>
          </a:p>
          <a:p>
            <a:pPr marL="0" indent="0">
              <a:buNone/>
            </a:pPr>
            <a:r>
              <a:rPr lang="ru-RU" sz="2200" dirty="0" smtClean="0"/>
              <a:t>4</a:t>
            </a:r>
            <a:r>
              <a:rPr lang="en-US" sz="2200" dirty="0" smtClean="0"/>
              <a:t>b </a:t>
            </a:r>
            <a:r>
              <a:rPr lang="ru-RU" sz="2200" dirty="0" smtClean="0"/>
              <a:t>– зеркало</a:t>
            </a:r>
          </a:p>
          <a:p>
            <a:pPr marL="0" indent="0">
              <a:buNone/>
            </a:pPr>
            <a:r>
              <a:rPr lang="ru-RU" sz="2200" dirty="0" smtClean="0"/>
              <a:t>5 –</a:t>
            </a:r>
            <a:r>
              <a:rPr lang="en-US" sz="2200" dirty="0" smtClean="0"/>
              <a:t> </a:t>
            </a:r>
            <a:r>
              <a:rPr lang="ru-RU" sz="2200" dirty="0" smtClean="0"/>
              <a:t>камера</a:t>
            </a:r>
            <a:endParaRPr lang="ru-RU" sz="2200" dirty="0"/>
          </a:p>
        </p:txBody>
      </p:sp>
      <p:pic>
        <p:nvPicPr>
          <p:cNvPr id="6146" name="Picture 2" descr="https://psv4.userapi.com/c816632/u146243870/docs/c75858bc61bc/chem.png?extra=572b8JHGAUxPbcX1YdAYeq59KV60r0w1qZF-knVRUvQ0lAdY0O15I9PBklQIuLL4DGxkhFBjqMWgbTRsY0VU-Gip9nJ6reKTdrisf79tgKeVB3QhBLFF3GZxF-RhiKqbF6gNRgvJFgF8Eg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" y="1628800"/>
            <a:ext cx="8661679" cy="23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Волоконный лазер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712" y="298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излучения волоконного лазера от тока</a:t>
            </a:r>
            <a:endParaRPr lang="ru-RU" dirty="0"/>
          </a:p>
        </p:txBody>
      </p:sp>
      <p:pic>
        <p:nvPicPr>
          <p:cNvPr id="7170" name="Picture 2" descr="https://vk.com/doc146243870_455646456?hash=ccb4bd40884b7728f3&amp;dl=63502010f82ddd1a24&amp;wnd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2" y="1484784"/>
            <a:ext cx="7920000" cy="523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Лазер на керамике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Мощность излучения лазера на керамике от тока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" y="1556793"/>
            <a:ext cx="8599658" cy="46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https://vk.com/doc146243870_455646445?hash=f459edba0bc53f46b8&amp;dl=396fef7b860313511b&amp;wnd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84"/>
            <a:ext cx="8229600" cy="1143000"/>
          </a:xfrm>
        </p:spPr>
        <p:txBody>
          <a:bodyPr/>
          <a:lstStyle/>
          <a:p>
            <a:r>
              <a:rPr lang="ru-RU" dirty="0" smtClean="0"/>
              <a:t>Мощность от мощности накачки</a:t>
            </a:r>
            <a:endParaRPr lang="ru-RU" dirty="0"/>
          </a:p>
        </p:txBody>
      </p:sp>
      <p:pic>
        <p:nvPicPr>
          <p:cNvPr id="9218" name="Picture 2" descr="https://vk.com/doc146243870_455646449?hash=946e1037ac2c86f191&amp;dl=36c72affdbd818bb66&amp;wnd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72605"/>
            <a:ext cx="6840360" cy="55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принципами работы  лазера</a:t>
            </a:r>
          </a:p>
          <a:p>
            <a:r>
              <a:rPr lang="ru-RU" dirty="0" smtClean="0"/>
              <a:t>Измерить мощность волоконного и твердотельного лазеров</a:t>
            </a:r>
          </a:p>
          <a:p>
            <a:r>
              <a:rPr lang="ru-RU" dirty="0" smtClean="0"/>
              <a:t>Поучаствовать в эксперименте по созданию лазера и измерению его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4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5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переходов электронов между уровнями </a:t>
            </a:r>
            <a:r>
              <a:rPr lang="ru-RU" dirty="0" smtClean="0"/>
              <a:t>энергии</a:t>
            </a:r>
            <a:endParaRPr lang="ru-RU" dirty="0"/>
          </a:p>
        </p:txBody>
      </p:sp>
      <p:pic>
        <p:nvPicPr>
          <p:cNvPr id="3074" name="Picture 2" descr="https://psv4.userapi.com/c816632/u146243870/docs/958e67de4faa/spont.png?extra=gU3GZd35dA6zuQcB1Yz99xaPqrK1UDAelJK_oKG1sK5WO-qYzAMonE42VCpT3dd50l82XUBny3Hx41OmIzBB7t1Nxyima4B5chBXUw5ktyca5hrCOnl8LzcW21RWs0YBvyUjUltHoNVQK5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78" y="1988840"/>
            <a:ext cx="6833645" cy="39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переходов электронов между уровнями энергии</a:t>
            </a:r>
            <a:endParaRPr lang="ru-RU" dirty="0"/>
          </a:p>
        </p:txBody>
      </p:sp>
      <p:pic>
        <p:nvPicPr>
          <p:cNvPr id="4098" name="Picture 2" descr="https://psv4.userapi.com/c816632/u146243870/docs/a256772f7224/forced.png?extra=M7b5fHO-Vl7e7zLO3MxDvLLPSKkjgtxLCGrt8gt0OIoS0p-3g0uidSDG5GwiaKAIiz45j__iMwt6B_Bwa7eHLWx93SsuoYhKnAnQ7xcownQmHGx73khsRseCOUpdFNtLH-ZOnIg3RvRCM4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05" y="1629000"/>
            <a:ext cx="626899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8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Лазер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5310" y="1412776"/>
            <a:ext cx="8462367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Устройство, усиливающее свет посредством вынужденного излучения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9711" y="4869160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Основные составляющие: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dirty="0"/>
              <a:t>Активная (рабочая) среда </a:t>
            </a:r>
            <a:r>
              <a:rPr lang="ru-RU" sz="2200" dirty="0" smtClean="0"/>
              <a:t>- 1</a:t>
            </a:r>
            <a:endParaRPr lang="ru-RU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200" dirty="0" smtClean="0"/>
              <a:t>Система накачки (источник энергии) -  2</a:t>
            </a:r>
            <a:endParaRPr lang="ru-RU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200" dirty="0"/>
              <a:t>Оптический </a:t>
            </a:r>
            <a:r>
              <a:rPr lang="ru-RU" sz="2200" dirty="0" smtClean="0"/>
              <a:t>резонатор – (простейший случай: 3 – непрозрачное зеркало, 4 – полупрозрачное)</a:t>
            </a:r>
            <a:endParaRPr lang="ru-RU" sz="2200" dirty="0"/>
          </a:p>
        </p:txBody>
      </p:sp>
      <p:pic>
        <p:nvPicPr>
          <p:cNvPr id="6" name="Picture 2" descr="https://psv4.userapi.com/c816632/u146243870/docs/cd43b4f38275/las1.png?extra=GqOWbnGf6V7M1cfNCzfEJw-KEnpWFKVYcOnpn8Lqz2PkXy5PO8GnylocpYWWtLBo9jH8SS3YMP8gNxUBe2CTpOy8vpv5jqq6Ys20jw35Xj8g8it5EvZwcSKwCAXHlh4AL4Wh6QuaOT0-yZ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093286"/>
            <a:ext cx="3528392" cy="26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ru-RU" dirty="0" smtClean="0"/>
              <a:t>Виды лазеров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31538"/>
              </p:ext>
            </p:extLst>
          </p:nvPr>
        </p:nvGraphicFramePr>
        <p:xfrm>
          <a:off x="323528" y="1556792"/>
          <a:ext cx="8424936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929"/>
                <a:gridCol w="2103929"/>
                <a:gridCol w="4217078"/>
              </a:tblGrid>
              <a:tr h="365760">
                <a:tc>
                  <a:txBody>
                    <a:bodyPr/>
                    <a:lstStyle/>
                    <a:p>
                      <a:r>
                        <a:rPr lang="ru-RU" dirty="0" smtClean="0"/>
                        <a:t>Вид лазера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Рабочая среда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Особенности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твердотельный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кристалл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удельная мощность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Малая расходимость при большой мощности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Высокий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кпд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диодная накачка)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волоконный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волокно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Малая расходимость луча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Высокий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кпд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Компактность и малый вес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газовый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газ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Мала</a:t>
                      </a:r>
                      <a:r>
                        <a:rPr lang="ru-RU" baseline="0" dirty="0" smtClean="0"/>
                        <a:t>я расходимость луча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Излучение в узком диапазоне частот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Накачка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Система накачки – устройство, которое создает инверсию населенности (состояние вещества, при  котором на высоких уровнях энергии находится большее количество электронов, чем на низких)</a:t>
            </a:r>
          </a:p>
          <a:p>
            <a:pPr marL="0" indent="0">
              <a:buNone/>
            </a:pPr>
            <a:r>
              <a:rPr lang="ru-RU" dirty="0"/>
              <a:t>Виды накачки: </a:t>
            </a: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птическая – за счет энергии света</a:t>
            </a:r>
          </a:p>
          <a:p>
            <a:r>
              <a:rPr lang="ru-RU" dirty="0" smtClean="0"/>
              <a:t>электрическая – накачка электрическим током</a:t>
            </a:r>
          </a:p>
          <a:p>
            <a:r>
              <a:rPr lang="ru-RU" dirty="0" smtClean="0"/>
              <a:t>химическая – с использованием энергии химических реакций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Активные среды и энергетические уровни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628" y="137942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200" dirty="0"/>
          </a:p>
          <a:p>
            <a:endParaRPr lang="ru-RU" sz="2200" dirty="0" smtClean="0"/>
          </a:p>
          <a:p>
            <a:endParaRPr lang="ru-RU" sz="2200" dirty="0"/>
          </a:p>
          <a:p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663788" y="5511527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Трехуровневая</a:t>
            </a:r>
            <a:r>
              <a:rPr lang="ru-RU" dirty="0"/>
              <a:t> </a:t>
            </a:r>
            <a:r>
              <a:rPr lang="ru-RU" dirty="0" smtClean="0"/>
              <a:t>и четырехуровневая</a:t>
            </a:r>
            <a:endParaRPr lang="ru-RU" dirty="0"/>
          </a:p>
        </p:txBody>
      </p:sp>
      <p:pic>
        <p:nvPicPr>
          <p:cNvPr id="2050" name="Picture 2" descr="https://psv4.userapi.com/c816632/u146243870/docs/51226c00adb7/3nd.png?extra=E44uPEvRGiKINGl7u89_PnspkMla3m6pgowfvrjKPh6A4UQyK_jYG7YrpFed_EL96_zK0EF90-5mwUDjDWrV4QaHB2U1ZPfp6a7tdKyuwSNQjVlgZ0lLhQykuqufRzEeNw71FESHyMfvs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8" y="1384425"/>
            <a:ext cx="3192364" cy="41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sv4.userapi.com/c816632/u146243870/docs/323f7703fc0d/4nd.png?extra=Cl68vl1WO9xGZksbaQSK7bxRSnBUmLVcGSxLGDySM8G-dN020y4TeYMuMnZIIrNpvsAy35vXqua_azlfzWQJrAWClyUQjlmRROPmHpeV8oWUtnQWWByHsXhVI7CagGuooZHpC_9X5ph4hN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76396"/>
            <a:ext cx="3085630" cy="399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5880859"/>
            <a:ext cx="8784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лазере сначала происходит спонтанный переход, фотоны от него создают вынужденное излучение других фотонов, когерентных первоначальным, таким образом возникает фотонная лавина, усиливающаяся в резонаторе.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8531"/>
            <a:ext cx="8229600" cy="1143000"/>
          </a:xfrm>
        </p:spPr>
        <p:txBody>
          <a:bodyPr/>
          <a:lstStyle/>
          <a:p>
            <a:r>
              <a:rPr lang="ru-RU" dirty="0" smtClean="0"/>
              <a:t>Резонатор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 smtClean="0"/>
              <a:t>Устройство для </a:t>
            </a:r>
            <a:r>
              <a:rPr lang="ru-RU" sz="2200" dirty="0" smtClean="0"/>
              <a:t>усиления излучения.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В </a:t>
            </a:r>
            <a:r>
              <a:rPr lang="ru-RU" sz="2200" dirty="0"/>
              <a:t>простейшем случае </a:t>
            </a:r>
            <a:r>
              <a:rPr lang="ru-RU" sz="2200" dirty="0" smtClean="0"/>
              <a:t>представляет </a:t>
            </a:r>
            <a:r>
              <a:rPr lang="ru-RU" sz="2200" dirty="0"/>
              <a:t>собой два </a:t>
            </a:r>
            <a:r>
              <a:rPr lang="ru-RU" sz="2200" dirty="0" smtClean="0"/>
              <a:t>зеркала, </a:t>
            </a:r>
            <a:r>
              <a:rPr lang="ru-RU" sz="2200" dirty="0"/>
              <a:t>установленных друг напротив друга, одно из которых полупрозрачное — через него луч лазера частично выходит из резонатора. </a:t>
            </a: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Для увеличения мощности выходного излучения применяют модуляцию добротности – уменьшают пропускную способность непрозрачного </a:t>
            </a:r>
            <a:r>
              <a:rPr lang="ru-RU" sz="2200" dirty="0"/>
              <a:t>з</a:t>
            </a:r>
            <a:r>
              <a:rPr lang="ru-RU" sz="2200" dirty="0" smtClean="0"/>
              <a:t>еркала</a:t>
            </a: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</p:txBody>
      </p:sp>
      <p:pic>
        <p:nvPicPr>
          <p:cNvPr id="5122" name="Picture 2" descr="https://psv4.userapi.com/c816632/u146243870/docs/27e0753fcb86/resonator.png?extra=ZZJoBMLJo6i2rxVIEzVNIDi_UPOfQK1QWsHu1t6jRojxwpNiLBYABkebRcAXLkeWQcbsPHcyy05KSmduYunTdZ8G6DvpbvjrcNo7_LxFvvHjBm5cqJGoyqcURf9RI2R1ePMm6-ADfZ22vr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5" y="2492896"/>
            <a:ext cx="800975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298</Words>
  <Application>Microsoft Office PowerPoint</Application>
  <PresentationFormat>Экран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Твердотельный лазер на керамике с волоконно-лазерной накачкой</vt:lpstr>
      <vt:lpstr>Цели</vt:lpstr>
      <vt:lpstr>Виды переходов электронов между уровнями энергии</vt:lpstr>
      <vt:lpstr>Виды переходов электронов между уровнями энергии</vt:lpstr>
      <vt:lpstr>Лазер</vt:lpstr>
      <vt:lpstr>Виды лазеров</vt:lpstr>
      <vt:lpstr>Накачка</vt:lpstr>
      <vt:lpstr>Активные среды и энергетические уровни</vt:lpstr>
      <vt:lpstr>Резонатор</vt:lpstr>
      <vt:lpstr>Модуляция добротности</vt:lpstr>
      <vt:lpstr>Акустооптическая модуляция добротности</vt:lpstr>
      <vt:lpstr>Схема установки</vt:lpstr>
      <vt:lpstr>Волоконный лазер</vt:lpstr>
      <vt:lpstr>Зависимость излучения волоконного лазера от тока</vt:lpstr>
      <vt:lpstr>Лазер на керамике</vt:lpstr>
      <vt:lpstr>Мощность излучения лазера на керамике от тока</vt:lpstr>
      <vt:lpstr>Мощность от мощности накачки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Владелец</dc:creator>
  <cp:lastModifiedBy>Владелец</cp:lastModifiedBy>
  <cp:revision>35</cp:revision>
  <dcterms:created xsi:type="dcterms:W3CDTF">2017-12-04T19:37:45Z</dcterms:created>
  <dcterms:modified xsi:type="dcterms:W3CDTF">2017-12-12T12:21:14Z</dcterms:modified>
</cp:coreProperties>
</file>