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68" r:id="rId3"/>
    <p:sldId id="259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43675"/>
    <a:srgbClr val="D1659B"/>
    <a:srgbClr val="FCB2FC"/>
    <a:srgbClr val="E048AA"/>
    <a:srgbClr val="CB238F"/>
    <a:srgbClr val="EF75D5"/>
    <a:srgbClr val="7E265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D03D42E-F58C-4FFE-80EB-0E3D28A764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2426791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1B74DC-ACB5-46EF-8100-2EB07F699C2D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422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B182A0-1919-4856-B796-6293D1CF592F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990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840D610-1260-4BA2-A211-0E1D3982C4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30070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49153-272C-481A-B1B8-5DD78CC918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99558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E1945-49B2-4BBF-9BFE-2E4F76E9F3D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98896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A2320-C3B9-4EB7-BF9B-74225F2A07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449312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E6EA1-A327-45D6-A06A-952EC07E39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42457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FE81B-68BF-4996-9145-0304A64750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34224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53599-0231-4839-BDFF-A4E547324D0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007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4DB68-2AD1-428B-AC1B-0B764B45A5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00095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3541D-0CBA-45C8-8EE4-52C59A2677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2546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4E37D-6A7A-497B-A0DD-2F9EDDB8F7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216018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64A5D-8281-4C3E-A453-9933D665EC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5254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974E7-CA3E-41A9-9320-11A7807333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18605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6D9FE-9C33-4559-AAF9-6D9B81FF575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="" xmlns:p14="http://schemas.microsoft.com/office/powerpoint/2010/main" val="31867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5F62A2A-1656-4283-8CB6-1F5D81CDA5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79713"/>
            <a:ext cx="9144000" cy="1233487"/>
          </a:xfrm>
        </p:spPr>
        <p:txBody>
          <a:bodyPr/>
          <a:lstStyle/>
          <a:p>
            <a:pPr eaLnBrk="1" hangingPunct="1"/>
            <a:r>
              <a:rPr lang="en-GB" altLang="en-US" sz="3600" b="1" dirty="0" err="1" smtClean="0"/>
              <a:t>Memorarea</a:t>
            </a:r>
            <a:r>
              <a:rPr lang="en-GB" altLang="en-US" sz="3600" b="1" dirty="0" smtClean="0"/>
              <a:t> </a:t>
            </a:r>
            <a:r>
              <a:rPr lang="en-GB" altLang="en-US" sz="3600" b="1" dirty="0" err="1" smtClean="0"/>
              <a:t>Sinestezica</a:t>
            </a:r>
            <a:endParaRPr lang="en-GB" altLang="en-US" sz="36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30681" y="4602080"/>
            <a:ext cx="2577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dirty="0" err="1" smtClean="0">
                <a:solidFill>
                  <a:srgbClr val="000000"/>
                </a:solidFill>
              </a:rPr>
              <a:t>Profesor</a:t>
            </a:r>
            <a:r>
              <a:rPr lang="en-GB" altLang="en-US" dirty="0" smtClean="0">
                <a:solidFill>
                  <a:srgbClr val="000000"/>
                </a:solidFill>
              </a:rPr>
              <a:t> </a:t>
            </a:r>
            <a:r>
              <a:rPr lang="en-GB" altLang="en-US" dirty="0" err="1" smtClean="0">
                <a:solidFill>
                  <a:srgbClr val="000000"/>
                </a:solidFill>
              </a:rPr>
              <a:t>coordonator</a:t>
            </a:r>
            <a:r>
              <a:rPr lang="en-GB" altLang="en-US" dirty="0" smtClean="0">
                <a:solidFill>
                  <a:srgbClr val="000000"/>
                </a:solidFill>
              </a:rPr>
              <a:t>:</a:t>
            </a:r>
          </a:p>
          <a:p>
            <a:pPr eaLnBrk="1" hangingPunct="1"/>
            <a:endParaRPr lang="en-GB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98791" y="4560517"/>
            <a:ext cx="2664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dirty="0" err="1" smtClean="0">
                <a:solidFill>
                  <a:srgbClr val="000000"/>
                </a:solidFill>
              </a:rPr>
              <a:t>Studenti</a:t>
            </a:r>
            <a:r>
              <a:rPr lang="en-GB" altLang="en-US" dirty="0" smtClean="0">
                <a:solidFill>
                  <a:srgbClr val="000000"/>
                </a:solidFill>
              </a:rPr>
              <a:t>:</a:t>
            </a:r>
          </a:p>
          <a:p>
            <a:pPr eaLnBrk="1" hangingPunct="1"/>
            <a:endParaRPr lang="en-GB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6827" y="4832989"/>
            <a:ext cx="2577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dirty="0" smtClean="0">
                <a:solidFill>
                  <a:srgbClr val="000000"/>
                </a:solidFill>
              </a:rPr>
              <a:t>Paula-Alexandra Pal</a:t>
            </a:r>
          </a:p>
          <a:p>
            <a:pPr eaLnBrk="1" hangingPunct="1"/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66827" y="5063898"/>
            <a:ext cx="2577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dirty="0" smtClean="0">
                <a:solidFill>
                  <a:srgbClr val="000000"/>
                </a:solidFill>
              </a:rPr>
              <a:t>Fedora-Bianca Stan</a:t>
            </a:r>
          </a:p>
          <a:p>
            <a:pPr eaLnBrk="1" hangingPunct="1"/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1881" y="5368698"/>
            <a:ext cx="2577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GB" altLang="en-US" dirty="0" err="1" smtClean="0">
                <a:solidFill>
                  <a:srgbClr val="000000"/>
                </a:solidFill>
              </a:rPr>
              <a:t>Grupa</a:t>
            </a:r>
            <a:r>
              <a:rPr lang="en-GB" altLang="en-US" dirty="0" smtClean="0">
                <a:solidFill>
                  <a:srgbClr val="000000"/>
                </a:solidFill>
              </a:rPr>
              <a:t>: 233</a:t>
            </a:r>
          </a:p>
          <a:p>
            <a:pPr eaLnBrk="1" hangingPunct="1"/>
            <a:endParaRPr lang="en-GB" altLang="en-US" dirty="0" smtClean="0">
              <a:solidFill>
                <a:srgbClr val="000000"/>
              </a:solidFill>
            </a:endParaRPr>
          </a:p>
          <a:p>
            <a:pPr eaLnBrk="1" hangingPunct="1"/>
            <a:endParaRPr lang="en-GB" altLang="en-US" dirty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131" y="487917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Georgiana-</a:t>
            </a:r>
            <a:r>
              <a:rPr lang="en-US" dirty="0" err="1" smtClean="0">
                <a:solidFill>
                  <a:srgbClr val="000000"/>
                </a:solidFill>
              </a:rPr>
              <a:t>Popovici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90" y="207499"/>
            <a:ext cx="8229600" cy="636563"/>
          </a:xfrm>
        </p:spPr>
        <p:txBody>
          <a:bodyPr/>
          <a:lstStyle/>
          <a:p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histograma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6444" y="1369876"/>
            <a:ext cx="5957741" cy="526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386" y="900333"/>
            <a:ext cx="2130664" cy="340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33" y="5514535"/>
            <a:ext cx="8229600" cy="1061794"/>
          </a:xfrm>
        </p:spPr>
        <p:txBody>
          <a:bodyPr/>
          <a:lstStyle/>
          <a:p>
            <a:r>
              <a:rPr lang="en-US" dirty="0" err="1" smtClean="0"/>
              <a:t>Observam</a:t>
            </a:r>
            <a:r>
              <a:rPr lang="en-US" dirty="0" smtClean="0"/>
              <a:t> ca in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cazuri</a:t>
            </a:r>
            <a:r>
              <a:rPr lang="en-US" dirty="0" smtClean="0"/>
              <a:t>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curba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Gauss.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5915" y="865969"/>
            <a:ext cx="52006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2181" y="450167"/>
            <a:ext cx="2702234" cy="307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4" y="2767819"/>
            <a:ext cx="8229600" cy="974188"/>
          </a:xfrm>
        </p:spPr>
        <p:txBody>
          <a:bodyPr/>
          <a:lstStyle/>
          <a:p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faptul</a:t>
            </a:r>
            <a:r>
              <a:rPr lang="en-US" dirty="0" smtClean="0"/>
              <a:t> ca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dispersate</a:t>
            </a:r>
            <a:r>
              <a:rPr lang="en-US" dirty="0" smtClean="0"/>
              <a:t> </a:t>
            </a:r>
            <a:r>
              <a:rPr lang="en-US" dirty="0" err="1" smtClean="0"/>
              <a:t>complet</a:t>
            </a:r>
            <a:r>
              <a:rPr lang="en-US" dirty="0" smtClean="0"/>
              <a:t> </a:t>
            </a:r>
            <a:r>
              <a:rPr lang="en-US" dirty="0" err="1" smtClean="0"/>
              <a:t>diferit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7037" y="787790"/>
            <a:ext cx="5148335" cy="193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8924" y="205155"/>
            <a:ext cx="8229600" cy="97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Calculam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dispersia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fiecare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caz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29" y="0"/>
            <a:ext cx="8229600" cy="1058594"/>
          </a:xfrm>
        </p:spPr>
        <p:txBody>
          <a:bodyPr/>
          <a:lstStyle/>
          <a:p>
            <a:r>
              <a:rPr lang="en-US" dirty="0" err="1" smtClean="0"/>
              <a:t>Testul</a:t>
            </a:r>
            <a:r>
              <a:rPr lang="en-US" dirty="0" smtClean="0"/>
              <a:t> </a:t>
            </a:r>
            <a:r>
              <a:rPr lang="en-US" dirty="0" err="1" smtClean="0"/>
              <a:t>dispersiilor</a:t>
            </a:r>
            <a:r>
              <a:rPr lang="en-US" dirty="0" smtClean="0"/>
              <a:t> </a:t>
            </a:r>
            <a:r>
              <a:rPr lang="en-US" dirty="0" err="1" smtClean="0"/>
              <a:t>inainte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scoaterea</a:t>
            </a:r>
            <a:r>
              <a:rPr lang="en-US" dirty="0" smtClean="0"/>
              <a:t> </a:t>
            </a:r>
            <a:r>
              <a:rPr lang="en-US" dirty="0" err="1" smtClean="0"/>
              <a:t>valorilor</a:t>
            </a:r>
            <a:r>
              <a:rPr lang="en-US" dirty="0" smtClean="0"/>
              <a:t> </a:t>
            </a:r>
            <a:r>
              <a:rPr lang="en-US" dirty="0" err="1" smtClean="0"/>
              <a:t>aberante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307" y="1118383"/>
            <a:ext cx="7600032" cy="279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122" y="4033471"/>
            <a:ext cx="7617669" cy="282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239151"/>
            <a:ext cx="8229600" cy="717453"/>
          </a:xfrm>
        </p:spPr>
        <p:txBody>
          <a:bodyPr/>
          <a:lstStyle/>
          <a:p>
            <a:r>
              <a:rPr lang="en-US" dirty="0" err="1" smtClean="0"/>
              <a:t>Testul</a:t>
            </a:r>
            <a:r>
              <a:rPr lang="en-US" dirty="0" smtClean="0"/>
              <a:t> </a:t>
            </a:r>
            <a:r>
              <a:rPr lang="en-US" dirty="0" err="1" smtClean="0"/>
              <a:t>mediilor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842" y="1012874"/>
            <a:ext cx="8835158" cy="306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2653" y="4260166"/>
            <a:ext cx="8229600" cy="71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P-value &gt; 5%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folosirea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memorarii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sinestezice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nu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influenteaza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numarul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seturi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imagini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memorate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32" y="1051560"/>
            <a:ext cx="8229600" cy="1579098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Impartim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tabelul</a:t>
            </a:r>
            <a:r>
              <a:rPr lang="en-US" dirty="0" smtClean="0">
                <a:solidFill>
                  <a:srgbClr val="000000"/>
                </a:solidFill>
              </a:rPr>
              <a:t> in 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care au </a:t>
            </a:r>
            <a:r>
              <a:rPr lang="en-US" dirty="0" err="1" smtClean="0">
                <a:solidFill>
                  <a:srgbClr val="000000"/>
                </a:solidFill>
              </a:rPr>
              <a:t>folosit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memoratea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sinestezica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care nu au </a:t>
            </a:r>
            <a:r>
              <a:rPr lang="en-US" dirty="0" err="1" smtClean="0">
                <a:solidFill>
                  <a:srgbClr val="000000"/>
                </a:solidFill>
              </a:rPr>
              <a:t>folosit</a:t>
            </a:r>
            <a:r>
              <a:rPr lang="en-US" dirty="0" smtClean="0">
                <a:solidFill>
                  <a:srgbClr val="000000"/>
                </a:solidFill>
              </a:rPr>
              <a:t>-o, </a:t>
            </a:r>
            <a:r>
              <a:rPr lang="en-US" dirty="0" err="1" smtClean="0">
                <a:solidFill>
                  <a:srgbClr val="000000"/>
                </a:solidFill>
              </a:rPr>
              <a:t>apoi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facem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cate</a:t>
            </a:r>
            <a:r>
              <a:rPr lang="en-US" dirty="0" smtClean="0">
                <a:solidFill>
                  <a:srgbClr val="000000"/>
                </a:solidFill>
              </a:rPr>
              <a:t> un </a:t>
            </a:r>
            <a:r>
              <a:rPr lang="en-US" dirty="0" err="1" smtClean="0">
                <a:solidFill>
                  <a:srgbClr val="000000"/>
                </a:solidFill>
              </a:rPr>
              <a:t>rezumat</a:t>
            </a:r>
            <a:r>
              <a:rPr lang="en-US" dirty="0" smtClean="0">
                <a:solidFill>
                  <a:srgbClr val="000000"/>
                </a:solidFill>
              </a:rPr>
              <a:t> statistic </a:t>
            </a:r>
            <a:r>
              <a:rPr lang="en-US" dirty="0" err="1" smtClean="0">
                <a:solidFill>
                  <a:srgbClr val="000000"/>
                </a:solidFill>
              </a:rPr>
              <a:t>pentru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fiecare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categorie</a:t>
            </a:r>
            <a:r>
              <a:rPr lang="en-US" dirty="0" smtClean="0">
                <a:solidFill>
                  <a:srgbClr val="000000"/>
                </a:solidFill>
              </a:rPr>
              <a:t> :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4516" y="303628"/>
            <a:ext cx="8229600" cy="76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Intrebarea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347" y="3087639"/>
            <a:ext cx="8433846" cy="317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00"/>
            <a:ext cx="8229600" cy="1269608"/>
          </a:xfrm>
        </p:spPr>
        <p:txBody>
          <a:bodyPr/>
          <a:lstStyle/>
          <a:p>
            <a:r>
              <a:rPr lang="en-US" dirty="0" err="1" smtClean="0"/>
              <a:t>Afisam</a:t>
            </a:r>
            <a:r>
              <a:rPr lang="en-US" dirty="0" smtClean="0"/>
              <a:t> </a:t>
            </a:r>
            <a:r>
              <a:rPr lang="en-US" dirty="0" err="1" smtClean="0"/>
              <a:t>reprezentarea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rezumat</a:t>
            </a:r>
            <a:r>
              <a:rPr lang="en-US" dirty="0" smtClean="0"/>
              <a:t> statistic in parte: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73" y="1434904"/>
            <a:ext cx="4201391" cy="330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969" y="1866094"/>
            <a:ext cx="5708845" cy="493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90" y="207499"/>
            <a:ext cx="8229600" cy="636563"/>
          </a:xfrm>
        </p:spPr>
        <p:txBody>
          <a:bodyPr/>
          <a:lstStyle/>
          <a:p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histograma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1752" y="919310"/>
            <a:ext cx="3785156" cy="27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628" y="1290858"/>
            <a:ext cx="6370433" cy="5391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5796206"/>
            <a:ext cx="8229600" cy="1061794"/>
          </a:xfrm>
        </p:spPr>
        <p:txBody>
          <a:bodyPr/>
          <a:lstStyle/>
          <a:p>
            <a:r>
              <a:rPr lang="en-US" dirty="0" err="1" smtClean="0"/>
              <a:t>Observam</a:t>
            </a:r>
            <a:r>
              <a:rPr lang="en-US" dirty="0" smtClean="0"/>
              <a:t> ca in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cazuri</a:t>
            </a:r>
            <a:r>
              <a:rPr lang="en-US" dirty="0" smtClean="0"/>
              <a:t> </a:t>
            </a:r>
            <a:r>
              <a:rPr lang="en-US" dirty="0" err="1" smtClean="0"/>
              <a:t>apare</a:t>
            </a:r>
            <a:r>
              <a:rPr lang="en-US" dirty="0" smtClean="0"/>
              <a:t> </a:t>
            </a:r>
            <a:r>
              <a:rPr lang="en-US" dirty="0" err="1" smtClean="0"/>
              <a:t>curba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Gauss.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0836" y="182880"/>
            <a:ext cx="3727947" cy="34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3949" y="623092"/>
            <a:ext cx="5844980" cy="525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4" y="2767819"/>
            <a:ext cx="8229600" cy="974188"/>
          </a:xfrm>
        </p:spPr>
        <p:txBody>
          <a:bodyPr/>
          <a:lstStyle/>
          <a:p>
            <a:r>
              <a:rPr lang="en-US" dirty="0" err="1" smtClean="0"/>
              <a:t>Valorile</a:t>
            </a:r>
            <a:r>
              <a:rPr lang="en-US" dirty="0" smtClean="0"/>
              <a:t> </a:t>
            </a:r>
            <a:r>
              <a:rPr lang="en-US" dirty="0" err="1" smtClean="0"/>
              <a:t>obtinute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</a:t>
            </a:r>
            <a:r>
              <a:rPr lang="en-US" dirty="0" err="1" smtClean="0"/>
              <a:t>faptul</a:t>
            </a:r>
            <a:r>
              <a:rPr lang="en-US" dirty="0" smtClean="0"/>
              <a:t> ca </a:t>
            </a:r>
            <a:r>
              <a:rPr lang="en-US" dirty="0" err="1" smtClean="0"/>
              <a:t>datele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dispersate</a:t>
            </a:r>
            <a:r>
              <a:rPr lang="en-US" dirty="0" smtClean="0"/>
              <a:t> </a:t>
            </a:r>
            <a:r>
              <a:rPr lang="en-US" dirty="0" err="1" smtClean="0"/>
              <a:t>diferit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8924" y="205155"/>
            <a:ext cx="8229600" cy="97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Calculam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dispersia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fiecare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caz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0309" y="910589"/>
            <a:ext cx="4856161" cy="180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3558"/>
            <a:ext cx="8686801" cy="5802606"/>
          </a:xfrm>
        </p:spPr>
        <p:txBody>
          <a:bodyPr/>
          <a:lstStyle/>
          <a:p>
            <a:r>
              <a:rPr lang="en-US" altLang="en-US" sz="2800" dirty="0" err="1" smtClean="0"/>
              <a:t>Tema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proiectului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este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inspirata</a:t>
            </a:r>
            <a:r>
              <a:rPr lang="en-US" altLang="en-US" sz="2800" dirty="0" smtClean="0"/>
              <a:t> de </a:t>
            </a:r>
            <a:r>
              <a:rPr lang="en-US" altLang="en-US" sz="2800" dirty="0" err="1" smtClean="0"/>
              <a:t>cartea</a:t>
            </a:r>
            <a:r>
              <a:rPr lang="en-US" altLang="en-US" sz="2800" dirty="0" smtClean="0"/>
              <a:t> “</a:t>
            </a:r>
            <a:r>
              <a:rPr lang="it-IT" sz="2800" dirty="0" smtClean="0"/>
              <a:t>Memoria inteligenta. Arta si stiinta de a-ti aminti totul</a:t>
            </a:r>
            <a:r>
              <a:rPr lang="en-US" altLang="en-US" sz="2800" dirty="0" smtClean="0"/>
              <a:t>” de Joshua </a:t>
            </a:r>
            <a:r>
              <a:rPr lang="en-US" altLang="en-US" sz="2800" dirty="0" err="1" smtClean="0"/>
              <a:t>Foer</a:t>
            </a:r>
            <a:r>
              <a:rPr lang="en-US" altLang="en-US" sz="2800" dirty="0" smtClean="0"/>
              <a:t>.</a:t>
            </a:r>
          </a:p>
          <a:p>
            <a:pPr>
              <a:buNone/>
            </a:pPr>
            <a:endParaRPr lang="en-US" altLang="en-US" sz="2800" dirty="0" smtClean="0">
              <a:solidFill>
                <a:srgbClr val="000000"/>
              </a:solidFill>
            </a:endParaRPr>
          </a:p>
          <a:p>
            <a:r>
              <a:rPr lang="en-US" altLang="en-US" sz="2800" dirty="0" smtClean="0">
                <a:solidFill>
                  <a:srgbClr val="000000"/>
                </a:solidFill>
              </a:rPr>
              <a:t>“O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amintire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ajunge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</a:rPr>
              <a:t>direct in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constiinta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doar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daca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este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corelata</a:t>
            </a:r>
            <a:r>
              <a:rPr lang="en-US" altLang="en-US" sz="2800" dirty="0" smtClean="0">
                <a:solidFill>
                  <a:srgbClr val="000000"/>
                </a:solidFill>
              </a:rPr>
              <a:t> cu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alte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ganduri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si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perceptii</a:t>
            </a:r>
            <a:r>
              <a:rPr lang="en-US" altLang="en-US" sz="2800" dirty="0" smtClean="0">
                <a:solidFill>
                  <a:srgbClr val="000000"/>
                </a:solidFill>
              </a:rPr>
              <a:t>”,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noteaza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ziaristul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si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astfel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lanseaza</a:t>
            </a:r>
            <a:r>
              <a:rPr lang="en-US" altLang="en-US" sz="2800" dirty="0" smtClean="0">
                <a:solidFill>
                  <a:srgbClr val="000000"/>
                </a:solidFill>
              </a:rPr>
              <a:t> in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discutie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ipoteza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</a:rPr>
              <a:t>conform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careia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memorarea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sinestezica</a:t>
            </a:r>
            <a:r>
              <a:rPr lang="en-US" altLang="en-US" sz="2800" dirty="0" smtClean="0">
                <a:solidFill>
                  <a:srgbClr val="000000"/>
                </a:solidFill>
              </a:rPr>
              <a:t>,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cea</a:t>
            </a:r>
            <a:r>
              <a:rPr lang="en-US" altLang="en-US" sz="2800" dirty="0" smtClean="0">
                <a:solidFill>
                  <a:srgbClr val="000000"/>
                </a:solidFill>
              </a:rPr>
              <a:t> care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implica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asocierea</a:t>
            </a:r>
            <a:r>
              <a:rPr lang="en-US" altLang="en-US" sz="2800" dirty="0" smtClean="0">
                <a:solidFill>
                  <a:srgbClr val="000000"/>
                </a:solidFill>
              </a:rPr>
              <a:t>, la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nivel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mental,intre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entitatea</a:t>
            </a:r>
            <a:r>
              <a:rPr lang="en-US" altLang="en-US" sz="2800" dirty="0" smtClean="0">
                <a:solidFill>
                  <a:srgbClr val="000000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memorat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si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senzatii</a:t>
            </a:r>
            <a:r>
              <a:rPr lang="en-US" altLang="en-US" sz="2800" dirty="0" smtClean="0">
                <a:solidFill>
                  <a:srgbClr val="000000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natura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diferita</a:t>
            </a:r>
            <a:r>
              <a:rPr lang="en-US" altLang="en-US" sz="2800" dirty="0" smtClean="0">
                <a:solidFill>
                  <a:srgbClr val="000000"/>
                </a:solidFill>
              </a:rPr>
              <a:t>,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ar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fi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cea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mai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eficienta</a:t>
            </a:r>
            <a:r>
              <a:rPr lang="en-US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metoda</a:t>
            </a:r>
            <a:r>
              <a:rPr lang="en-US" altLang="en-US" sz="2800" dirty="0" smtClean="0">
                <a:solidFill>
                  <a:srgbClr val="000000"/>
                </a:solidFill>
              </a:rPr>
              <a:t> de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retinere</a:t>
            </a:r>
            <a:r>
              <a:rPr lang="en-US" altLang="en-US" sz="2800" dirty="0" smtClean="0">
                <a:solidFill>
                  <a:srgbClr val="000000"/>
                </a:solidFill>
              </a:rPr>
              <a:t> a </a:t>
            </a:r>
            <a:r>
              <a:rPr lang="en-US" altLang="en-US" sz="2800" dirty="0" err="1" smtClean="0">
                <a:solidFill>
                  <a:srgbClr val="000000"/>
                </a:solidFill>
              </a:rPr>
              <a:t>informatiilor</a:t>
            </a:r>
            <a:r>
              <a:rPr lang="en-US" altLang="en-US" sz="2800" dirty="0" smtClean="0">
                <a:solidFill>
                  <a:srgbClr val="000000"/>
                </a:solidFill>
              </a:rPr>
              <a:t>.</a:t>
            </a:r>
          </a:p>
          <a:p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929" y="0"/>
            <a:ext cx="8229600" cy="1058594"/>
          </a:xfrm>
        </p:spPr>
        <p:txBody>
          <a:bodyPr/>
          <a:lstStyle/>
          <a:p>
            <a:r>
              <a:rPr lang="en-US" dirty="0" err="1" smtClean="0"/>
              <a:t>Testul</a:t>
            </a:r>
            <a:r>
              <a:rPr lang="en-US" dirty="0" smtClean="0"/>
              <a:t> </a:t>
            </a:r>
            <a:r>
              <a:rPr lang="en-US" dirty="0" err="1" smtClean="0"/>
              <a:t>dispersiilor</a:t>
            </a:r>
            <a:r>
              <a:rPr lang="en-US" dirty="0" smtClean="0"/>
              <a:t> </a:t>
            </a:r>
            <a:r>
              <a:rPr lang="en-US" dirty="0" err="1" smtClean="0"/>
              <a:t>inainte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scoaterea</a:t>
            </a:r>
            <a:r>
              <a:rPr lang="en-US" dirty="0" smtClean="0"/>
              <a:t> </a:t>
            </a:r>
            <a:r>
              <a:rPr lang="en-US" dirty="0" err="1" smtClean="0"/>
              <a:t>valorilor</a:t>
            </a:r>
            <a:r>
              <a:rPr lang="en-US" dirty="0" smtClean="0"/>
              <a:t> </a:t>
            </a:r>
            <a:r>
              <a:rPr lang="en-US" dirty="0" err="1" smtClean="0"/>
              <a:t>aberante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906" y="1079255"/>
            <a:ext cx="8418796" cy="25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804" y="3794759"/>
            <a:ext cx="8479357" cy="256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997" y="239151"/>
            <a:ext cx="8229600" cy="717453"/>
          </a:xfrm>
        </p:spPr>
        <p:txBody>
          <a:bodyPr/>
          <a:lstStyle/>
          <a:p>
            <a:r>
              <a:rPr lang="en-US" dirty="0" err="1" smtClean="0"/>
              <a:t>Testul</a:t>
            </a:r>
            <a:r>
              <a:rPr lang="en-US" dirty="0" smtClean="0"/>
              <a:t> </a:t>
            </a:r>
            <a:r>
              <a:rPr lang="en-US" dirty="0" err="1" smtClean="0"/>
              <a:t>mediilor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12653" y="4260166"/>
            <a:ext cx="8229600" cy="71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P-value &lt; 5%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folosirea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memorarii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sinestezice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influenteaza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numarul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fraze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memorate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687" y="1059987"/>
            <a:ext cx="8477797" cy="268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88" y="910884"/>
            <a:ext cx="8229600" cy="2521634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0000"/>
                </a:solidFill>
              </a:rPr>
              <a:t>Preluam</a:t>
            </a:r>
            <a:r>
              <a:rPr lang="en-US" sz="2800" dirty="0" smtClean="0">
                <a:solidFill>
                  <a:srgbClr val="000000"/>
                </a:solidFill>
              </a:rPr>
              <a:t> din x </a:t>
            </a:r>
            <a:r>
              <a:rPr lang="en-US" sz="2800" dirty="0" err="1" smtClean="0">
                <a:solidFill>
                  <a:srgbClr val="000000"/>
                </a:solidFill>
              </a:rPr>
              <a:t>coloana</a:t>
            </a:r>
            <a:r>
              <a:rPr lang="en-US" sz="2800" dirty="0" smtClean="0">
                <a:solidFill>
                  <a:srgbClr val="000000"/>
                </a:solidFill>
              </a:rPr>
              <a:t> care </a:t>
            </a:r>
            <a:r>
              <a:rPr lang="en-US" sz="2800" dirty="0" err="1" smtClean="0">
                <a:solidFill>
                  <a:srgbClr val="000000"/>
                </a:solidFill>
              </a:rPr>
              <a:t>contorizeaza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numarul</a:t>
            </a:r>
            <a:r>
              <a:rPr lang="en-US" sz="2800" dirty="0" smtClean="0">
                <a:solidFill>
                  <a:srgbClr val="000000"/>
                </a:solidFill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</a:rPr>
              <a:t>seturi</a:t>
            </a:r>
            <a:r>
              <a:rPr lang="en-US" sz="2800" dirty="0" smtClean="0">
                <a:solidFill>
                  <a:srgbClr val="000000"/>
                </a:solidFill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</a:rPr>
              <a:t>imagini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memorate</a:t>
            </a:r>
            <a:r>
              <a:rPr lang="en-US" sz="2800" dirty="0" smtClean="0">
                <a:solidFill>
                  <a:srgbClr val="000000"/>
                </a:solidFill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</a:rPr>
              <a:t>respectiv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coloana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ccare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contorizeaza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numarul</a:t>
            </a:r>
            <a:r>
              <a:rPr lang="en-US" sz="2800" dirty="0" smtClean="0">
                <a:solidFill>
                  <a:srgbClr val="000000"/>
                </a:solidFill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</a:rPr>
              <a:t>fraze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si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facem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testul</a:t>
            </a:r>
            <a:r>
              <a:rPr lang="en-US" sz="2800" dirty="0" smtClean="0">
                <a:solidFill>
                  <a:srgbClr val="000000"/>
                </a:solidFill>
              </a:rPr>
              <a:t> de </a:t>
            </a:r>
            <a:r>
              <a:rPr lang="en-US" sz="2800" dirty="0" err="1" smtClean="0">
                <a:solidFill>
                  <a:srgbClr val="000000"/>
                </a:solidFill>
              </a:rPr>
              <a:t>corelatie</a:t>
            </a:r>
            <a:r>
              <a:rPr lang="en-US" sz="2800" dirty="0" smtClean="0">
                <a:solidFill>
                  <a:srgbClr val="000000"/>
                </a:solidFill>
              </a:rPr>
              <a:t>: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4516" y="303628"/>
            <a:ext cx="8229600" cy="76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Intrebarea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 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929" y="2645751"/>
            <a:ext cx="7527652" cy="302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70450" y="5597183"/>
            <a:ext cx="8229600" cy="2521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Rezultatul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indica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faptul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datele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sunt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corelate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pozitiv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295422"/>
            <a:ext cx="8361363" cy="6020971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000000"/>
                </a:solidFill>
              </a:rPr>
              <a:t>Datele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utlizate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provin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dintr</a:t>
            </a:r>
            <a:r>
              <a:rPr lang="en-US" altLang="en-US" sz="2400" dirty="0" smtClean="0">
                <a:solidFill>
                  <a:srgbClr val="000000"/>
                </a:solidFill>
              </a:rPr>
              <a:t>-o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serie</a:t>
            </a:r>
            <a:r>
              <a:rPr lang="en-US" altLang="en-US" sz="2400" dirty="0" smtClean="0">
                <a:solidFill>
                  <a:srgbClr val="000000"/>
                </a:solidFill>
              </a:rPr>
              <a:t> de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teste</a:t>
            </a:r>
            <a:r>
              <a:rPr lang="en-US" altLang="en-US" sz="2400" dirty="0" smtClean="0">
                <a:solidFill>
                  <a:srgbClr val="000000"/>
                </a:solidFill>
              </a:rPr>
              <a:t> de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memorie</a:t>
            </a:r>
            <a:r>
              <a:rPr lang="en-US" altLang="en-US" sz="2400" dirty="0" smtClean="0">
                <a:solidFill>
                  <a:srgbClr val="000000"/>
                </a:solidFill>
              </a:rPr>
              <a:t> la care a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luat</a:t>
            </a:r>
            <a:r>
              <a:rPr lang="en-US" altLang="en-US" sz="2400" dirty="0" smtClean="0">
                <a:solidFill>
                  <a:srgbClr val="000000"/>
                </a:solidFill>
              </a:rPr>
              <a:t> parte un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grup</a:t>
            </a:r>
            <a:r>
              <a:rPr lang="en-US" altLang="en-US" sz="2400" dirty="0" smtClean="0">
                <a:solidFill>
                  <a:srgbClr val="000000"/>
                </a:solidFill>
              </a:rPr>
              <a:t> de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studenti</a:t>
            </a:r>
            <a:r>
              <a:rPr lang="en-US" altLang="en-US" sz="2400" dirty="0" smtClean="0">
                <a:solidFill>
                  <a:srgbClr val="000000"/>
                </a:solidFill>
              </a:rPr>
              <a:t>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Pe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parcursul</a:t>
            </a:r>
            <a:r>
              <a:rPr lang="en-US" altLang="en-US" sz="2400" dirty="0" smtClean="0">
                <a:solidFill>
                  <a:srgbClr val="000000"/>
                </a:solidFill>
              </a:rPr>
              <a:t> a 2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luni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fiecre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dintre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acestia</a:t>
            </a:r>
            <a:r>
              <a:rPr lang="en-US" altLang="en-US" sz="2400" dirty="0" smtClean="0">
                <a:solidFill>
                  <a:srgbClr val="000000"/>
                </a:solidFill>
              </a:rPr>
              <a:t> a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primit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cate</a:t>
            </a:r>
            <a:r>
              <a:rPr lang="en-US" altLang="en-US" sz="2400" dirty="0" smtClean="0">
                <a:solidFill>
                  <a:srgbClr val="000000"/>
                </a:solidFill>
              </a:rPr>
              <a:t> un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grup</a:t>
            </a:r>
            <a:r>
              <a:rPr lang="en-US" altLang="en-US" sz="2400" dirty="0" smtClean="0">
                <a:solidFill>
                  <a:srgbClr val="000000"/>
                </a:solidFill>
              </a:rPr>
              <a:t> de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imagini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cate</a:t>
            </a:r>
            <a:r>
              <a:rPr lang="en-US" altLang="en-US" sz="2400" dirty="0" smtClean="0">
                <a:solidFill>
                  <a:srgbClr val="000000"/>
                </a:solidFill>
              </a:rPr>
              <a:t> o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fraza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ce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trebuiau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memorate</a:t>
            </a:r>
            <a:r>
              <a:rPr lang="en-US" altLang="en-US" sz="24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altLang="en-US" sz="2400" dirty="0" smtClean="0"/>
              <a:t>La </a:t>
            </a:r>
            <a:r>
              <a:rPr lang="en-US" altLang="en-US" sz="2400" dirty="0" err="1" smtClean="0"/>
              <a:t>sfarsitul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perioadei</a:t>
            </a:r>
            <a:r>
              <a:rPr lang="en-US" altLang="en-US" sz="2400" dirty="0" smtClean="0"/>
              <a:t>, au </a:t>
            </a:r>
            <a:r>
              <a:rPr lang="en-US" altLang="en-US" sz="2400" dirty="0" err="1" smtClean="0"/>
              <a:t>raspuns</a:t>
            </a:r>
            <a:r>
              <a:rPr lang="en-US" altLang="en-US" sz="2400" dirty="0" smtClean="0"/>
              <a:t> la un </a:t>
            </a:r>
            <a:r>
              <a:rPr lang="en-US" altLang="en-US" sz="2400" dirty="0" err="1" smtClean="0"/>
              <a:t>numar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intrebari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privitor</a:t>
            </a:r>
            <a:r>
              <a:rPr lang="en-US" altLang="en-US" sz="2400" dirty="0" smtClean="0"/>
              <a:t> la </a:t>
            </a:r>
            <a:r>
              <a:rPr lang="en-US" altLang="en-US" sz="2400" dirty="0" err="1" smtClean="0"/>
              <a:t>datele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memorate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astfel</a:t>
            </a:r>
            <a:r>
              <a:rPr lang="en-US" altLang="en-US" sz="2400" dirty="0" smtClean="0"/>
              <a:t> s-a </a:t>
            </a:r>
            <a:r>
              <a:rPr lang="en-US" altLang="en-US" sz="2400" dirty="0" err="1" smtClean="0"/>
              <a:t>putul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contoriza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pentru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fiecare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cate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seturi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imagini</a:t>
            </a:r>
            <a:r>
              <a:rPr lang="en-US" altLang="en-US" sz="2400" dirty="0" smtClean="0"/>
              <a:t> a </a:t>
            </a:r>
            <a:r>
              <a:rPr lang="en-US" altLang="en-US" sz="2400" dirty="0" err="1" smtClean="0"/>
              <a:t>retinut</a:t>
            </a:r>
            <a:r>
              <a:rPr lang="en-US" altLang="en-US" sz="2400" dirty="0" smtClean="0"/>
              <a:t>, </a:t>
            </a:r>
            <a:r>
              <a:rPr lang="en-US" altLang="en-US" sz="2400" dirty="0" err="1" smtClean="0"/>
              <a:t>respectiv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cate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fraze</a:t>
            </a:r>
            <a:r>
              <a:rPr lang="en-US" altLang="en-US" sz="2400" dirty="0" smtClean="0"/>
              <a:t>.</a:t>
            </a:r>
          </a:p>
          <a:p>
            <a:pPr eaLnBrk="1" hangingPunct="1"/>
            <a:r>
              <a:rPr lang="en-US" altLang="en-US" sz="2400" dirty="0" err="1" smtClean="0">
                <a:solidFill>
                  <a:srgbClr val="000000"/>
                </a:solidFill>
              </a:rPr>
              <a:t>Doar</a:t>
            </a:r>
            <a:r>
              <a:rPr lang="en-US" altLang="en-US" sz="2400" dirty="0" smtClean="0">
                <a:solidFill>
                  <a:srgbClr val="000000"/>
                </a:solidFill>
              </a:rPr>
              <a:t> o parte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dintre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studentii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implicati</a:t>
            </a:r>
            <a:r>
              <a:rPr lang="en-US" altLang="en-US" sz="2400" dirty="0" smtClean="0">
                <a:solidFill>
                  <a:srgbClr val="000000"/>
                </a:solidFill>
              </a:rPr>
              <a:t> au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fost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indrumati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sa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foloseasca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memorarea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sinestezica</a:t>
            </a:r>
            <a:r>
              <a:rPr lang="en-US" altLang="en-US" sz="24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n-US" alt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23558"/>
            <a:ext cx="8686801" cy="5802606"/>
          </a:xfrm>
        </p:spPr>
        <p:txBody>
          <a:bodyPr/>
          <a:lstStyle/>
          <a:p>
            <a:pPr eaLnBrk="1" hangingPunct="1"/>
            <a:r>
              <a:rPr lang="en-US" altLang="en-US" sz="2400" dirty="0" err="1" smtClean="0">
                <a:solidFill>
                  <a:srgbClr val="000000"/>
                </a:solidFill>
              </a:rPr>
              <a:t>Analizand</a:t>
            </a:r>
            <a:r>
              <a:rPr lang="en-US" altLang="en-US" sz="2400" dirty="0" smtClean="0">
                <a:solidFill>
                  <a:srgbClr val="000000"/>
                </a:solidFill>
              </a:rPr>
              <a:t> statistic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datele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vom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raspunde</a:t>
            </a:r>
            <a:r>
              <a:rPr lang="en-US" altLang="en-US" sz="2400" dirty="0" smtClean="0">
                <a:solidFill>
                  <a:srgbClr val="000000"/>
                </a:solidFill>
              </a:rPr>
              <a:t> la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urmatoarele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intrebari</a:t>
            </a:r>
            <a:r>
              <a:rPr lang="en-US" altLang="en-US" sz="2400" dirty="0" smtClean="0">
                <a:solidFill>
                  <a:srgbClr val="000000"/>
                </a:solidFill>
              </a:rPr>
              <a:t>: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altLang="en-US" sz="2400" dirty="0" err="1" smtClean="0"/>
              <a:t>Exista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diferente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semnificative</a:t>
            </a:r>
            <a:r>
              <a:rPr lang="en-US" altLang="en-US" sz="2400" dirty="0" smtClean="0"/>
              <a:t>, in </a:t>
            </a:r>
            <a:r>
              <a:rPr lang="en-US" altLang="en-US" sz="2400" dirty="0" err="1" smtClean="0"/>
              <a:t>medie</a:t>
            </a:r>
            <a:r>
              <a:rPr lang="en-US" altLang="en-US" sz="2400" dirty="0" smtClean="0"/>
              <a:t>, in </a:t>
            </a:r>
            <a:r>
              <a:rPr lang="en-US" altLang="en-US" sz="2400" dirty="0" err="1" smtClean="0"/>
              <a:t>ceea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priveste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capacitatea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memorare</a:t>
            </a:r>
            <a:r>
              <a:rPr lang="en-US" altLang="en-US" sz="2400" dirty="0" smtClean="0"/>
              <a:t> a </a:t>
            </a:r>
            <a:r>
              <a:rPr lang="en-US" altLang="en-US" sz="2400" dirty="0" err="1" smtClean="0"/>
              <a:t>seturilor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imagini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intre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studentii</a:t>
            </a:r>
            <a:r>
              <a:rPr lang="en-US" altLang="en-US" sz="2400" dirty="0" smtClean="0"/>
              <a:t> care </a:t>
            </a:r>
            <a:r>
              <a:rPr lang="en-US" altLang="en-US" sz="2400" dirty="0" err="1" smtClean="0"/>
              <a:t>folose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memorarea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sinestezica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cei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celor</a:t>
            </a:r>
            <a:r>
              <a:rPr lang="en-US" altLang="en-US" sz="2400" dirty="0" smtClean="0"/>
              <a:t> care nu o </a:t>
            </a:r>
            <a:r>
              <a:rPr lang="en-US" altLang="en-US" sz="2400" dirty="0" err="1" smtClean="0"/>
              <a:t>folosesc</a:t>
            </a:r>
            <a:r>
              <a:rPr lang="en-US" altLang="en-US" sz="2400" dirty="0" smtClean="0"/>
              <a:t> ?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altLang="en-US" sz="2400" dirty="0" err="1" smtClean="0">
                <a:solidFill>
                  <a:srgbClr val="000000"/>
                </a:solidFill>
              </a:rPr>
              <a:t>Exista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diferente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semnificative</a:t>
            </a:r>
            <a:r>
              <a:rPr lang="en-US" altLang="en-US" sz="2400" dirty="0" smtClean="0">
                <a:solidFill>
                  <a:srgbClr val="000000"/>
                </a:solidFill>
              </a:rPr>
              <a:t>, in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medie</a:t>
            </a:r>
            <a:r>
              <a:rPr lang="en-US" altLang="en-US" sz="2400" dirty="0" smtClean="0">
                <a:solidFill>
                  <a:srgbClr val="000000"/>
                </a:solidFill>
              </a:rPr>
              <a:t>, in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ceea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ce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priveste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capacitatea</a:t>
            </a:r>
            <a:r>
              <a:rPr lang="en-US" altLang="en-US" sz="2400" dirty="0" smtClean="0">
                <a:solidFill>
                  <a:srgbClr val="000000"/>
                </a:solidFill>
              </a:rPr>
              <a:t> de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memorare</a:t>
            </a:r>
            <a:r>
              <a:rPr lang="en-US" altLang="en-US" sz="2400" dirty="0" smtClean="0">
                <a:solidFill>
                  <a:srgbClr val="000000"/>
                </a:solidFill>
              </a:rPr>
              <a:t> a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frazelor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intre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studentii</a:t>
            </a:r>
            <a:r>
              <a:rPr lang="en-US" altLang="en-US" sz="2400" dirty="0" smtClean="0">
                <a:solidFill>
                  <a:srgbClr val="000000"/>
                </a:solidFill>
              </a:rPr>
              <a:t> care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folosesc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memorarea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sinestezica</a:t>
            </a:r>
            <a:r>
              <a:rPr lang="en-US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si</a:t>
            </a:r>
            <a:r>
              <a:rPr lang="en-US" altLang="en-US" sz="2400" dirty="0" smtClean="0">
                <a:solidFill>
                  <a:srgbClr val="000000"/>
                </a:solidFill>
              </a:rPr>
              <a:t> 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cei</a:t>
            </a:r>
            <a:r>
              <a:rPr lang="en-US" altLang="en-US" sz="2400" dirty="0" smtClean="0">
                <a:solidFill>
                  <a:srgbClr val="000000"/>
                </a:solidFill>
              </a:rPr>
              <a:t> care nu o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folosesc</a:t>
            </a:r>
            <a:r>
              <a:rPr lang="en-US" altLang="en-US" sz="2400" dirty="0" smtClean="0">
                <a:solidFill>
                  <a:srgbClr val="000000"/>
                </a:solidFill>
              </a:rPr>
              <a:t> ?</a:t>
            </a:r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en-US" altLang="en-US" sz="2400" dirty="0" err="1" smtClean="0"/>
              <a:t>Exista</a:t>
            </a:r>
            <a:r>
              <a:rPr lang="en-US" altLang="en-US" sz="2400" dirty="0" smtClean="0"/>
              <a:t> o </a:t>
            </a:r>
            <a:r>
              <a:rPr lang="en-US" altLang="en-US" sz="2400" dirty="0" err="1" smtClean="0"/>
              <a:t>corelatie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intre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numarul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seturilor</a:t>
            </a:r>
            <a:r>
              <a:rPr lang="en-US" altLang="en-US" sz="2400" dirty="0" smtClean="0"/>
              <a:t> de </a:t>
            </a:r>
            <a:r>
              <a:rPr lang="en-US" altLang="en-US" sz="2400" dirty="0" err="1" smtClean="0"/>
              <a:t>imagini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retinute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si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numarul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frazelor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memorate</a:t>
            </a:r>
            <a:r>
              <a:rPr lang="en-US" altLang="en-US" sz="2400" dirty="0" smtClean="0"/>
              <a:t> ?</a:t>
            </a:r>
          </a:p>
          <a:p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8387" y="1155453"/>
            <a:ext cx="8686800" cy="54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199" y="323558"/>
            <a:ext cx="8686801" cy="58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Retinem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variabila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 </a:t>
            </a:r>
            <a:r>
              <a:rPr kumimoji="0" lang="en-US" alt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tabelul</a:t>
            </a:r>
            <a:r>
              <a:rPr kumimoji="0" lang="en-US" alt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date :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60" y="468483"/>
            <a:ext cx="8734425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57213"/>
            <a:ext cx="85344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32" y="1051560"/>
            <a:ext cx="8229600" cy="1579098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Impartim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tabelul</a:t>
            </a:r>
            <a:r>
              <a:rPr lang="en-US" dirty="0" smtClean="0">
                <a:solidFill>
                  <a:srgbClr val="000000"/>
                </a:solidFill>
              </a:rPr>
              <a:t> in 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care au </a:t>
            </a:r>
            <a:r>
              <a:rPr lang="en-US" dirty="0" err="1" smtClean="0">
                <a:solidFill>
                  <a:srgbClr val="000000"/>
                </a:solidFill>
              </a:rPr>
              <a:t>folosit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memoratea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sinestezica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studenti</a:t>
            </a:r>
            <a:r>
              <a:rPr lang="en-US" dirty="0" smtClean="0">
                <a:solidFill>
                  <a:srgbClr val="000000"/>
                </a:solidFill>
              </a:rPr>
              <a:t> care nu au </a:t>
            </a:r>
            <a:r>
              <a:rPr lang="en-US" dirty="0" err="1" smtClean="0">
                <a:solidFill>
                  <a:srgbClr val="000000"/>
                </a:solidFill>
              </a:rPr>
              <a:t>folosit</a:t>
            </a:r>
            <a:r>
              <a:rPr lang="en-US" dirty="0" smtClean="0">
                <a:solidFill>
                  <a:srgbClr val="000000"/>
                </a:solidFill>
              </a:rPr>
              <a:t>-o, </a:t>
            </a:r>
            <a:r>
              <a:rPr lang="en-US" dirty="0" err="1" smtClean="0">
                <a:solidFill>
                  <a:srgbClr val="000000"/>
                </a:solidFill>
              </a:rPr>
              <a:t>apoi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facem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cate</a:t>
            </a:r>
            <a:r>
              <a:rPr lang="en-US" dirty="0" smtClean="0">
                <a:solidFill>
                  <a:srgbClr val="000000"/>
                </a:solidFill>
              </a:rPr>
              <a:t> un </a:t>
            </a:r>
            <a:r>
              <a:rPr lang="en-US" dirty="0" err="1" smtClean="0">
                <a:solidFill>
                  <a:srgbClr val="000000"/>
                </a:solidFill>
              </a:rPr>
              <a:t>rezumat</a:t>
            </a:r>
            <a:r>
              <a:rPr lang="en-US" dirty="0" smtClean="0">
                <a:solidFill>
                  <a:srgbClr val="000000"/>
                </a:solidFill>
              </a:rPr>
              <a:t> statistic </a:t>
            </a:r>
            <a:r>
              <a:rPr lang="en-US" dirty="0" err="1" smtClean="0">
                <a:solidFill>
                  <a:srgbClr val="000000"/>
                </a:solidFill>
              </a:rPr>
              <a:t>pentru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fiecare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categorie</a:t>
            </a:r>
            <a:r>
              <a:rPr lang="en-US" dirty="0" smtClean="0">
                <a:solidFill>
                  <a:srgbClr val="000000"/>
                </a:solidFill>
              </a:rPr>
              <a:t> :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772" y="3162738"/>
            <a:ext cx="8712280" cy="3294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84516" y="303628"/>
            <a:ext cx="8229600" cy="76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Intrebarea1 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500"/>
            <a:ext cx="8229600" cy="1269608"/>
          </a:xfrm>
        </p:spPr>
        <p:txBody>
          <a:bodyPr/>
          <a:lstStyle/>
          <a:p>
            <a:r>
              <a:rPr lang="en-US" dirty="0" err="1" smtClean="0"/>
              <a:t>Afisam</a:t>
            </a:r>
            <a:r>
              <a:rPr lang="en-US" dirty="0" smtClean="0"/>
              <a:t> </a:t>
            </a:r>
            <a:r>
              <a:rPr lang="en-US" dirty="0" err="1" smtClean="0"/>
              <a:t>reprezentarea</a:t>
            </a:r>
            <a:r>
              <a:rPr lang="en-US" dirty="0" smtClean="0"/>
              <a:t> </a:t>
            </a:r>
            <a:r>
              <a:rPr lang="en-US" dirty="0" err="1" smtClean="0"/>
              <a:t>grafica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rezumat</a:t>
            </a:r>
            <a:r>
              <a:rPr lang="en-US" dirty="0" smtClean="0"/>
              <a:t> statistic in parte: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14" y="1847996"/>
            <a:ext cx="6164434" cy="5010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3721" y="1428667"/>
            <a:ext cx="4428101" cy="31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FF9D3B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513</Words>
  <Application>Microsoft Office PowerPoint</Application>
  <PresentationFormat>On-screen Show (4:3)</PresentationFormat>
  <Paragraphs>43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Clearly Presented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PowerPoint Template</dc:title>
  <dc:creator>Presentation Magazine</dc:creator>
  <cp:lastModifiedBy>bianca stan</cp:lastModifiedBy>
  <cp:revision>107</cp:revision>
  <dcterms:created xsi:type="dcterms:W3CDTF">2009-11-03T13:35:13Z</dcterms:created>
  <dcterms:modified xsi:type="dcterms:W3CDTF">2016-01-12T14:21:06Z</dcterms:modified>
</cp:coreProperties>
</file>