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6" r:id="rId6"/>
    <p:sldId id="268" r:id="rId7"/>
    <p:sldId id="260" r:id="rId8"/>
    <p:sldId id="267" r:id="rId9"/>
    <p:sldId id="271" r:id="rId10"/>
    <p:sldId id="262" r:id="rId11"/>
    <p:sldId id="272" r:id="rId12"/>
    <p:sldId id="264" r:id="rId13"/>
    <p:sldId id="269" r:id="rId14"/>
    <p:sldId id="265" r:id="rId15"/>
    <p:sldId id="261" r:id="rId16"/>
    <p:sldId id="258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F0005-EFF1-206A-400D-DD7EC8087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B264847-BFA8-ABCD-34E4-1ECF769F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285DAC-14F0-EFE9-E214-8A767927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E0882-C46E-47F9-BDFC-DE54B9CF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5FBC0A-BB49-20E1-DE82-01499251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88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D7CF9-CCA1-9183-4043-FC14CD65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479A10-F3D8-27F5-AF72-75CBBFDD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6FDEC-EACD-EFAA-DD4A-259ABDEB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DCA1F2-47B0-3131-A8DE-9C393F03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68A4E-32F2-7282-D575-6EC2FBC1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2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5B26C7-FFFD-DC18-862B-F23B00131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A8A75F-B3AD-6E7D-EAD2-5ED2A012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8116C-5279-385A-4B23-4EB1DD56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547C80-1C0F-6BB3-7988-7913D3C2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86309-6832-7E9B-7FAD-1E8FF585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13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763BE-D2D7-E42F-25EC-93EF9B9E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3C555-0294-6EDC-F8CF-A39A9D7B8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9F90F-F962-AEE8-EF80-477E6771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C14D3-6914-B759-0A21-0B7170FA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F26AD1-C017-B56F-AF54-80E03EA8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88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79D8C-6072-440C-6D86-BF8D23C4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F97602-AA8D-1AA8-791E-1EF9452E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CD5C4-4A82-BF87-B98D-CBD10778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41F7D-08E3-26A8-FA9C-90303BBD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789A6-C691-9FA9-0B4C-EC9CE4F8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7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EC33E-4D6F-9815-71EC-9233EC6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C4A04-4245-21A4-7409-1BEBFCEC4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0D003-2463-33F4-61F8-027B9662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AEE991-1DB0-13F9-741C-F51F7A06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6B088B-BA3D-9499-4B67-163B6AAA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0BE1E7-6A4D-E703-00DF-50EFFB69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2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B5299-1BC9-A306-A479-B60879FE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571155-6549-BC37-9AD7-12F5A3C3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77BDE-8063-7B9D-703B-0BF9AFF54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7647B9-6A7F-251C-23F2-36FE3DD06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5B8F16-17B2-3827-4C81-F1374D807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15F3A4-031D-9BAD-60A4-1FC53D8D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7035B-7886-5D80-BAFD-5CE6BF3B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F0E3BD-7F8C-6EE0-83E5-EC6892E7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38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1C8CF-4AA1-E354-2F10-F9B00C81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20815-7D59-FD7A-01EC-0B9BC741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D2DCBD-CAAD-4C1F-FBE9-AD3EF10D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6FBA6E-8B2A-5201-4EF1-AF2CF1D9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19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DA0EFA-2691-EC6E-8583-DA98FEB7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D24B3B-6D43-876F-55E8-26B827F5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F60D85-0343-AD53-42D4-379391A1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6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BF5FB-CDB0-83E1-AE6D-55FA9D3A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ACD9D-B32E-98C7-37DB-2BF99AEE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A3A34-A739-5A5F-47ED-8E1B5854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21763-32E1-E6F4-AF0D-54DDAE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8D0558-184F-25F5-1ACD-CD57863C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A94058-351E-F048-E193-33BF74F3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9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1FBAF-B8DC-3BDF-EF7C-FAFFE174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A7EEEB-F228-EAF5-0867-890F9C01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99072D-0092-96C2-6835-BDB5DD906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D13B3D-AA7F-3DC3-CE73-A81682FE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AD591A-C9F2-A016-D92E-3308F5A2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9780DF-23C1-7130-229D-45F7FC5F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6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8F868-1C86-61DD-BB35-A2DD49C7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12791-7841-A08F-C48D-21B7E39F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C037A6-F9F0-0F11-2548-35271947A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E854-56EF-415B-A2AE-E5516E121933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5BC95A-280D-6317-FB17-B8F40C24C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6D3060-FCB5-4F06-789D-D2035494B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1D1F7-6A49-499B-BE5F-39295BB19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A3E5C-1D3F-D85C-84DF-20FF114A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Применение алгоритмов сжатия для ускорения загрузки веб-приложений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83D70D-7F30-F399-6D19-B06780E2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0471" y="5567083"/>
            <a:ext cx="5217458" cy="1290917"/>
          </a:xfrm>
        </p:spPr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 </a:t>
            </a:r>
            <a:r>
              <a:rPr lang="ru-RU" dirty="0"/>
              <a:t>Федоров Илья, Б01-107</a:t>
            </a:r>
          </a:p>
          <a:p>
            <a:r>
              <a:rPr lang="ru-RU" dirty="0"/>
              <a:t>МФТИ ФРКТ, 2025г</a:t>
            </a:r>
          </a:p>
        </p:txBody>
      </p:sp>
    </p:spTree>
    <p:extLst>
      <p:ext uri="{BB962C8B-B14F-4D97-AF65-F5344CB8AC3E}">
        <p14:creationId xmlns:p14="http://schemas.microsoft.com/office/powerpoint/2010/main" val="27900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15485-F336-B354-1C37-FB6DDC03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Нагрузочное 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406212-D8FA-55EF-8EBA-EA7AE5E8C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188" y="1303149"/>
            <a:ext cx="6811561" cy="296731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43CFFA-7E29-8C47-AB74-A5E77DE19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182" y="795431"/>
            <a:ext cx="3160031" cy="31490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81D62A-55B7-D152-5F49-6F049870E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182" y="4270468"/>
            <a:ext cx="3533788" cy="18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60541D-336A-FAA2-86B6-F0488BAB1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13" y="403412"/>
            <a:ext cx="6375100" cy="302558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6B72CF-24A5-627F-0F8E-55C01E6CB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5" y="3426428"/>
            <a:ext cx="6672222" cy="32141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28D470-FB32-C5CC-BFF9-8A2DB0C0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754" y="540781"/>
            <a:ext cx="5914246" cy="2748278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6C73AE2D-9566-052C-C4A5-392B7BB58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00370"/>
              </p:ext>
            </p:extLst>
          </p:nvPr>
        </p:nvGraphicFramePr>
        <p:xfrm>
          <a:off x="6624653" y="3894069"/>
          <a:ext cx="54059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991">
                  <a:extLst>
                    <a:ext uri="{9D8B030D-6E8A-4147-A177-3AD203B41FA5}">
                      <a16:colId xmlns:a16="http://schemas.microsoft.com/office/drawing/2014/main" val="3769027876"/>
                    </a:ext>
                  </a:extLst>
                </a:gridCol>
                <a:gridCol w="2702991">
                  <a:extLst>
                    <a:ext uri="{9D8B030D-6E8A-4147-A177-3AD203B41FA5}">
                      <a16:colId xmlns:a16="http://schemas.microsoft.com/office/drawing/2014/main" val="1913739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Сжатие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Число обработанных запросов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08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compress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3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Gzip</a:t>
                      </a:r>
                      <a:r>
                        <a:rPr lang="en-US" dirty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12745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0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Gzip</a:t>
                      </a:r>
                      <a:r>
                        <a:rPr lang="en-US" dirty="0"/>
                        <a:t> 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12338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01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Gzip</a:t>
                      </a:r>
                      <a:r>
                        <a:rPr lang="en-US" dirty="0"/>
                        <a:t> 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09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00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A7776-D3C5-E9A3-E1D6-DD2D0B76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однопоточного </a:t>
            </a:r>
            <a:r>
              <a:rPr lang="ru-RU" dirty="0" err="1"/>
              <a:t>бекенд</a:t>
            </a:r>
            <a:r>
              <a:rPr lang="ru-RU" dirty="0"/>
              <a:t>-сервера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A3B503-EE34-6220-553A-9D9A6B205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952" y="2046330"/>
            <a:ext cx="6434517" cy="362568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983B8-341B-69E9-06BE-75B0169F9A75}"/>
                  </a:ext>
                </a:extLst>
              </p:cNvPr>
              <p:cNvSpPr txBox="1"/>
              <p:nvPr/>
            </p:nvSpPr>
            <p:spPr>
              <a:xfrm>
                <a:off x="6812469" y="1791272"/>
                <a:ext cx="5257799" cy="3110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𝐻𝑇𝑇𝑃</m:t>
                        </m:r>
                      </m:sub>
                    </m:sSub>
                  </m:oMath>
                </a14:m>
                <a:r>
                  <a:rPr lang="ru-RU" dirty="0"/>
                  <a:t>— среднее по времени число пользователей на этапе обработки HTTP</a:t>
                </a:r>
                <a:r>
                  <a:rPr lang="en-US" dirty="0"/>
                  <a:t> </a:t>
                </a:r>
                <a:r>
                  <a:rPr lang="ru-RU" dirty="0"/>
                  <a:t>запросов на стороне </a:t>
                </a:r>
                <a:r>
                  <a:rPr lang="en-US" dirty="0"/>
                  <a:t>backend-</a:t>
                </a:r>
                <a:r>
                  <a:rPr lang="ru-RU" dirty="0"/>
                  <a:t>сервера;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r>
                  <a:rPr lang="ru-RU" dirty="0"/>
                  <a:t> — среднее по времени число пользователей на этапе скачивания.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𝑏𝑎𝑐𝑘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𝐻𝑇𝑇𝑃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h𝑎𝑛𝑑𝑙𝑒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исз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C983B8-341B-69E9-06BE-75B0169F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469" y="1791272"/>
                <a:ext cx="5257799" cy="3110467"/>
              </a:xfrm>
              <a:prstGeom prst="rect">
                <a:avLst/>
              </a:prstGeom>
              <a:blipFill>
                <a:blip r:embed="rId3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77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977B9-34D4-0B8D-324E-488FDF3A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5"/>
            <a:ext cx="10515600" cy="1325563"/>
          </a:xfrm>
        </p:spPr>
        <p:txBody>
          <a:bodyPr/>
          <a:lstStyle/>
          <a:p>
            <a:r>
              <a:rPr lang="ru-RU" dirty="0"/>
              <a:t>Оценка ключевых метрик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7EC1A9-9BAA-1895-1250-270C9A767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131" y="1338325"/>
                <a:ext cx="10515600" cy="39447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полн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h𝑎𝑛𝑑𝑙𝑒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𝐻𝑇𝑇𝑃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исх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7EC1A9-9BAA-1895-1250-270C9A767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131" y="1338325"/>
                <a:ext cx="10515600" cy="3944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DE6E6C-7C35-B86D-E708-962686819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" y="3325728"/>
            <a:ext cx="5841902" cy="35472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FB5A91-D05D-C774-00DF-7345F2BDE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02" y="3310701"/>
            <a:ext cx="6295069" cy="3562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5F3BF4-34BC-5134-3DAF-2FCBAB68C0B2}"/>
                  </a:ext>
                </a:extLst>
              </p:cNvPr>
              <p:cNvSpPr txBox="1"/>
              <p:nvPr/>
            </p:nvSpPr>
            <p:spPr>
              <a:xfrm>
                <a:off x="918883" y="2472407"/>
                <a:ext cx="2070375" cy="565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𝐻𝑇𝑇𝑃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h𝑎𝑛𝑑𝑙𝑒</m:t>
                              </m:r>
                            </m:sub>
                          </m:sSub>
                          <m:r>
                            <a:rPr lang="en-US" i="1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b="0" i="1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полн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5F3BF4-34BC-5134-3DAF-2FCBAB68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83" y="2472407"/>
                <a:ext cx="2070375" cy="565155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6B739-4993-FDC8-FC0F-A750CAF3E600}"/>
                  </a:ext>
                </a:extLst>
              </p:cNvPr>
              <p:cNvSpPr txBox="1"/>
              <p:nvPr/>
            </p:nvSpPr>
            <p:spPr>
              <a:xfrm>
                <a:off x="3750806" y="2615843"/>
                <a:ext cx="1902316" cy="429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исх</m:t>
                            </m:r>
                          </m:sub>
                        </m:s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b="0" i="1" dirty="0" smtClean="0">
                                <a:latin typeface="Cambria Math" panose="02040503050406030204" pitchFamily="18" charset="0"/>
                              </a:rPr>
                              <m:t>полн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6B739-4993-FDC8-FC0F-A750CAF3E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06" y="2615843"/>
                <a:ext cx="1902316" cy="429541"/>
              </a:xfrm>
              <a:prstGeom prst="rect">
                <a:avLst/>
              </a:prstGeom>
              <a:blipFill>
                <a:blip r:embed="rId6"/>
                <a:stretch>
                  <a:fillRect l="-3205" r="-2244" b="-11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27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01C6B-0221-BACA-6EF6-E5A575A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TCP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4C4D73-F60A-7683-FDCF-094F9D90D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857" y="1502624"/>
            <a:ext cx="8485697" cy="4728127"/>
          </a:xfrm>
        </p:spPr>
      </p:pic>
    </p:spTree>
    <p:extLst>
      <p:ext uri="{BB962C8B-B14F-4D97-AF65-F5344CB8AC3E}">
        <p14:creationId xmlns:p14="http://schemas.microsoft.com/office/powerpoint/2010/main" val="217264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4C49D-C9C3-B6D2-8DC1-615C00BB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Переключатель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5640C8-9067-831B-2287-66FD3B59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Дополнительный обратный прокси-сервер на Express.js</a:t>
            </a:r>
          </a:p>
          <a:p>
            <a:r>
              <a:rPr lang="ru-RU" dirty="0" err="1"/>
              <a:t>Реконфигуратор</a:t>
            </a:r>
            <a:r>
              <a:rPr lang="ru-RU" dirty="0"/>
              <a:t> </a:t>
            </a:r>
            <a:r>
              <a:rPr lang="en-US" dirty="0"/>
              <a:t>Nginx</a:t>
            </a:r>
            <a:endParaRPr lang="ru-RU" dirty="0"/>
          </a:p>
          <a:p>
            <a:r>
              <a:rPr lang="ru-RU" dirty="0"/>
              <a:t>Модуль для </a:t>
            </a:r>
            <a:r>
              <a:rPr lang="en-US" dirty="0"/>
              <a:t>Nginx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63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B5782-8D52-DF1E-05BB-357142B1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ECD3-5C7E-A1F5-441A-A93999C87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изображений использовать </a:t>
            </a:r>
            <a:r>
              <a:rPr lang="en-US" dirty="0"/>
              <a:t>JPEG </a:t>
            </a:r>
            <a:r>
              <a:rPr lang="ru-RU" dirty="0"/>
              <a:t>или </a:t>
            </a:r>
            <a:r>
              <a:rPr lang="en-US" dirty="0"/>
              <a:t>AVIF </a:t>
            </a:r>
            <a:r>
              <a:rPr lang="ru-RU" dirty="0"/>
              <a:t>в зависимости от скорости загрузки пользователя</a:t>
            </a:r>
          </a:p>
          <a:p>
            <a:r>
              <a:rPr lang="ru-RU" dirty="0"/>
              <a:t>Для статических файлов </a:t>
            </a:r>
            <a:r>
              <a:rPr lang="en-US" dirty="0"/>
              <a:t>(JS, HTML, CSS) </a:t>
            </a:r>
            <a:r>
              <a:rPr lang="ru-RU" dirty="0"/>
              <a:t>применять максимальную степень сжатия </a:t>
            </a:r>
            <a:r>
              <a:rPr lang="en-US" dirty="0" err="1"/>
              <a:t>Gzip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Brotli</a:t>
            </a:r>
            <a:endParaRPr lang="ru-RU" dirty="0"/>
          </a:p>
          <a:p>
            <a:r>
              <a:rPr lang="ru-RU" dirty="0"/>
              <a:t>Использовать для динамических данных </a:t>
            </a:r>
            <a:r>
              <a:rPr lang="en-US" dirty="0" err="1"/>
              <a:t>Gzip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Brotli</a:t>
            </a:r>
            <a:r>
              <a:rPr lang="en-US" dirty="0"/>
              <a:t> </a:t>
            </a:r>
            <a:r>
              <a:rPr lang="ru-RU" dirty="0"/>
              <a:t>с низко-средней степенью сжатия или не использоваться вовсе. Для достижения оптимальных показателей с точки зрения </a:t>
            </a:r>
            <a:r>
              <a:rPr lang="en-US" dirty="0"/>
              <a:t>RPS</a:t>
            </a:r>
            <a:r>
              <a:rPr lang="ru-RU" dirty="0"/>
              <a:t>, можно воспользоваться полученным соотношением </a:t>
            </a:r>
          </a:p>
        </p:txBody>
      </p:sp>
    </p:spTree>
    <p:extLst>
      <p:ext uri="{BB962C8B-B14F-4D97-AF65-F5344CB8AC3E}">
        <p14:creationId xmlns:p14="http://schemas.microsoft.com/office/powerpoint/2010/main" val="420139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D5E6-F5B7-A0E6-9672-1A16BA29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дальнейших исследований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597158-12E2-0453-EA1F-A7EFE473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учесть особенности протокола TCP и влияние его механики на пропускную способность и задержки;</a:t>
            </a:r>
          </a:p>
          <a:p>
            <a:r>
              <a:rPr lang="ru-RU" dirty="0"/>
              <a:t>рассмотреть использование HTTP/2, где механизм мультиплексирования может повлиять на эффективность сжатия и обработку запросов;</a:t>
            </a:r>
          </a:p>
          <a:p>
            <a:r>
              <a:rPr lang="ru-RU" dirty="0"/>
              <a:t>провести дополнительные тесты с использованием алгоритма сжатия </a:t>
            </a:r>
            <a:r>
              <a:rPr lang="ru-RU" dirty="0" err="1"/>
              <a:t>Brotli</a:t>
            </a:r>
            <a:r>
              <a:rPr lang="ru-RU" dirty="0"/>
              <a:t> и сравнить его эффективность с </a:t>
            </a:r>
            <a:r>
              <a:rPr lang="ru-RU" dirty="0" err="1"/>
              <a:t>gzip</a:t>
            </a:r>
            <a:r>
              <a:rPr lang="ru-RU" dirty="0"/>
              <a:t> при разных уровнях нагрузки и трафика;</a:t>
            </a:r>
          </a:p>
          <a:p>
            <a:r>
              <a:rPr lang="ru-RU" dirty="0"/>
              <a:t>рассмотреть модель многопоточного сервера;</a:t>
            </a:r>
          </a:p>
          <a:p>
            <a:r>
              <a:rPr lang="ru-RU" dirty="0"/>
              <a:t>разработать или выбрать подходящий способ вычисления усреднённых характеристик степени сжатия (k) и времени обработки (</a:t>
            </a:r>
            <a:r>
              <a:rPr lang="ru-RU" dirty="0" err="1"/>
              <a:t>Thandle</a:t>
            </a:r>
            <a:r>
              <a:rPr lang="ru-RU" dirty="0"/>
              <a:t>) в режиме реального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19969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9866C-5E77-A145-2F33-78E6F6D49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D9658-E503-5E30-DB90-8937C57D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0,5</a:t>
            </a:r>
            <a:r>
              <a:rPr lang="en-US" dirty="0"/>
              <a:t>$ </a:t>
            </a:r>
            <a:r>
              <a:rPr lang="ru-RU" dirty="0"/>
              <a:t>за 1 ГБ трафика у </a:t>
            </a:r>
            <a:r>
              <a:rPr lang="en-US" dirty="0"/>
              <a:t>Amazon </a:t>
            </a:r>
            <a:r>
              <a:rPr lang="ru-RU" dirty="0"/>
              <a:t>(Весна 2025 года)</a:t>
            </a:r>
          </a:p>
          <a:p>
            <a:r>
              <a:rPr lang="en-US" dirty="0"/>
              <a:t>LCP: 3,6c </a:t>
            </a:r>
            <a:r>
              <a:rPr lang="ru-RU" dirty="0"/>
              <a:t>у </a:t>
            </a:r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ru-RU" dirty="0"/>
              <a:t>и 5</a:t>
            </a:r>
            <a:r>
              <a:rPr lang="en-US" dirty="0"/>
              <a:t>,8</a:t>
            </a:r>
            <a:r>
              <a:rPr lang="ru-RU" dirty="0"/>
              <a:t>с у </a:t>
            </a:r>
            <a:r>
              <a:rPr lang="en-US" dirty="0" err="1"/>
              <a:t>Rutube</a:t>
            </a:r>
            <a:endParaRPr lang="en-US" dirty="0"/>
          </a:p>
          <a:p>
            <a:r>
              <a:rPr lang="en-US" dirty="0"/>
              <a:t>User Experience </a:t>
            </a:r>
          </a:p>
          <a:p>
            <a:r>
              <a:rPr lang="ru-RU" dirty="0"/>
              <a:t>Огромное число форматов</a:t>
            </a:r>
            <a:r>
              <a:rPr lang="en-US" dirty="0"/>
              <a:t>: 6 </a:t>
            </a:r>
            <a:r>
              <a:rPr lang="ru-RU" dirty="0"/>
              <a:t>для изображений</a:t>
            </a:r>
            <a:r>
              <a:rPr lang="en-US" dirty="0"/>
              <a:t>, 4 </a:t>
            </a:r>
            <a:r>
              <a:rPr lang="ru-RU" dirty="0"/>
              <a:t>для тела </a:t>
            </a:r>
            <a:r>
              <a:rPr lang="en-US" dirty="0"/>
              <a:t>HTTP</a:t>
            </a:r>
          </a:p>
          <a:p>
            <a:r>
              <a:rPr lang="en-US" dirty="0"/>
              <a:t>9 </a:t>
            </a:r>
            <a:r>
              <a:rPr lang="ru-RU" dirty="0"/>
              <a:t>уровней сжатия у </a:t>
            </a:r>
            <a:r>
              <a:rPr lang="en-US" dirty="0" err="1"/>
              <a:t>Gzip</a:t>
            </a:r>
            <a:r>
              <a:rPr lang="en-US" dirty="0"/>
              <a:t> </a:t>
            </a:r>
            <a:r>
              <a:rPr lang="ru-RU" dirty="0"/>
              <a:t>и 11 у </a:t>
            </a:r>
            <a:r>
              <a:rPr lang="en-US" dirty="0" err="1"/>
              <a:t>Brotli</a:t>
            </a:r>
            <a:endParaRPr lang="en-US" dirty="0"/>
          </a:p>
          <a:p>
            <a:r>
              <a:rPr lang="ru-RU" dirty="0"/>
              <a:t>Отсутствие измерений с точки зрения </a:t>
            </a:r>
            <a:r>
              <a:rPr lang="en-US" dirty="0"/>
              <a:t>LCP </a:t>
            </a:r>
            <a:r>
              <a:rPr lang="ru-RU" dirty="0"/>
              <a:t>и </a:t>
            </a:r>
            <a:r>
              <a:rPr lang="en-US" dirty="0"/>
              <a:t>RPS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97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3CA1F-C2D0-2A73-0ACA-D5E42157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веб-приложения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8F4D18-3751-6C31-BC9B-F99DF1BD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36" y="1825625"/>
            <a:ext cx="8021527" cy="4351338"/>
          </a:xfrm>
        </p:spPr>
      </p:pic>
    </p:spTree>
    <p:extLst>
      <p:ext uri="{BB962C8B-B14F-4D97-AF65-F5344CB8AC3E}">
        <p14:creationId xmlns:p14="http://schemas.microsoft.com/office/powerpoint/2010/main" val="4075729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971D-88ED-9C5A-D9C7-7CD52AAB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сжатия с потерями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5A2D38-5580-3F2D-3B1D-471C942D2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JPEG (Joint Photographic Experts Group)</a:t>
            </a:r>
          </a:p>
          <a:p>
            <a:r>
              <a:rPr lang="en-US" dirty="0"/>
              <a:t>PNG (Portable Network Graphics)</a:t>
            </a:r>
          </a:p>
          <a:p>
            <a:r>
              <a:rPr lang="en-US" dirty="0" err="1"/>
              <a:t>WebP</a:t>
            </a:r>
            <a:r>
              <a:rPr lang="en-US" dirty="0"/>
              <a:t> (WEB Pictures)</a:t>
            </a:r>
          </a:p>
          <a:p>
            <a:r>
              <a:rPr lang="en-US" dirty="0"/>
              <a:t>AVIF (AV1 Image File Format)</a:t>
            </a:r>
          </a:p>
          <a:p>
            <a:r>
              <a:rPr lang="en-US" dirty="0"/>
              <a:t>HEIF/HEIC (High Efficiency Image Format)</a:t>
            </a:r>
          </a:p>
          <a:p>
            <a:r>
              <a:rPr lang="en-US" dirty="0"/>
              <a:t>SVG (Scalable Vector Graphics)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69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D1D1-BBBD-90E0-C876-E7FD89DC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измерений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FFA423-24DF-EAFD-15D9-75F03C680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88" y="1458776"/>
            <a:ext cx="5504146" cy="302904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08E29C-B4F5-2EB1-2451-39E60CFF4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4" y="1690688"/>
            <a:ext cx="6265029" cy="26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5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6CAD7-52DF-29EA-BC63-5BF41268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оптимального формата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6BA5F8-7969-55B3-A4CF-D221B6A27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565" y="1690688"/>
            <a:ext cx="5709871" cy="303731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53EC42-CAFD-AB55-C27B-AF1FDB32F43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326441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𝐿𝐶𝑃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проч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𝑟𝑎𝑠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53EC42-CAFD-AB55-C27B-AF1FDB32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264419" cy="301878"/>
              </a:xfrm>
              <a:prstGeom prst="rect">
                <a:avLst/>
              </a:prstGeom>
              <a:blipFill>
                <a:blip r:embed="rId3"/>
                <a:stretch>
                  <a:fillRect l="-1308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3B7DA0-6918-A00E-BE71-F26CCC1D086B}"/>
                  </a:ext>
                </a:extLst>
              </p:cNvPr>
              <p:cNvSpPr txBox="1"/>
              <p:nvPr/>
            </p:nvSpPr>
            <p:spPr>
              <a:xfrm>
                <a:off x="838200" y="2389094"/>
                <a:ext cx="1814792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иск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3B7DA0-6918-A00E-BE71-F26CCC1D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89094"/>
                <a:ext cx="1814792" cy="565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77C11-FAB0-29C8-3BAE-AB3BBB791B9A}"/>
                  </a:ext>
                </a:extLst>
              </p:cNvPr>
              <p:cNvSpPr txBox="1"/>
              <p:nvPr/>
            </p:nvSpPr>
            <p:spPr>
              <a:xfrm>
                <a:off x="847165" y="3429000"/>
                <a:ext cx="4316886" cy="666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𝑑𝑜𝑤𝑛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𝑒𝑞𝑢𝑎𝑙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исх</m:t>
                              </m:r>
                            </m:sub>
                          </m:s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𝐴𝑉𝐼𝐹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𝐽𝑃𝐸𝐺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𝐴𝑉𝐼𝐹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𝐽𝑃𝐸𝐺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𝐴𝑉𝐼𝐹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𝐽𝑃𝐸𝐺</m:t>
                              </m:r>
                            </m:sup>
                          </m:sSub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E77C11-FAB0-29C8-3BAE-AB3BBB791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65" y="3429000"/>
                <a:ext cx="4316886" cy="666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0CE599-829D-1BD5-5349-580449DF018C}"/>
                  </a:ext>
                </a:extLst>
              </p:cNvPr>
              <p:cNvSpPr txBox="1"/>
              <p:nvPr/>
            </p:nvSpPr>
            <p:spPr>
              <a:xfrm>
                <a:off x="847165" y="4692754"/>
                <a:ext cx="4306179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исх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,9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Мб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𝐽𝑃𝐸𝐺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=8,89,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𝐴𝑉𝐼𝐹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=16,14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0CE599-829D-1BD5-5349-580449DF0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65" y="4692754"/>
                <a:ext cx="4306179" cy="296428"/>
              </a:xfrm>
              <a:prstGeom prst="rect">
                <a:avLst/>
              </a:prstGeom>
              <a:blipFill>
                <a:blip r:embed="rId6"/>
                <a:stretch>
                  <a:fillRect l="-850" r="-850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A119A3-0B9F-C868-0BFB-E75ED99FE2B5}"/>
                  </a:ext>
                </a:extLst>
              </p:cNvPr>
              <p:cNvSpPr txBox="1"/>
              <p:nvPr/>
            </p:nvSpPr>
            <p:spPr>
              <a:xfrm>
                <a:off x="759077" y="5324843"/>
                <a:ext cx="6096000" cy="42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𝑒𝑞𝑢𝑎𝑙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17,76 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мбит</m:t>
                    </m:r>
                  </m:oMath>
                </a14:m>
                <a:r>
                  <a:rPr lang="en-US" dirty="0"/>
                  <a:t>/c</a:t>
                </a:r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A119A3-0B9F-C868-0BFB-E75ED99F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77" y="5324843"/>
                <a:ext cx="6096000" cy="428451"/>
              </a:xfrm>
              <a:prstGeom prst="rect">
                <a:avLst/>
              </a:prstGeom>
              <a:blipFill>
                <a:blip r:embed="rId7"/>
                <a:stretch>
                  <a:fillRect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97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50B04-3C59-ABEB-62E5-C48E584E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сжатия без потерь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FB6A8-9470-AFA4-449C-672E6F6C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Gzip</a:t>
            </a:r>
            <a:endParaRPr lang="en-US" dirty="0"/>
          </a:p>
          <a:p>
            <a:r>
              <a:rPr lang="en-US" dirty="0" err="1"/>
              <a:t>Brotli</a:t>
            </a:r>
            <a:endParaRPr lang="en-US" dirty="0"/>
          </a:p>
          <a:p>
            <a:r>
              <a:rPr lang="en-US" dirty="0"/>
              <a:t>Deflate</a:t>
            </a:r>
          </a:p>
          <a:p>
            <a:r>
              <a:rPr lang="en-US" dirty="0" err="1"/>
              <a:t>Zstd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566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22AF-DA92-A7BA-7D22-36306898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измерений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F14859-8E5C-B50D-764C-58B68EDFA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0" y="1210235"/>
            <a:ext cx="4814040" cy="26637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DDB922-6F6F-BB19-8A22-2D1B785C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54" y="1467324"/>
            <a:ext cx="4762108" cy="24066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222AFA0-C696-64DA-C4E2-FCC0A82EE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73981"/>
            <a:ext cx="9559105" cy="26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5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DA223-04D4-0E23-BA24-0C7B110D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измерений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2B7A12-4C44-F76A-3BE5-5F3EE1C8C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3" y="1350027"/>
            <a:ext cx="5029198" cy="25053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61EEEB5-9380-6552-47A1-2F0F19DB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17" y="1239814"/>
            <a:ext cx="5396753" cy="27257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C782099E-C74C-D35F-3556-8DCDCED69F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8663695"/>
                  </p:ext>
                </p:extLst>
              </p:nvPr>
            </p:nvGraphicFramePr>
            <p:xfrm>
              <a:off x="742577" y="4523595"/>
              <a:ext cx="9487647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62549">
                      <a:extLst>
                        <a:ext uri="{9D8B030D-6E8A-4147-A177-3AD203B41FA5}">
                          <a16:colId xmlns:a16="http://schemas.microsoft.com/office/drawing/2014/main" val="3629263164"/>
                        </a:ext>
                      </a:extLst>
                    </a:gridCol>
                    <a:gridCol w="3162549">
                      <a:extLst>
                        <a:ext uri="{9D8B030D-6E8A-4147-A177-3AD203B41FA5}">
                          <a16:colId xmlns:a16="http://schemas.microsoft.com/office/drawing/2014/main" val="1498945266"/>
                        </a:ext>
                      </a:extLst>
                    </a:gridCol>
                    <a:gridCol w="3162549">
                      <a:extLst>
                        <a:ext uri="{9D8B030D-6E8A-4147-A177-3AD203B41FA5}">
                          <a16:colId xmlns:a16="http://schemas.microsoft.com/office/drawing/2014/main" val="20618702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Персональный компьютер</a:t>
                          </a:r>
                          <a:r>
                            <a:rPr lang="en-US" dirty="0"/>
                            <a:t> (Fast 4G)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Мобильное устройство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453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Без сжатия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594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±14 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0893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Brotli</a:t>
                          </a:r>
                          <a:r>
                            <a:rPr lang="en-US" dirty="0"/>
                            <a:t> 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1180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145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мс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43031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Таблица 11">
                <a:extLst>
                  <a:ext uri="{FF2B5EF4-FFF2-40B4-BE49-F238E27FC236}">
                    <a16:creationId xmlns:a16="http://schemas.microsoft.com/office/drawing/2014/main" id="{C782099E-C74C-D35F-3556-8DCDCED69F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8663695"/>
                  </p:ext>
                </p:extLst>
              </p:nvPr>
            </p:nvGraphicFramePr>
            <p:xfrm>
              <a:off x="742577" y="4523595"/>
              <a:ext cx="9487647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62549">
                      <a:extLst>
                        <a:ext uri="{9D8B030D-6E8A-4147-A177-3AD203B41FA5}">
                          <a16:colId xmlns:a16="http://schemas.microsoft.com/office/drawing/2014/main" val="3629263164"/>
                        </a:ext>
                      </a:extLst>
                    </a:gridCol>
                    <a:gridCol w="3162549">
                      <a:extLst>
                        <a:ext uri="{9D8B030D-6E8A-4147-A177-3AD203B41FA5}">
                          <a16:colId xmlns:a16="http://schemas.microsoft.com/office/drawing/2014/main" val="1498945266"/>
                        </a:ext>
                      </a:extLst>
                    </a:gridCol>
                    <a:gridCol w="3162549">
                      <a:extLst>
                        <a:ext uri="{9D8B030D-6E8A-4147-A177-3AD203B41FA5}">
                          <a16:colId xmlns:a16="http://schemas.microsoft.com/office/drawing/2014/main" val="206187022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Персональный компьютер</a:t>
                          </a:r>
                          <a:r>
                            <a:rPr lang="en-US" dirty="0"/>
                            <a:t> (Fast 4G)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Мобильное устройство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4538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Без сжатия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80328" r="-10057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385" t="-180328" r="-771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8937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Brotli</a:t>
                          </a:r>
                          <a:r>
                            <a:rPr lang="en-US" dirty="0"/>
                            <a:t> 11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80328" r="-10057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385" t="-280328" r="-77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3031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1060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433</Words>
  <Application>Microsoft Office PowerPoint</Application>
  <PresentationFormat>Широкоэкранный</PresentationFormat>
  <Paragraphs>76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Применение алгоритмов сжатия для ускорения загрузки веб-приложений</vt:lpstr>
      <vt:lpstr>Постановка проблемы</vt:lpstr>
      <vt:lpstr>Схема веб-приложения</vt:lpstr>
      <vt:lpstr>Методы сжатия с потерями</vt:lpstr>
      <vt:lpstr>Результаты измерений</vt:lpstr>
      <vt:lpstr>Выбор оптимального формата</vt:lpstr>
      <vt:lpstr>Методы сжатия без потерь</vt:lpstr>
      <vt:lpstr>Результаты измерений</vt:lpstr>
      <vt:lpstr>Результаты измерений</vt:lpstr>
      <vt:lpstr>Нагрузочное тестирование</vt:lpstr>
      <vt:lpstr>Презентация PowerPoint</vt:lpstr>
      <vt:lpstr>Модель однопоточного бекенд-сервера</vt:lpstr>
      <vt:lpstr>Оценка ключевых метрик</vt:lpstr>
      <vt:lpstr>Особенности TCP</vt:lpstr>
      <vt:lpstr>Переключатель </vt:lpstr>
      <vt:lpstr>Выводы</vt:lpstr>
      <vt:lpstr>План дальнейших исследований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Фёдоров</dc:creator>
  <cp:lastModifiedBy>Илья Фёдоров</cp:lastModifiedBy>
  <cp:revision>2</cp:revision>
  <dcterms:created xsi:type="dcterms:W3CDTF">2025-06-22T00:00:26Z</dcterms:created>
  <dcterms:modified xsi:type="dcterms:W3CDTF">2025-06-22T14:07:33Z</dcterms:modified>
</cp:coreProperties>
</file>