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15665F-39EE-4F2A-AC78-D28ADA71FBA5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8B03A5B-E800-4E4B-A23A-BC7A53D1691D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4A20C78-C568-4227-8ECB-868E589448D7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56B962-4F00-4980-ABBC-E926BF9E57F9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9A52A2-8DE4-4D94-B12D-4C450E324160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4000"/>
              </a:lnSpc>
              <a:spcBef>
                <a:spcPts val="1415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3B2627-DF3B-459C-98D0-29DAE0D516EF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11C30BC-87F7-40CD-8816-6A631F8C325D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4000"/>
              </a:lnSpc>
              <a:spcBef>
                <a:spcPts val="1415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4000"/>
              </a:lnSpc>
              <a:spcBef>
                <a:spcPts val="1415"/>
              </a:spcBef>
              <a:buNone/>
            </a:pP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707CD3E-EA5E-43F4-91CF-2118B0B6CA67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38D3FA3-7A40-4580-BCD3-E59CD8ED2015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97D0ECB-3704-44D4-9453-1E368C69C181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21BAEB0-69FB-4BB7-B57B-A53FB1B9AD0C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algn="ctr" defTabSz="914400">
              <a:lnSpc>
                <a:spcPct val="89000"/>
              </a:lnSpc>
              <a:buNone/>
            </a:pPr>
            <a:r>
              <a:rPr lang="ru-RU" sz="7200" b="0" strike="noStrike" cap="all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72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7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>
                <a:gd name="textAreaLeft" fmla="*/ 0 w 3274560"/>
                <a:gd name="textAreaRight" fmla="*/ 3274920 w 3274560"/>
                <a:gd name="textAreaTop" fmla="*/ 0 h 4408200"/>
                <a:gd name="textAreaBottom" fmla="*/ 4408560 h 440820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ru-RU" sz="1800" b="0" strike="noStrike" spc="-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>
                <a:gd name="textAreaLeft" fmla="*/ 360 w 3275280"/>
                <a:gd name="textAreaRight" fmla="*/ 3276000 w 3275280"/>
                <a:gd name="textAreaTop" fmla="*/ -360 h 4408200"/>
                <a:gd name="textAreaBottom" fmla="*/ 4408200 h 440820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 anchor="t">
              <a:noAutofit/>
            </a:bodyPr>
            <a:p>
              <a:endParaRPr lang="ru-RU" sz="1800" b="0" strike="noStrike" spc="-1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94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Для правки структуры щёлкните мышью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864235" lvl="1" indent="-323850">
              <a:lnSpc>
                <a:spcPct val="94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 структуры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296035" lvl="2" indent="-28829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 структуры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727835" lvl="3" indent="-215900">
              <a:lnSpc>
                <a:spcPct val="94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Четвёртый уровень структуры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160270" lvl="4" indent="-215900">
              <a:lnSpc>
                <a:spcPct val="94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 структуры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592070" lvl="5" indent="-215900">
              <a:lnSpc>
                <a:spcPct val="94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Шестой уровень структуры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3023870" lvl="6" indent="-215900">
              <a:lnSpc>
                <a:spcPct val="94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Седьмой уровень структуры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8" name="Rectangle 7"/>
          <p:cNvSpPr/>
          <p:nvPr/>
        </p:nvSpPr>
        <p:spPr>
          <a:xfrm>
            <a:off x="0" y="360"/>
            <a:ext cx="530316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3960" y="685800"/>
            <a:ext cx="3855240" cy="2157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4000"/>
              </a:lnSpc>
              <a:buNone/>
            </a:pPr>
            <a:r>
              <a:rPr lang="ru-RU" sz="48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48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56080" y="685800"/>
            <a:ext cx="5211720" cy="5175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84175" indent="-384175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914400" lvl="1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2000" b="0" i="1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371600" lvl="2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828800" lvl="3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Четвертый уровень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286000" lvl="4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3960" y="2856240"/>
            <a:ext cx="3855240" cy="301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13000"/>
              </a:lnSpc>
              <a:spcAft>
                <a:spcPts val="1500"/>
              </a:spcAft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28"/>
          </p:nvPr>
        </p:nvSpPr>
        <p:spPr>
          <a:xfrm>
            <a:off x="72396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29"/>
          </p:nvPr>
        </p:nvSpPr>
        <p:spPr>
          <a:xfrm>
            <a:off x="2206080" y="6453360"/>
            <a:ext cx="23734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0"/>
          </p:nvPr>
        </p:nvSpPr>
        <p:spPr>
          <a:xfrm>
            <a:off x="98830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5" name="Rectangle 8"/>
          <p:cNvSpPr/>
          <p:nvPr/>
        </p:nvSpPr>
        <p:spPr>
          <a:xfrm>
            <a:off x="530352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7" name="Rectangle 7"/>
          <p:cNvSpPr/>
          <p:nvPr/>
        </p:nvSpPr>
        <p:spPr>
          <a:xfrm>
            <a:off x="0" y="360"/>
            <a:ext cx="530316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3960" y="685800"/>
            <a:ext cx="3855240" cy="2157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indent="0" defTabSz="914400">
              <a:lnSpc>
                <a:spcPct val="84000"/>
              </a:lnSpc>
              <a:buNone/>
            </a:pPr>
            <a:r>
              <a:rPr lang="ru-RU" sz="48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48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532120" y="0"/>
            <a:ext cx="6659640" cy="685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Franklin Gothic Book" panose="020B0503020102020204"/>
              </a:rPr>
              <a:t>Вставка рисунка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723960" y="2855880"/>
            <a:ext cx="3855240" cy="3011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113000"/>
              </a:lnSpc>
              <a:spcAft>
                <a:spcPts val="1500"/>
              </a:spcAft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31"/>
          </p:nvPr>
        </p:nvSpPr>
        <p:spPr>
          <a:xfrm>
            <a:off x="72396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32"/>
          </p:nvPr>
        </p:nvSpPr>
        <p:spPr>
          <a:xfrm>
            <a:off x="2206080" y="6453360"/>
            <a:ext cx="23734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3"/>
          </p:nvPr>
        </p:nvSpPr>
        <p:spPr>
          <a:xfrm>
            <a:off x="98830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4" name="Rectangle 8"/>
          <p:cNvSpPr/>
          <p:nvPr/>
        </p:nvSpPr>
        <p:spPr>
          <a:xfrm>
            <a:off x="530352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371600" y="2295360"/>
            <a:ext cx="9600840" cy="3571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marL="384175" indent="-384175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914400" lvl="1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2000" b="0" i="1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371600" lvl="2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828800" lvl="3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Четвертый уровень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286000" lvl="4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596520" y="624240"/>
            <a:ext cx="1565280" cy="52430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371600" y="624240"/>
            <a:ext cx="8179200" cy="52430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marL="384175" indent="-384175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914400" lvl="1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2000" b="0" i="1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371600" lvl="2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828800" lvl="3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Четвертый уровень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286000" lvl="4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84175" indent="-384175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914400" lvl="1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2000" b="0" i="1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371600" lvl="2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828800" lvl="3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Четвертый уровень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286000" lvl="4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0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1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2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65000" y="1301400"/>
            <a:ext cx="961272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p>
            <a:pPr indent="0" algn="r" defTabSz="914400">
              <a:lnSpc>
                <a:spcPct val="89000"/>
              </a:lnSpc>
              <a:buNone/>
            </a:pPr>
            <a:r>
              <a:rPr lang="ru-RU" sz="7200" b="0" strike="noStrike" cap="all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72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65000" y="4216320"/>
            <a:ext cx="9612720" cy="114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r" defTabSz="91440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4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739080" y="6453360"/>
            <a:ext cx="16221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FFFFFF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258444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FFFFFF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FFFFFF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7" name="Freeform 6"/>
          <p:cNvSpPr/>
          <p:nvPr/>
        </p:nvSpPr>
        <p:spPr>
          <a:xfrm>
            <a:off x="8151840" y="1685520"/>
            <a:ext cx="3274560" cy="4408200"/>
          </a:xfrm>
          <a:custGeom>
            <a:avLst/>
            <a:gdLst>
              <a:gd name="textAreaLeft" fmla="*/ 0 w 3274560"/>
              <a:gd name="textAreaRight" fmla="*/ 3274920 w 3274560"/>
              <a:gd name="textAreaTop" fmla="*/ 0 h 4408200"/>
              <a:gd name="textAreaBottom" fmla="*/ 4408560 h 4408200"/>
            </a:gdLst>
            <a:ahLst/>
            <a:cxnLst/>
            <a:rect l="textAreaLeft" t="textAreaTop" r="textAreaRight" b="textAreaBottom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371600" y="2286000"/>
            <a:ext cx="4447440" cy="358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84175" indent="-384175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914400" lvl="1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2000" b="0" i="1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371600" lvl="2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828800" lvl="3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Четвертый уровень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286000" lvl="4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525360" y="2286000"/>
            <a:ext cx="4447440" cy="358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84175" indent="-384175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914400" lvl="1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2000" b="0" i="1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371600" lvl="2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828800" lvl="3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Четвертый уровень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286000" lvl="4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6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17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18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371600" y="2340720"/>
            <a:ext cx="444348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84000"/>
              </a:lnSpc>
              <a:buNone/>
              <a:tabLst>
                <a:tab pos="0" algn="l"/>
              </a:tabLst>
            </a:pPr>
            <a:r>
              <a:rPr lang="ru-RU" sz="3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3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371600" y="3305160"/>
            <a:ext cx="4443480" cy="256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84175" indent="-384175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914400" lvl="1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2000" b="0" i="1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371600" lvl="2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828800" lvl="3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Четвертый уровень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286000" lvl="4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525000" y="2340720"/>
            <a:ext cx="444348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84000"/>
              </a:lnSpc>
              <a:buNone/>
              <a:tabLst>
                <a:tab pos="0" algn="l"/>
              </a:tabLst>
            </a:pPr>
            <a:r>
              <a:rPr lang="ru-RU" sz="3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3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525000" y="3305160"/>
            <a:ext cx="4443480" cy="256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384175" indent="-384175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текста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914400" lvl="1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2000" b="0" i="1" strike="noStrike" spc="-1">
                <a:solidFill>
                  <a:schemeClr val="dk2"/>
                </a:solidFill>
                <a:latin typeface="Franklin Gothic Book" panose="020B0503020102020204"/>
              </a:rPr>
              <a:t>Второй уровень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371600" lvl="2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800" b="0" strike="noStrike" spc="-1">
                <a:solidFill>
                  <a:schemeClr val="dk2"/>
                </a:solidFill>
                <a:latin typeface="Franklin Gothic Book" panose="020B0503020102020204"/>
              </a:rPr>
              <a:t>Третий уровень</a:t>
            </a:r>
            <a:endParaRPr lang="en-US" sz="1800" b="0" i="1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1828800" lvl="3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–"/>
            </a:pPr>
            <a:r>
              <a:rPr lang="ru-RU" sz="1800" b="0" i="1" strike="noStrike" spc="-1">
                <a:solidFill>
                  <a:schemeClr val="dk2"/>
                </a:solidFill>
                <a:latin typeface="Franklin Gothic Book" panose="020B0503020102020204"/>
              </a:rPr>
              <a:t>Четвертый уровень</a:t>
            </a:r>
            <a:endParaRPr lang="en-US" sz="18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2286000" lvl="4" indent="-384175" defTabSz="91440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191B0E"/>
              </a:buClr>
              <a:buFont typeface="Franklin Gothic Book" panose="020B0503020102020204"/>
              <a:buChar char="■"/>
            </a:pPr>
            <a:r>
              <a:rPr lang="ru-RU" sz="1600" b="0" strike="noStrike" spc="-1">
                <a:solidFill>
                  <a:schemeClr val="dk2"/>
                </a:solidFill>
                <a:latin typeface="Franklin Gothic Book" panose="020B0503020102020204"/>
              </a:rPr>
              <a:t>Пятый уровень</a:t>
            </a:r>
            <a:endParaRPr lang="en-US" sz="16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dt" idx="19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ftr" idx="20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sldNum" idx="21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Образец заголовка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dt" idx="22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ftr" idx="23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sldNum" idx="24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8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p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dt" idx="25"/>
          </p:nvPr>
        </p:nvSpPr>
        <p:spPr>
          <a:xfrm>
            <a:off x="1390680" y="6453360"/>
            <a:ext cx="120420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ftr" idx="26"/>
          </p:nvPr>
        </p:nvSpPr>
        <p:spPr>
          <a:xfrm>
            <a:off x="2893680" y="6453360"/>
            <a:ext cx="628056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27"/>
          </p:nvPr>
        </p:nvSpPr>
        <p:spPr>
          <a:xfrm>
            <a:off x="947268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82040" y="2439000"/>
            <a:ext cx="9417960" cy="98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82506"/>
          </a:bodyPr>
          <a:p>
            <a:pPr indent="0" algn="ctr" defTabSz="914400">
              <a:lnSpc>
                <a:spcPct val="89000"/>
              </a:lnSpc>
              <a:buNone/>
            </a:pPr>
            <a:r>
              <a:rPr lang="ru-RU" sz="4000" b="0" strike="noStrike" cap="all" spc="-1">
                <a:solidFill>
                  <a:schemeClr val="dk2"/>
                </a:solidFill>
                <a:latin typeface="Franklin Gothic Book" panose="020B0503020102020204"/>
              </a:rPr>
              <a:t>Социальная сеть</a:t>
            </a:r>
            <a:br>
              <a:rPr sz="4000"/>
            </a:br>
            <a:r>
              <a:rPr lang="ru-RU" sz="4000" b="0" strike="noStrike" cap="all" spc="-1">
                <a:solidFill>
                  <a:schemeClr val="dk2"/>
                </a:solidFill>
                <a:latin typeface="Franklin Gothic Book" panose="020B0503020102020204"/>
              </a:rPr>
              <a:t>«Post Pigeon»</a:t>
            </a:r>
            <a:endParaRPr lang="en-US" sz="40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261800" y="4521600"/>
            <a:ext cx="9417960" cy="177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indent="0" defTabSz="91440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2300" b="0" strike="noStrike" spc="-1">
                <a:solidFill>
                  <a:schemeClr val="dk2"/>
                </a:solidFill>
                <a:latin typeface="Franklin Gothic Book" panose="020B0503020102020204"/>
              </a:rPr>
              <a:t>Выполнил Федоров С.И.</a:t>
            </a:r>
            <a:endParaRPr lang="ru-RU" sz="2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defTabSz="91440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2300" b="0" strike="noStrike" spc="-1">
                <a:solidFill>
                  <a:schemeClr val="dk2"/>
                </a:solidFill>
                <a:latin typeface="Franklin Gothic Book" panose="020B0503020102020204"/>
              </a:rPr>
              <a:t>Ученик группы 4</a:t>
            </a:r>
            <a:endParaRPr lang="ru-RU" sz="23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defTabSz="91440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2"/>
                </a:solidFill>
                <a:latin typeface="Franklin Gothic Book" panose="020B0503020102020204"/>
              </a:rPr>
              <a:t>Руководитель Борисов А.И.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defTabSz="914400">
              <a:lnSpc>
                <a:spcPct val="112000"/>
              </a:lnSpc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2"/>
                </a:solidFill>
                <a:latin typeface="Franklin Gothic Book" panose="020B0503020102020204"/>
              </a:rPr>
              <a:t>Преподаватель Детского технопарка "Альтаир"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Заголовок 1"/>
          <p:cNvSpPr/>
          <p:nvPr/>
        </p:nvSpPr>
        <p:spPr>
          <a:xfrm>
            <a:off x="1386720" y="365760"/>
            <a:ext cx="941796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rmAutofit/>
          </a:bodyPr>
          <a:p>
            <a:pPr algn="ctr" defTabSz="914400">
              <a:lnSpc>
                <a:spcPct val="85000"/>
              </a:lnSpc>
            </a:pPr>
            <a:r>
              <a:rPr lang="ru-RU" sz="2000" b="0" strike="noStrike" spc="-52">
                <a:solidFill>
                  <a:schemeClr val="dk1"/>
                </a:solidFill>
                <a:latin typeface="Franklin Gothic Book" panose="020B0503020102020204"/>
              </a:rPr>
              <a:t>Детский технопарк «Альтаир»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algn="ctr" defTabSz="914400">
              <a:lnSpc>
                <a:spcPct val="85000"/>
              </a:lnSpc>
            </a:pPr>
            <a:r>
              <a:rPr lang="ru-RU" sz="2000" b="0" strike="noStrike" spc="-52">
                <a:solidFill>
                  <a:schemeClr val="dk1"/>
                </a:solidFill>
                <a:latin typeface="Franklin Gothic Book" panose="020B0503020102020204"/>
              </a:rPr>
              <a:t>(РТУ МИРЭА)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88" name="Рисунок 5"/>
          <p:cNvPicPr/>
          <p:nvPr/>
        </p:nvPicPr>
        <p:blipFill>
          <a:blip r:embed="rId1"/>
          <a:stretch>
            <a:fillRect/>
          </a:stretch>
        </p:blipFill>
        <p:spPr>
          <a:xfrm>
            <a:off x="9815040" y="0"/>
            <a:ext cx="2376360" cy="1532160"/>
          </a:xfrm>
          <a:prstGeom prst="rect">
            <a:avLst/>
          </a:prstGeom>
          <a:ln w="0">
            <a:noFill/>
          </a:ln>
          <a:effectLst>
            <a:outerShdw blurRad="19044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Цели и задачи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431800" indent="-323850">
              <a:lnSpc>
                <a:spcPct val="94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Регистрация и авторизация;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431800" indent="-323850">
              <a:lnSpc>
                <a:spcPct val="94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Страница профиля</a:t>
            </a: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 с изменяемыми данными</a:t>
            </a:r>
            <a:r>
              <a:rPr 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;</a:t>
            </a:r>
            <a:endParaRPr 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431800" indent="-323850">
              <a:lnSpc>
                <a:spcPct val="94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Способность делать свои блоги, читать чужие;</a:t>
            </a:r>
            <a:endParaRPr lang="ru-RU" alt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431800" indent="-323850">
              <a:lnSpc>
                <a:spcPct val="94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Писать другим пользователям личным сообщением.</a:t>
            </a:r>
            <a:endParaRPr lang="ru-RU" alt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C6B46A-CD7E-4143-A86A-3F2972FB32C0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Актуальность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lnSpc>
                <a:spcPct val="94000"/>
              </a:lnSpc>
              <a:spcBef>
                <a:spcPts val="1415"/>
              </a:spcBef>
              <a:buNone/>
            </a:pP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Почти как и любая соц. сеть отличается удобностью, привлекательным дизайном, понятным любому пользователю интерфейсом. Но в отличие от многих социальных сетей в ней чуствуешь сплоченность с другими пользователями, будто все одна команда, полная доброжелательности и различных интересов, чего в современном мире не хватает.</a:t>
            </a:r>
            <a:endParaRPr lang="ru-RU" alt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358AC1-7FA0-4E17-B263-C8A5457A2BB6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Ход работы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457200" indent="-457200">
              <a:lnSpc>
                <a:spcPct val="94000"/>
              </a:lnSpc>
              <a:spcBef>
                <a:spcPts val="1415"/>
              </a:spcBef>
              <a:buFont typeface="+mj-lt"/>
              <a:buAutoNum type="arabicPeriod"/>
            </a:pP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Регистрация и авторизация, настройка базы данных;</a:t>
            </a:r>
            <a:endParaRPr lang="ru-RU" alt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457200" indent="-457200">
              <a:lnSpc>
                <a:spcPct val="94000"/>
              </a:lnSpc>
              <a:spcBef>
                <a:spcPts val="1415"/>
              </a:spcBef>
              <a:buFont typeface="+mj-lt"/>
              <a:buAutoNum type="arabicPeriod"/>
            </a:pP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Добавление новостей, которые в дальнейшем при развитии базы данных ветвями с блогами стали блогами;</a:t>
            </a:r>
            <a:endParaRPr lang="ru-RU" alt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457200" indent="-457200">
              <a:lnSpc>
                <a:spcPct val="94000"/>
              </a:lnSpc>
              <a:spcBef>
                <a:spcPts val="1415"/>
              </a:spcBef>
              <a:buFont typeface="+mj-lt"/>
              <a:buAutoNum type="arabicPeriod"/>
            </a:pP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Добавление возможности добавлять и изменять содержание блогов;</a:t>
            </a:r>
            <a:endParaRPr lang="ru-RU" alt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  <a:p>
            <a:pPr marL="457200" indent="-457200">
              <a:lnSpc>
                <a:spcPct val="94000"/>
              </a:lnSpc>
              <a:spcBef>
                <a:spcPts val="1415"/>
              </a:spcBef>
              <a:buFont typeface="+mj-lt"/>
              <a:buAutoNum type="arabicPeriod"/>
            </a:pP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Добавление страницы пользователя и её дальнейшая настройка (общие данные, загрузка аватара и тд).</a:t>
            </a:r>
            <a:endParaRPr lang="ru-RU" alt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AC83BB-3701-4B17-A7DD-3385A45BC44F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77546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Ход работы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DB245A-23A3-4FEA-90C5-3CD82D9F5CEB}" type="slidenum">
              <a:rPr/>
            </a:fld>
            <a:endParaRPr/>
          </a:p>
        </p:txBody>
      </p:sp>
      <p:pic>
        <p:nvPicPr>
          <p:cNvPr id="3" name="Изображение 2" descr="photo_5282874027247001221_y"/>
          <p:cNvPicPr>
            <a:picLocks noChangeAspect="1"/>
          </p:cNvPicPr>
          <p:nvPr/>
        </p:nvPicPr>
        <p:blipFill>
          <a:blip r:embed="rId1"/>
          <a:srcRect l="-235" t="-306" r="52924" b="14204"/>
          <a:stretch>
            <a:fillRect/>
          </a:stretch>
        </p:blipFill>
        <p:spPr>
          <a:xfrm>
            <a:off x="1056005" y="1412875"/>
            <a:ext cx="2752090" cy="3526790"/>
          </a:xfrm>
          <a:prstGeom prst="rect">
            <a:avLst/>
          </a:prstGeom>
        </p:spPr>
      </p:pic>
      <p:pic>
        <p:nvPicPr>
          <p:cNvPr id="2" name="Изображение 1" descr="photo_5282874027247001222_y"/>
          <p:cNvPicPr>
            <a:picLocks noChangeAspect="1"/>
          </p:cNvPicPr>
          <p:nvPr/>
        </p:nvPicPr>
        <p:blipFill>
          <a:blip r:embed="rId2"/>
          <a:srcRect r="61933" b="45398"/>
          <a:stretch>
            <a:fillRect/>
          </a:stretch>
        </p:blipFill>
        <p:spPr>
          <a:xfrm>
            <a:off x="1775460" y="4437380"/>
            <a:ext cx="2255520" cy="2255520"/>
          </a:xfrm>
          <a:prstGeom prst="rect">
            <a:avLst/>
          </a:prstGeom>
        </p:spPr>
      </p:pic>
      <p:pic>
        <p:nvPicPr>
          <p:cNvPr id="5" name="Изображение 4" descr="photo_5282874027247001223_y"/>
          <p:cNvPicPr>
            <a:picLocks noChangeAspect="1"/>
          </p:cNvPicPr>
          <p:nvPr/>
        </p:nvPicPr>
        <p:blipFill>
          <a:blip r:embed="rId3"/>
          <a:srcRect r="49405" b="18093"/>
          <a:stretch>
            <a:fillRect/>
          </a:stretch>
        </p:blipFill>
        <p:spPr>
          <a:xfrm>
            <a:off x="4799965" y="1412875"/>
            <a:ext cx="2705100" cy="3058160"/>
          </a:xfrm>
          <a:prstGeom prst="rect">
            <a:avLst/>
          </a:prstGeom>
        </p:spPr>
      </p:pic>
      <p:pic>
        <p:nvPicPr>
          <p:cNvPr id="6" name="Изображение 5" descr="photo_5282874027247001224_y"/>
          <p:cNvPicPr>
            <a:picLocks noChangeAspect="1"/>
          </p:cNvPicPr>
          <p:nvPr/>
        </p:nvPicPr>
        <p:blipFill>
          <a:blip r:embed="rId4"/>
          <a:srcRect t="-9" r="53898" b="39102"/>
          <a:stretch>
            <a:fillRect/>
          </a:stretch>
        </p:blipFill>
        <p:spPr>
          <a:xfrm>
            <a:off x="5808345" y="4221480"/>
            <a:ext cx="2682240" cy="2469515"/>
          </a:xfrm>
          <a:prstGeom prst="rect">
            <a:avLst/>
          </a:prstGeom>
        </p:spPr>
      </p:pic>
      <p:pic>
        <p:nvPicPr>
          <p:cNvPr id="7" name="Изображение 6" descr="photo_5282874027247001228_y"/>
          <p:cNvPicPr>
            <a:picLocks noChangeAspect="1"/>
          </p:cNvPicPr>
          <p:nvPr/>
        </p:nvPicPr>
        <p:blipFill>
          <a:blip r:embed="rId5"/>
          <a:srcRect r="61038"/>
          <a:stretch>
            <a:fillRect/>
          </a:stretch>
        </p:blipFill>
        <p:spPr>
          <a:xfrm>
            <a:off x="8616315" y="1125220"/>
            <a:ext cx="1956435" cy="351599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840" y="3213100"/>
            <a:ext cx="2144395" cy="3307715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3936365" y="2709545"/>
            <a:ext cx="840105" cy="84772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ru-RU" altLang="en-US" sz="40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ru-RU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7680325" y="2709545"/>
            <a:ext cx="840105" cy="84772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ru-RU" altLang="en-US" sz="40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ru-RU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Возникшие проблемы и способы решения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lnSpc>
                <a:spcPct val="94000"/>
              </a:lnSpc>
              <a:spcBef>
                <a:spcPts val="1415"/>
              </a:spcBef>
              <a:buNone/>
            </a:pPr>
            <a:r>
              <a:rPr lang="ru-RU" altLang="en-US" sz="2000" b="0" strike="noStrike" spc="-1">
                <a:solidFill>
                  <a:schemeClr val="dk2"/>
                </a:solidFill>
                <a:latin typeface="Franklin Gothic Book" panose="020B0503020102020204"/>
              </a:rPr>
              <a:t>При попытке создания страницы профиля программа выдавала ошибку, никак не указывая на неё. Но решение нашлось: нужно было подкорректировать ссылку, куда перенаправляла кнопка с именем в базовом шаблоне.</a:t>
            </a:r>
            <a:endParaRPr lang="ru-RU" altLang="en-US" sz="2000" b="0" strike="noStrike" spc="-1">
              <a:solidFill>
                <a:schemeClr val="dk2"/>
              </a:solidFill>
              <a:latin typeface="Franklin Gothic Book" panose="020B0503020102020204"/>
            </a:endParaRPr>
          </a:p>
        </p:txBody>
      </p:sp>
      <p:pic>
        <p:nvPicPr>
          <p:cNvPr id="2" name="Изображение 1" descr="3757ceac-25d1-46ce-9236-c4cd6482cd43"/>
          <p:cNvPicPr>
            <a:picLocks noChangeAspect="1"/>
          </p:cNvPicPr>
          <p:nvPr/>
        </p:nvPicPr>
        <p:blipFill>
          <a:blip r:embed="rId1"/>
          <a:srcRect r="20266" b="65922"/>
          <a:stretch>
            <a:fillRect/>
          </a:stretch>
        </p:blipFill>
        <p:spPr>
          <a:xfrm>
            <a:off x="1056005" y="3501390"/>
            <a:ext cx="6350000" cy="141097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470" y="3429635"/>
            <a:ext cx="3971290" cy="3060065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>
            <a:off x="9336405" y="4653280"/>
            <a:ext cx="1391920" cy="440055"/>
          </a:xfrm>
          <a:custGeom>
            <a:avLst/>
            <a:gdLst>
              <a:gd name="connisteX0" fmla="*/ 250190 w 2624114"/>
              <a:gd name="connsiteY0" fmla="*/ 753321 h 926465"/>
              <a:gd name="connisteX1" fmla="*/ 183515 w 2624114"/>
              <a:gd name="connsiteY1" fmla="*/ 762846 h 926465"/>
              <a:gd name="connisteX2" fmla="*/ 107315 w 2624114"/>
              <a:gd name="connsiteY2" fmla="*/ 715221 h 926465"/>
              <a:gd name="connisteX3" fmla="*/ 59690 w 2624114"/>
              <a:gd name="connsiteY3" fmla="*/ 639021 h 926465"/>
              <a:gd name="connisteX4" fmla="*/ 31115 w 2624114"/>
              <a:gd name="connsiteY4" fmla="*/ 562821 h 926465"/>
              <a:gd name="connisteX5" fmla="*/ 2540 w 2624114"/>
              <a:gd name="connsiteY5" fmla="*/ 477096 h 926465"/>
              <a:gd name="connisteX6" fmla="*/ 2540 w 2624114"/>
              <a:gd name="connsiteY6" fmla="*/ 410421 h 926465"/>
              <a:gd name="connisteX7" fmla="*/ 2540 w 2624114"/>
              <a:gd name="connsiteY7" fmla="*/ 343746 h 926465"/>
              <a:gd name="connisteX8" fmla="*/ 21590 w 2624114"/>
              <a:gd name="connsiteY8" fmla="*/ 267546 h 926465"/>
              <a:gd name="connisteX9" fmla="*/ 88265 w 2624114"/>
              <a:gd name="connsiteY9" fmla="*/ 200871 h 926465"/>
              <a:gd name="connisteX10" fmla="*/ 164465 w 2624114"/>
              <a:gd name="connsiteY10" fmla="*/ 172296 h 926465"/>
              <a:gd name="connisteX11" fmla="*/ 231140 w 2624114"/>
              <a:gd name="connsiteY11" fmla="*/ 162771 h 926465"/>
              <a:gd name="connisteX12" fmla="*/ 307340 w 2624114"/>
              <a:gd name="connsiteY12" fmla="*/ 153246 h 926465"/>
              <a:gd name="connisteX13" fmla="*/ 393065 w 2624114"/>
              <a:gd name="connsiteY13" fmla="*/ 143721 h 926465"/>
              <a:gd name="connisteX14" fmla="*/ 459740 w 2624114"/>
              <a:gd name="connsiteY14" fmla="*/ 134196 h 926465"/>
              <a:gd name="connisteX15" fmla="*/ 526415 w 2624114"/>
              <a:gd name="connsiteY15" fmla="*/ 124671 h 926465"/>
              <a:gd name="connisteX16" fmla="*/ 593090 w 2624114"/>
              <a:gd name="connsiteY16" fmla="*/ 115146 h 926465"/>
              <a:gd name="connisteX17" fmla="*/ 688340 w 2624114"/>
              <a:gd name="connsiteY17" fmla="*/ 105621 h 926465"/>
              <a:gd name="connisteX18" fmla="*/ 793115 w 2624114"/>
              <a:gd name="connsiteY18" fmla="*/ 96096 h 926465"/>
              <a:gd name="connisteX19" fmla="*/ 859790 w 2624114"/>
              <a:gd name="connsiteY19" fmla="*/ 96096 h 926465"/>
              <a:gd name="connisteX20" fmla="*/ 964565 w 2624114"/>
              <a:gd name="connsiteY20" fmla="*/ 86571 h 926465"/>
              <a:gd name="connisteX21" fmla="*/ 1031240 w 2624114"/>
              <a:gd name="connsiteY21" fmla="*/ 77046 h 926465"/>
              <a:gd name="connisteX22" fmla="*/ 1107440 w 2624114"/>
              <a:gd name="connsiteY22" fmla="*/ 57996 h 926465"/>
              <a:gd name="connisteX23" fmla="*/ 1183640 w 2624114"/>
              <a:gd name="connsiteY23" fmla="*/ 38946 h 926465"/>
              <a:gd name="connisteX24" fmla="*/ 1269365 w 2624114"/>
              <a:gd name="connsiteY24" fmla="*/ 19896 h 926465"/>
              <a:gd name="connisteX25" fmla="*/ 1345565 w 2624114"/>
              <a:gd name="connsiteY25" fmla="*/ 10371 h 926465"/>
              <a:gd name="connisteX26" fmla="*/ 1450340 w 2624114"/>
              <a:gd name="connsiteY26" fmla="*/ 10371 h 926465"/>
              <a:gd name="connisteX27" fmla="*/ 1536065 w 2624114"/>
              <a:gd name="connsiteY27" fmla="*/ 10371 h 926465"/>
              <a:gd name="connisteX28" fmla="*/ 1612265 w 2624114"/>
              <a:gd name="connsiteY28" fmla="*/ 846 h 926465"/>
              <a:gd name="connisteX29" fmla="*/ 1688465 w 2624114"/>
              <a:gd name="connsiteY29" fmla="*/ 846 h 926465"/>
              <a:gd name="connisteX30" fmla="*/ 1774190 w 2624114"/>
              <a:gd name="connsiteY30" fmla="*/ 846 h 926465"/>
              <a:gd name="connisteX31" fmla="*/ 1850390 w 2624114"/>
              <a:gd name="connsiteY31" fmla="*/ 10371 h 926465"/>
              <a:gd name="connisteX32" fmla="*/ 1926590 w 2624114"/>
              <a:gd name="connsiteY32" fmla="*/ 29421 h 926465"/>
              <a:gd name="connisteX33" fmla="*/ 1993265 w 2624114"/>
              <a:gd name="connsiteY33" fmla="*/ 48471 h 926465"/>
              <a:gd name="connisteX34" fmla="*/ 2069465 w 2624114"/>
              <a:gd name="connsiteY34" fmla="*/ 67521 h 926465"/>
              <a:gd name="connisteX35" fmla="*/ 2155190 w 2624114"/>
              <a:gd name="connsiteY35" fmla="*/ 96096 h 926465"/>
              <a:gd name="connisteX36" fmla="*/ 2221865 w 2624114"/>
              <a:gd name="connsiteY36" fmla="*/ 124671 h 926465"/>
              <a:gd name="connisteX37" fmla="*/ 2307590 w 2624114"/>
              <a:gd name="connsiteY37" fmla="*/ 153246 h 926465"/>
              <a:gd name="connisteX38" fmla="*/ 2383790 w 2624114"/>
              <a:gd name="connsiteY38" fmla="*/ 181821 h 926465"/>
              <a:gd name="connisteX39" fmla="*/ 2459990 w 2624114"/>
              <a:gd name="connsiteY39" fmla="*/ 229446 h 926465"/>
              <a:gd name="connisteX40" fmla="*/ 2536190 w 2624114"/>
              <a:gd name="connsiteY40" fmla="*/ 286596 h 926465"/>
              <a:gd name="connisteX41" fmla="*/ 2602865 w 2624114"/>
              <a:gd name="connsiteY41" fmla="*/ 343746 h 926465"/>
              <a:gd name="connisteX42" fmla="*/ 2621915 w 2624114"/>
              <a:gd name="connsiteY42" fmla="*/ 410421 h 926465"/>
              <a:gd name="connisteX43" fmla="*/ 2621915 w 2624114"/>
              <a:gd name="connsiteY43" fmla="*/ 486621 h 926465"/>
              <a:gd name="connisteX44" fmla="*/ 2612390 w 2624114"/>
              <a:gd name="connsiteY44" fmla="*/ 553296 h 926465"/>
              <a:gd name="connisteX45" fmla="*/ 2574290 w 2624114"/>
              <a:gd name="connsiteY45" fmla="*/ 619971 h 926465"/>
              <a:gd name="connisteX46" fmla="*/ 2507615 w 2624114"/>
              <a:gd name="connsiteY46" fmla="*/ 677121 h 926465"/>
              <a:gd name="connisteX47" fmla="*/ 2440940 w 2624114"/>
              <a:gd name="connsiteY47" fmla="*/ 715221 h 926465"/>
              <a:gd name="connisteX48" fmla="*/ 2355215 w 2624114"/>
              <a:gd name="connsiteY48" fmla="*/ 753321 h 926465"/>
              <a:gd name="connisteX49" fmla="*/ 2279015 w 2624114"/>
              <a:gd name="connsiteY49" fmla="*/ 781896 h 926465"/>
              <a:gd name="connisteX50" fmla="*/ 2202815 w 2624114"/>
              <a:gd name="connsiteY50" fmla="*/ 800946 h 926465"/>
              <a:gd name="connisteX51" fmla="*/ 2126615 w 2624114"/>
              <a:gd name="connsiteY51" fmla="*/ 819996 h 926465"/>
              <a:gd name="connisteX52" fmla="*/ 2012315 w 2624114"/>
              <a:gd name="connsiteY52" fmla="*/ 839046 h 926465"/>
              <a:gd name="connisteX53" fmla="*/ 1945640 w 2624114"/>
              <a:gd name="connsiteY53" fmla="*/ 858096 h 926465"/>
              <a:gd name="connisteX54" fmla="*/ 1878965 w 2624114"/>
              <a:gd name="connsiteY54" fmla="*/ 867621 h 926465"/>
              <a:gd name="connisteX55" fmla="*/ 1802765 w 2624114"/>
              <a:gd name="connsiteY55" fmla="*/ 886671 h 926465"/>
              <a:gd name="connisteX56" fmla="*/ 1717040 w 2624114"/>
              <a:gd name="connsiteY56" fmla="*/ 896196 h 926465"/>
              <a:gd name="connisteX57" fmla="*/ 1631315 w 2624114"/>
              <a:gd name="connsiteY57" fmla="*/ 905721 h 926465"/>
              <a:gd name="connisteX58" fmla="*/ 1536065 w 2624114"/>
              <a:gd name="connsiteY58" fmla="*/ 924771 h 926465"/>
              <a:gd name="connisteX59" fmla="*/ 1440815 w 2624114"/>
              <a:gd name="connsiteY59" fmla="*/ 924771 h 926465"/>
              <a:gd name="connisteX60" fmla="*/ 1355090 w 2624114"/>
              <a:gd name="connsiteY60" fmla="*/ 924771 h 926465"/>
              <a:gd name="connisteX61" fmla="*/ 1269365 w 2624114"/>
              <a:gd name="connsiteY61" fmla="*/ 924771 h 926465"/>
              <a:gd name="connisteX62" fmla="*/ 1174115 w 2624114"/>
              <a:gd name="connsiteY62" fmla="*/ 924771 h 926465"/>
              <a:gd name="connisteX63" fmla="*/ 1097915 w 2624114"/>
              <a:gd name="connsiteY63" fmla="*/ 924771 h 926465"/>
              <a:gd name="connisteX64" fmla="*/ 983615 w 2624114"/>
              <a:gd name="connsiteY64" fmla="*/ 924771 h 926465"/>
              <a:gd name="connisteX65" fmla="*/ 916940 w 2624114"/>
              <a:gd name="connsiteY65" fmla="*/ 924771 h 926465"/>
              <a:gd name="connisteX66" fmla="*/ 831215 w 2624114"/>
              <a:gd name="connsiteY66" fmla="*/ 915246 h 926465"/>
              <a:gd name="connisteX67" fmla="*/ 745490 w 2624114"/>
              <a:gd name="connsiteY67" fmla="*/ 915246 h 926465"/>
              <a:gd name="connisteX68" fmla="*/ 678815 w 2624114"/>
              <a:gd name="connsiteY68" fmla="*/ 896196 h 926465"/>
              <a:gd name="connisteX69" fmla="*/ 602615 w 2624114"/>
              <a:gd name="connsiteY69" fmla="*/ 896196 h 926465"/>
              <a:gd name="connisteX70" fmla="*/ 516890 w 2624114"/>
              <a:gd name="connsiteY70" fmla="*/ 877146 h 926465"/>
              <a:gd name="connisteX71" fmla="*/ 440690 w 2624114"/>
              <a:gd name="connsiteY71" fmla="*/ 839046 h 926465"/>
              <a:gd name="connisteX72" fmla="*/ 374015 w 2624114"/>
              <a:gd name="connsiteY72" fmla="*/ 819996 h 926465"/>
              <a:gd name="connisteX73" fmla="*/ 307340 w 2624114"/>
              <a:gd name="connsiteY73" fmla="*/ 791421 h 926465"/>
              <a:gd name="connisteX74" fmla="*/ 240665 w 2624114"/>
              <a:gd name="connsiteY74" fmla="*/ 772371 h 926465"/>
              <a:gd name="connisteX75" fmla="*/ 164465 w 2624114"/>
              <a:gd name="connsiteY75" fmla="*/ 772371 h 9264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</a:cxnLst>
            <a:rect l="l" t="t" r="r" b="b"/>
            <a:pathLst>
              <a:path w="2624115" h="926465">
                <a:moveTo>
                  <a:pt x="250190" y="753322"/>
                </a:moveTo>
                <a:cubicBezTo>
                  <a:pt x="238125" y="755862"/>
                  <a:pt x="212090" y="770467"/>
                  <a:pt x="183515" y="762847"/>
                </a:cubicBezTo>
                <a:cubicBezTo>
                  <a:pt x="154940" y="755227"/>
                  <a:pt x="132080" y="739987"/>
                  <a:pt x="107315" y="715222"/>
                </a:cubicBezTo>
                <a:cubicBezTo>
                  <a:pt x="82550" y="690457"/>
                  <a:pt x="74930" y="669502"/>
                  <a:pt x="59690" y="639022"/>
                </a:cubicBezTo>
                <a:cubicBezTo>
                  <a:pt x="44450" y="608542"/>
                  <a:pt x="42545" y="595207"/>
                  <a:pt x="31115" y="562822"/>
                </a:cubicBezTo>
                <a:cubicBezTo>
                  <a:pt x="19685" y="530437"/>
                  <a:pt x="8255" y="507577"/>
                  <a:pt x="2540" y="477097"/>
                </a:cubicBezTo>
                <a:cubicBezTo>
                  <a:pt x="-3175" y="446617"/>
                  <a:pt x="2540" y="437092"/>
                  <a:pt x="2540" y="410422"/>
                </a:cubicBezTo>
                <a:cubicBezTo>
                  <a:pt x="2540" y="383752"/>
                  <a:pt x="-1270" y="372322"/>
                  <a:pt x="2540" y="343747"/>
                </a:cubicBezTo>
                <a:cubicBezTo>
                  <a:pt x="6350" y="315172"/>
                  <a:pt x="4445" y="296122"/>
                  <a:pt x="21590" y="267547"/>
                </a:cubicBezTo>
                <a:cubicBezTo>
                  <a:pt x="38735" y="238972"/>
                  <a:pt x="59690" y="219922"/>
                  <a:pt x="88265" y="200872"/>
                </a:cubicBezTo>
                <a:cubicBezTo>
                  <a:pt x="116840" y="181822"/>
                  <a:pt x="135890" y="179917"/>
                  <a:pt x="164465" y="172297"/>
                </a:cubicBezTo>
                <a:cubicBezTo>
                  <a:pt x="193040" y="164677"/>
                  <a:pt x="202565" y="166582"/>
                  <a:pt x="231140" y="162772"/>
                </a:cubicBezTo>
                <a:cubicBezTo>
                  <a:pt x="259715" y="158962"/>
                  <a:pt x="274955" y="157057"/>
                  <a:pt x="307340" y="153247"/>
                </a:cubicBezTo>
                <a:cubicBezTo>
                  <a:pt x="339725" y="149437"/>
                  <a:pt x="362585" y="147532"/>
                  <a:pt x="393065" y="143722"/>
                </a:cubicBezTo>
                <a:cubicBezTo>
                  <a:pt x="423545" y="139912"/>
                  <a:pt x="433070" y="138007"/>
                  <a:pt x="459740" y="134197"/>
                </a:cubicBezTo>
                <a:cubicBezTo>
                  <a:pt x="486410" y="130387"/>
                  <a:pt x="499745" y="128482"/>
                  <a:pt x="526415" y="124672"/>
                </a:cubicBezTo>
                <a:cubicBezTo>
                  <a:pt x="553085" y="120862"/>
                  <a:pt x="560705" y="118957"/>
                  <a:pt x="593090" y="115147"/>
                </a:cubicBezTo>
                <a:cubicBezTo>
                  <a:pt x="625475" y="111337"/>
                  <a:pt x="648335" y="109432"/>
                  <a:pt x="688340" y="105622"/>
                </a:cubicBezTo>
                <a:cubicBezTo>
                  <a:pt x="728345" y="101812"/>
                  <a:pt x="758825" y="98002"/>
                  <a:pt x="793115" y="96097"/>
                </a:cubicBezTo>
                <a:cubicBezTo>
                  <a:pt x="827405" y="94192"/>
                  <a:pt x="825500" y="98002"/>
                  <a:pt x="859790" y="96097"/>
                </a:cubicBezTo>
                <a:cubicBezTo>
                  <a:pt x="894080" y="94192"/>
                  <a:pt x="930275" y="90382"/>
                  <a:pt x="964565" y="86572"/>
                </a:cubicBezTo>
                <a:cubicBezTo>
                  <a:pt x="998855" y="82762"/>
                  <a:pt x="1002665" y="82762"/>
                  <a:pt x="1031240" y="77047"/>
                </a:cubicBezTo>
                <a:cubicBezTo>
                  <a:pt x="1059815" y="71332"/>
                  <a:pt x="1076960" y="65617"/>
                  <a:pt x="1107440" y="57997"/>
                </a:cubicBezTo>
                <a:cubicBezTo>
                  <a:pt x="1137920" y="50377"/>
                  <a:pt x="1151255" y="46567"/>
                  <a:pt x="1183640" y="38947"/>
                </a:cubicBezTo>
                <a:cubicBezTo>
                  <a:pt x="1216025" y="31327"/>
                  <a:pt x="1236980" y="25612"/>
                  <a:pt x="1269365" y="19897"/>
                </a:cubicBezTo>
                <a:cubicBezTo>
                  <a:pt x="1301750" y="14182"/>
                  <a:pt x="1309370" y="12277"/>
                  <a:pt x="1345565" y="10372"/>
                </a:cubicBezTo>
                <a:cubicBezTo>
                  <a:pt x="1381760" y="8467"/>
                  <a:pt x="1412240" y="10372"/>
                  <a:pt x="1450340" y="10372"/>
                </a:cubicBezTo>
                <a:cubicBezTo>
                  <a:pt x="1488440" y="10372"/>
                  <a:pt x="1503680" y="12277"/>
                  <a:pt x="1536065" y="10372"/>
                </a:cubicBezTo>
                <a:cubicBezTo>
                  <a:pt x="1568450" y="8467"/>
                  <a:pt x="1581785" y="2752"/>
                  <a:pt x="1612265" y="847"/>
                </a:cubicBezTo>
                <a:cubicBezTo>
                  <a:pt x="1642745" y="-1058"/>
                  <a:pt x="1656080" y="847"/>
                  <a:pt x="1688465" y="847"/>
                </a:cubicBezTo>
                <a:cubicBezTo>
                  <a:pt x="1720850" y="847"/>
                  <a:pt x="1741805" y="-1058"/>
                  <a:pt x="1774190" y="847"/>
                </a:cubicBezTo>
                <a:cubicBezTo>
                  <a:pt x="1806575" y="2752"/>
                  <a:pt x="1819910" y="4657"/>
                  <a:pt x="1850390" y="10372"/>
                </a:cubicBezTo>
                <a:cubicBezTo>
                  <a:pt x="1880870" y="16087"/>
                  <a:pt x="1898015" y="21802"/>
                  <a:pt x="1926590" y="29422"/>
                </a:cubicBezTo>
                <a:cubicBezTo>
                  <a:pt x="1955165" y="37042"/>
                  <a:pt x="1964690" y="40852"/>
                  <a:pt x="1993265" y="48472"/>
                </a:cubicBezTo>
                <a:cubicBezTo>
                  <a:pt x="2021840" y="56092"/>
                  <a:pt x="2037080" y="57997"/>
                  <a:pt x="2069465" y="67522"/>
                </a:cubicBezTo>
                <a:cubicBezTo>
                  <a:pt x="2101850" y="77047"/>
                  <a:pt x="2124710" y="84667"/>
                  <a:pt x="2155190" y="96097"/>
                </a:cubicBezTo>
                <a:cubicBezTo>
                  <a:pt x="2185670" y="107527"/>
                  <a:pt x="2191385" y="113242"/>
                  <a:pt x="2221865" y="124672"/>
                </a:cubicBezTo>
                <a:cubicBezTo>
                  <a:pt x="2252345" y="136102"/>
                  <a:pt x="2275205" y="141817"/>
                  <a:pt x="2307590" y="153247"/>
                </a:cubicBezTo>
                <a:cubicBezTo>
                  <a:pt x="2339975" y="164677"/>
                  <a:pt x="2353310" y="166582"/>
                  <a:pt x="2383790" y="181822"/>
                </a:cubicBezTo>
                <a:cubicBezTo>
                  <a:pt x="2414270" y="197062"/>
                  <a:pt x="2429510" y="208492"/>
                  <a:pt x="2459990" y="229447"/>
                </a:cubicBezTo>
                <a:cubicBezTo>
                  <a:pt x="2490470" y="250402"/>
                  <a:pt x="2507615" y="263737"/>
                  <a:pt x="2536190" y="286597"/>
                </a:cubicBezTo>
                <a:cubicBezTo>
                  <a:pt x="2564765" y="309457"/>
                  <a:pt x="2585720" y="318982"/>
                  <a:pt x="2602865" y="343747"/>
                </a:cubicBezTo>
                <a:cubicBezTo>
                  <a:pt x="2620010" y="368512"/>
                  <a:pt x="2618105" y="381847"/>
                  <a:pt x="2621915" y="410422"/>
                </a:cubicBezTo>
                <a:cubicBezTo>
                  <a:pt x="2625725" y="438997"/>
                  <a:pt x="2623820" y="458047"/>
                  <a:pt x="2621915" y="486622"/>
                </a:cubicBezTo>
                <a:cubicBezTo>
                  <a:pt x="2620010" y="515197"/>
                  <a:pt x="2621915" y="526627"/>
                  <a:pt x="2612390" y="553297"/>
                </a:cubicBezTo>
                <a:cubicBezTo>
                  <a:pt x="2602865" y="579967"/>
                  <a:pt x="2595245" y="595207"/>
                  <a:pt x="2574290" y="619972"/>
                </a:cubicBezTo>
                <a:cubicBezTo>
                  <a:pt x="2553335" y="644737"/>
                  <a:pt x="2534285" y="658072"/>
                  <a:pt x="2507615" y="677122"/>
                </a:cubicBezTo>
                <a:cubicBezTo>
                  <a:pt x="2480945" y="696172"/>
                  <a:pt x="2471420" y="699982"/>
                  <a:pt x="2440940" y="715222"/>
                </a:cubicBezTo>
                <a:cubicBezTo>
                  <a:pt x="2410460" y="730462"/>
                  <a:pt x="2387600" y="739987"/>
                  <a:pt x="2355215" y="753322"/>
                </a:cubicBezTo>
                <a:cubicBezTo>
                  <a:pt x="2322830" y="766657"/>
                  <a:pt x="2309495" y="772372"/>
                  <a:pt x="2279015" y="781897"/>
                </a:cubicBezTo>
                <a:cubicBezTo>
                  <a:pt x="2248535" y="791422"/>
                  <a:pt x="2233295" y="793327"/>
                  <a:pt x="2202815" y="800947"/>
                </a:cubicBezTo>
                <a:cubicBezTo>
                  <a:pt x="2172335" y="808567"/>
                  <a:pt x="2164715" y="812377"/>
                  <a:pt x="2126615" y="819997"/>
                </a:cubicBezTo>
                <a:cubicBezTo>
                  <a:pt x="2088515" y="827617"/>
                  <a:pt x="2048510" y="831427"/>
                  <a:pt x="2012315" y="839047"/>
                </a:cubicBezTo>
                <a:cubicBezTo>
                  <a:pt x="1976120" y="846667"/>
                  <a:pt x="1972310" y="852382"/>
                  <a:pt x="1945640" y="858097"/>
                </a:cubicBezTo>
                <a:cubicBezTo>
                  <a:pt x="1918970" y="863812"/>
                  <a:pt x="1907540" y="861907"/>
                  <a:pt x="1878965" y="867622"/>
                </a:cubicBezTo>
                <a:cubicBezTo>
                  <a:pt x="1850390" y="873337"/>
                  <a:pt x="1835150" y="880957"/>
                  <a:pt x="1802765" y="886672"/>
                </a:cubicBezTo>
                <a:cubicBezTo>
                  <a:pt x="1770380" y="892387"/>
                  <a:pt x="1751330" y="892387"/>
                  <a:pt x="1717040" y="896197"/>
                </a:cubicBezTo>
                <a:cubicBezTo>
                  <a:pt x="1682750" y="900007"/>
                  <a:pt x="1667510" y="900007"/>
                  <a:pt x="1631315" y="905722"/>
                </a:cubicBezTo>
                <a:cubicBezTo>
                  <a:pt x="1595120" y="911437"/>
                  <a:pt x="1574165" y="920962"/>
                  <a:pt x="1536065" y="924772"/>
                </a:cubicBezTo>
                <a:cubicBezTo>
                  <a:pt x="1497965" y="928582"/>
                  <a:pt x="1477010" y="924772"/>
                  <a:pt x="1440815" y="924772"/>
                </a:cubicBezTo>
                <a:cubicBezTo>
                  <a:pt x="1404620" y="924772"/>
                  <a:pt x="1389380" y="924772"/>
                  <a:pt x="1355090" y="924772"/>
                </a:cubicBezTo>
                <a:cubicBezTo>
                  <a:pt x="1320800" y="924772"/>
                  <a:pt x="1305560" y="924772"/>
                  <a:pt x="1269365" y="924772"/>
                </a:cubicBezTo>
                <a:cubicBezTo>
                  <a:pt x="1233170" y="924772"/>
                  <a:pt x="1208405" y="924772"/>
                  <a:pt x="1174115" y="924772"/>
                </a:cubicBezTo>
                <a:cubicBezTo>
                  <a:pt x="1139825" y="924772"/>
                  <a:pt x="1136015" y="924772"/>
                  <a:pt x="1097915" y="924772"/>
                </a:cubicBezTo>
                <a:cubicBezTo>
                  <a:pt x="1059815" y="924772"/>
                  <a:pt x="1019810" y="924772"/>
                  <a:pt x="983615" y="924772"/>
                </a:cubicBezTo>
                <a:cubicBezTo>
                  <a:pt x="947420" y="924772"/>
                  <a:pt x="947420" y="926677"/>
                  <a:pt x="916940" y="924772"/>
                </a:cubicBezTo>
                <a:cubicBezTo>
                  <a:pt x="886460" y="922867"/>
                  <a:pt x="865505" y="917152"/>
                  <a:pt x="831215" y="915247"/>
                </a:cubicBezTo>
                <a:cubicBezTo>
                  <a:pt x="796925" y="913342"/>
                  <a:pt x="775970" y="919057"/>
                  <a:pt x="745490" y="915247"/>
                </a:cubicBezTo>
                <a:cubicBezTo>
                  <a:pt x="715010" y="911437"/>
                  <a:pt x="707390" y="900007"/>
                  <a:pt x="678815" y="896197"/>
                </a:cubicBezTo>
                <a:cubicBezTo>
                  <a:pt x="650240" y="892387"/>
                  <a:pt x="635000" y="900007"/>
                  <a:pt x="602615" y="896197"/>
                </a:cubicBezTo>
                <a:cubicBezTo>
                  <a:pt x="570230" y="892387"/>
                  <a:pt x="549275" y="888577"/>
                  <a:pt x="516890" y="877147"/>
                </a:cubicBezTo>
                <a:cubicBezTo>
                  <a:pt x="484505" y="865717"/>
                  <a:pt x="469265" y="850477"/>
                  <a:pt x="440690" y="839047"/>
                </a:cubicBezTo>
                <a:cubicBezTo>
                  <a:pt x="412115" y="827617"/>
                  <a:pt x="400685" y="829522"/>
                  <a:pt x="374015" y="819997"/>
                </a:cubicBezTo>
                <a:cubicBezTo>
                  <a:pt x="347345" y="810472"/>
                  <a:pt x="334010" y="800947"/>
                  <a:pt x="307340" y="791422"/>
                </a:cubicBezTo>
                <a:cubicBezTo>
                  <a:pt x="280670" y="781897"/>
                  <a:pt x="269240" y="776182"/>
                  <a:pt x="240665" y="772372"/>
                </a:cubicBezTo>
                <a:cubicBezTo>
                  <a:pt x="212090" y="768562"/>
                  <a:pt x="178435" y="771737"/>
                  <a:pt x="164465" y="772372"/>
                </a:cubicBezTo>
              </a:path>
            </a:pathLst>
          </a:custGeom>
          <a:ln w="31750" cap="rnd">
            <a:solidFill>
              <a:schemeClr val="accent6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960235" y="4869180"/>
            <a:ext cx="69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ru-RU" altLang="en-US" sz="40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ru-RU" alt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89000"/>
              </a:lnSpc>
              <a:buNone/>
            </a:pPr>
            <a:r>
              <a:rPr lang="ru-RU" sz="4400" b="0" strike="noStrike" spc="-1">
                <a:solidFill>
                  <a:schemeClr val="dk2"/>
                </a:solidFill>
                <a:latin typeface="Franklin Gothic Book" panose="020B0503020102020204"/>
              </a:rPr>
              <a:t>Результат работы</a:t>
            </a:r>
            <a:endParaRPr lang="en-US" sz="44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pic>
        <p:nvPicPr>
          <p:cNvPr id="101" name="Изображение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512310" y="1557020"/>
            <a:ext cx="4002405" cy="263525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9C6496-86AA-4D9B-AB5B-9062B6467543}" type="slidenum">
              <a:rPr/>
            </a:fld>
            <a:endParaRPr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1557020"/>
            <a:ext cx="2863215" cy="3052445"/>
          </a:xfrm>
          <a:prstGeom prst="rect">
            <a:avLst/>
          </a:prstGeom>
        </p:spPr>
      </p:pic>
      <p:pic>
        <p:nvPicPr>
          <p:cNvPr id="4" name="Изображение 3" descr="photo_5282874027247001221_y"/>
          <p:cNvPicPr>
            <a:picLocks noChangeAspect="1"/>
          </p:cNvPicPr>
          <p:nvPr/>
        </p:nvPicPr>
        <p:blipFill>
          <a:blip r:embed="rId3"/>
          <a:srcRect l="-235" t="-306" r="52924" b="14204"/>
          <a:stretch>
            <a:fillRect/>
          </a:stretch>
        </p:blipFill>
        <p:spPr>
          <a:xfrm>
            <a:off x="9192895" y="1629410"/>
            <a:ext cx="2752090" cy="3526790"/>
          </a:xfrm>
          <a:prstGeom prst="rect">
            <a:avLst/>
          </a:prstGeom>
        </p:spPr>
      </p:pic>
      <p:pic>
        <p:nvPicPr>
          <p:cNvPr id="5" name="Изображение 4" descr="photo_5282874027247001222_y"/>
          <p:cNvPicPr>
            <a:picLocks noChangeAspect="1"/>
          </p:cNvPicPr>
          <p:nvPr/>
        </p:nvPicPr>
        <p:blipFill>
          <a:blip r:embed="rId4"/>
          <a:srcRect r="61933" b="45398"/>
          <a:stretch>
            <a:fillRect/>
          </a:stretch>
        </p:blipFill>
        <p:spPr>
          <a:xfrm>
            <a:off x="6888480" y="4293235"/>
            <a:ext cx="2255520" cy="2255520"/>
          </a:xfrm>
          <a:prstGeom prst="rect">
            <a:avLst/>
          </a:prstGeom>
        </p:spPr>
      </p:pic>
      <p:pic>
        <p:nvPicPr>
          <p:cNvPr id="6" name="Изображение 5" descr="photo_5282874027247001224_y"/>
          <p:cNvPicPr>
            <a:picLocks noChangeAspect="1"/>
          </p:cNvPicPr>
          <p:nvPr/>
        </p:nvPicPr>
        <p:blipFill>
          <a:blip r:embed="rId5"/>
          <a:srcRect t="-9" r="53898" b="39102"/>
          <a:stretch>
            <a:fillRect/>
          </a:stretch>
        </p:blipFill>
        <p:spPr>
          <a:xfrm>
            <a:off x="3863975" y="4293235"/>
            <a:ext cx="2682240" cy="2469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20480" y="1367280"/>
            <a:ext cx="9417960" cy="628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p>
            <a:pPr indent="0" algn="ctr" defTabSz="914400">
              <a:lnSpc>
                <a:spcPct val="89000"/>
              </a:lnSpc>
              <a:buNone/>
            </a:pPr>
            <a:r>
              <a:rPr lang="ru-RU" sz="3200" b="0" strike="noStrike" cap="all" spc="-1">
                <a:solidFill>
                  <a:schemeClr val="dk2"/>
                </a:solidFill>
                <a:latin typeface="Franklin Gothic Book" panose="020B0503020102020204"/>
              </a:rPr>
              <a:t>Спасибо за внимание!</a:t>
            </a:r>
            <a:endParaRPr lang="en-US" sz="3200" b="0" strike="noStrike" spc="-1">
              <a:solidFill>
                <a:schemeClr val="dk1"/>
              </a:solidFill>
              <a:latin typeface="Franklin Gothic Book" panose="020B0503020102020204"/>
            </a:endParaRPr>
          </a:p>
        </p:txBody>
      </p:sp>
      <p:pic>
        <p:nvPicPr>
          <p:cNvPr id="103" name="Рисунок 3"/>
          <p:cNvPicPr/>
          <p:nvPr/>
        </p:nvPicPr>
        <p:blipFill>
          <a:blip r:embed="rId1"/>
          <a:stretch>
            <a:fillRect/>
          </a:stretch>
        </p:blipFill>
        <p:spPr>
          <a:xfrm>
            <a:off x="3796560" y="1996560"/>
            <a:ext cx="4466160" cy="458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>
</file>

<file path=ppt/theme/theme1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Уголки">
  <a:themeElements>
    <a:clrScheme name="Уголки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0</TotalTime>
  <Words>1282</Words>
  <Application>WPS Presentation</Application>
  <PresentationFormat/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SimSun</vt:lpstr>
      <vt:lpstr>Wingdings</vt:lpstr>
      <vt:lpstr>Arial</vt:lpstr>
      <vt:lpstr>Franklin Gothic Book</vt:lpstr>
      <vt:lpstr>Times New Roman</vt:lpstr>
      <vt:lpstr>Symbol</vt:lpstr>
      <vt:lpstr>Microsoft YaHei</vt:lpstr>
      <vt:lpstr>Arial Unicode MS</vt:lpstr>
      <vt:lpstr>Calibri</vt:lpstr>
      <vt:lpstr>Franklin Gothic Book</vt:lpstr>
      <vt:lpstr>Уголки</vt:lpstr>
      <vt:lpstr>Уголки</vt:lpstr>
      <vt:lpstr>Уголки</vt:lpstr>
      <vt:lpstr>Уголки</vt:lpstr>
      <vt:lpstr>Уголки</vt:lpstr>
      <vt:lpstr>Уголки</vt:lpstr>
      <vt:lpstr>Уголки</vt:lpstr>
      <vt:lpstr>Уголки</vt:lpstr>
      <vt:lpstr>Уголки</vt:lpstr>
      <vt:lpstr>Уголки</vt:lpstr>
      <vt:lpstr>Уголки</vt:lpstr>
      <vt:lpstr>Социальная сеть «Post Pigeon»</vt:lpstr>
      <vt:lpstr>Цели и задачи</vt:lpstr>
      <vt:lpstr>Актуальность</vt:lpstr>
      <vt:lpstr>Ход работы</vt:lpstr>
      <vt:lpstr>Ход работы</vt:lpstr>
      <vt:lpstr>Возникшие проблемы и способы решения</vt:lpstr>
      <vt:lpstr>Результат работы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лаборатория</dc:title>
  <dc:creator>Артём борисов</dc:creator>
  <cp:lastModifiedBy>Oxana Fedorova</cp:lastModifiedBy>
  <cp:revision>73</cp:revision>
  <dcterms:created xsi:type="dcterms:W3CDTF">2023-02-12T15:54:00Z</dcterms:created>
  <dcterms:modified xsi:type="dcterms:W3CDTF">2024-04-25T20:42:27Z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9EC1B321A58D4D769EF60C1EA45DDB31_13</vt:lpwstr>
  </property>
  <property fmtid="{D5CDD505-2E9C-101B-9397-08002B2CF9AE}" pid="3" name="KSOProductBuildVer">
    <vt:lpwstr>1049-12.2.0.16731</vt:lpwstr>
  </property>
  <property fmtid="{D5CDD505-2E9C-101B-9397-08002B2CF9AE}" pid="4" name="PresentationFormat">
    <vt:lpwstr>Широкоэкранный</vt:lpwstr>
  </property>
  <property fmtid="{D5CDD505-2E9C-101B-9397-08002B2CF9AE}" pid="5" name="Slides">
    <vt:i4>8</vt:i4>
  </property>
</Properties>
</file>