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468249"/>
            <a:ext cx="8986520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084945" cy="311150"/>
          </a:xfrm>
          <a:custGeom>
            <a:avLst/>
            <a:gdLst/>
            <a:ahLst/>
            <a:cxnLst/>
            <a:rect l="l" t="t" r="r" b="b"/>
            <a:pathLst>
              <a:path w="9084945" h="311150">
                <a:moveTo>
                  <a:pt x="9044432" y="0"/>
                </a:moveTo>
                <a:lnTo>
                  <a:pt x="0" y="0"/>
                </a:lnTo>
                <a:lnTo>
                  <a:pt x="0" y="310680"/>
                </a:lnTo>
                <a:lnTo>
                  <a:pt x="9044432" y="310680"/>
                </a:lnTo>
                <a:lnTo>
                  <a:pt x="9044432" y="0"/>
                </a:lnTo>
                <a:close/>
              </a:path>
              <a:path w="9084945" h="311150">
                <a:moveTo>
                  <a:pt x="9084945" y="0"/>
                </a:moveTo>
                <a:lnTo>
                  <a:pt x="9071851" y="0"/>
                </a:lnTo>
                <a:lnTo>
                  <a:pt x="9071851" y="310680"/>
                </a:lnTo>
                <a:lnTo>
                  <a:pt x="9084945" y="310680"/>
                </a:lnTo>
                <a:lnTo>
                  <a:pt x="9084945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08228"/>
            <a:ext cx="9084945" cy="132080"/>
          </a:xfrm>
          <a:custGeom>
            <a:avLst/>
            <a:gdLst/>
            <a:ahLst/>
            <a:cxnLst/>
            <a:rect l="l" t="t" r="r" b="b"/>
            <a:pathLst>
              <a:path w="9084945" h="132079">
                <a:moveTo>
                  <a:pt x="9044432" y="0"/>
                </a:moveTo>
                <a:lnTo>
                  <a:pt x="0" y="0"/>
                </a:lnTo>
                <a:lnTo>
                  <a:pt x="0" y="91440"/>
                </a:lnTo>
                <a:lnTo>
                  <a:pt x="9044432" y="91440"/>
                </a:lnTo>
                <a:lnTo>
                  <a:pt x="9044432" y="0"/>
                </a:lnTo>
                <a:close/>
              </a:path>
              <a:path w="9084945" h="132079">
                <a:moveTo>
                  <a:pt x="9084945" y="0"/>
                </a:moveTo>
                <a:lnTo>
                  <a:pt x="9071851" y="0"/>
                </a:lnTo>
                <a:lnTo>
                  <a:pt x="9071851" y="131876"/>
                </a:lnTo>
                <a:lnTo>
                  <a:pt x="9084945" y="131876"/>
                </a:lnTo>
                <a:lnTo>
                  <a:pt x="9084945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2571" y="308227"/>
            <a:ext cx="1905" cy="132080"/>
          </a:xfrm>
          <a:custGeom>
            <a:avLst/>
            <a:gdLst/>
            <a:ahLst/>
            <a:cxnLst/>
            <a:rect l="l" t="t" r="r" b="b"/>
            <a:pathLst>
              <a:path w="1904" h="132079">
                <a:moveTo>
                  <a:pt x="0" y="131878"/>
                </a:moveTo>
                <a:lnTo>
                  <a:pt x="1428" y="131878"/>
                </a:lnTo>
                <a:lnTo>
                  <a:pt x="1428" y="0"/>
                </a:lnTo>
                <a:lnTo>
                  <a:pt x="0" y="0"/>
                </a:lnTo>
                <a:lnTo>
                  <a:pt x="0" y="131878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60271"/>
            <a:ext cx="3634740" cy="80010"/>
          </a:xfrm>
          <a:custGeom>
            <a:avLst/>
            <a:gdLst/>
            <a:ahLst/>
            <a:cxnLst/>
            <a:rect l="l" t="t" r="r" b="b"/>
            <a:pathLst>
              <a:path w="3634740" h="80009">
                <a:moveTo>
                  <a:pt x="0" y="79834"/>
                </a:moveTo>
                <a:lnTo>
                  <a:pt x="3634231" y="79834"/>
                </a:lnTo>
                <a:lnTo>
                  <a:pt x="363423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3732365" y="0"/>
                </a:lnTo>
                <a:lnTo>
                  <a:pt x="3732365" y="148793"/>
                </a:lnTo>
                <a:lnTo>
                  <a:pt x="3674745" y="148793"/>
                </a:lnTo>
                <a:lnTo>
                  <a:pt x="3674745" y="0"/>
                </a:lnTo>
                <a:lnTo>
                  <a:pt x="3661651" y="0"/>
                </a:lnTo>
                <a:lnTo>
                  <a:pt x="3661651" y="148793"/>
                </a:lnTo>
                <a:lnTo>
                  <a:pt x="3661651" y="179654"/>
                </a:lnTo>
                <a:lnTo>
                  <a:pt x="3634232" y="179654"/>
                </a:lnTo>
                <a:lnTo>
                  <a:pt x="3634232" y="148793"/>
                </a:lnTo>
                <a:lnTo>
                  <a:pt x="3634232" y="0"/>
                </a:lnTo>
                <a:lnTo>
                  <a:pt x="0" y="0"/>
                </a:lnTo>
                <a:lnTo>
                  <a:pt x="0" y="148793"/>
                </a:lnTo>
                <a:lnTo>
                  <a:pt x="0" y="179654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179654"/>
                </a:lnTo>
                <a:lnTo>
                  <a:pt x="3733800" y="14879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84944" y="0"/>
            <a:ext cx="57785" cy="622300"/>
          </a:xfrm>
          <a:custGeom>
            <a:avLst/>
            <a:gdLst/>
            <a:ahLst/>
            <a:cxnLst/>
            <a:rect l="l" t="t" r="r" b="b"/>
            <a:pathLst>
              <a:path w="57784" h="622300">
                <a:moveTo>
                  <a:pt x="57626" y="0"/>
                </a:moveTo>
                <a:lnTo>
                  <a:pt x="0" y="0"/>
                </a:lnTo>
                <a:lnTo>
                  <a:pt x="0" y="621791"/>
                </a:lnTo>
                <a:lnTo>
                  <a:pt x="57626" y="621791"/>
                </a:lnTo>
                <a:lnTo>
                  <a:pt x="57626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025382" y="0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75470" y="0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15653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73489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35986" y="1412747"/>
            <a:ext cx="4248763" cy="1781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084945" cy="311150"/>
          </a:xfrm>
          <a:custGeom>
            <a:avLst/>
            <a:gdLst/>
            <a:ahLst/>
            <a:cxnLst/>
            <a:rect l="l" t="t" r="r" b="b"/>
            <a:pathLst>
              <a:path w="9084945" h="311150">
                <a:moveTo>
                  <a:pt x="9044432" y="0"/>
                </a:moveTo>
                <a:lnTo>
                  <a:pt x="0" y="0"/>
                </a:lnTo>
                <a:lnTo>
                  <a:pt x="0" y="310680"/>
                </a:lnTo>
                <a:lnTo>
                  <a:pt x="9044432" y="310680"/>
                </a:lnTo>
                <a:lnTo>
                  <a:pt x="9044432" y="0"/>
                </a:lnTo>
                <a:close/>
              </a:path>
              <a:path w="9084945" h="311150">
                <a:moveTo>
                  <a:pt x="9084945" y="0"/>
                </a:moveTo>
                <a:lnTo>
                  <a:pt x="9071851" y="0"/>
                </a:lnTo>
                <a:lnTo>
                  <a:pt x="9071851" y="310680"/>
                </a:lnTo>
                <a:lnTo>
                  <a:pt x="9084945" y="310680"/>
                </a:lnTo>
                <a:lnTo>
                  <a:pt x="9084945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2571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667"/>
                </a:moveTo>
                <a:lnTo>
                  <a:pt x="1428" y="310667"/>
                </a:lnTo>
                <a:lnTo>
                  <a:pt x="1428" y="0"/>
                </a:lnTo>
                <a:lnTo>
                  <a:pt x="0" y="0"/>
                </a:lnTo>
                <a:lnTo>
                  <a:pt x="0" y="310667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08228"/>
            <a:ext cx="9084945" cy="132080"/>
          </a:xfrm>
          <a:custGeom>
            <a:avLst/>
            <a:gdLst/>
            <a:ahLst/>
            <a:cxnLst/>
            <a:rect l="l" t="t" r="r" b="b"/>
            <a:pathLst>
              <a:path w="9084945" h="132079">
                <a:moveTo>
                  <a:pt x="9044432" y="0"/>
                </a:moveTo>
                <a:lnTo>
                  <a:pt x="0" y="0"/>
                </a:lnTo>
                <a:lnTo>
                  <a:pt x="0" y="91440"/>
                </a:lnTo>
                <a:lnTo>
                  <a:pt x="9044432" y="91440"/>
                </a:lnTo>
                <a:lnTo>
                  <a:pt x="9044432" y="0"/>
                </a:lnTo>
                <a:close/>
              </a:path>
              <a:path w="9084945" h="132079">
                <a:moveTo>
                  <a:pt x="9084945" y="0"/>
                </a:moveTo>
                <a:lnTo>
                  <a:pt x="9071851" y="0"/>
                </a:lnTo>
                <a:lnTo>
                  <a:pt x="9071851" y="131876"/>
                </a:lnTo>
                <a:lnTo>
                  <a:pt x="9084945" y="131876"/>
                </a:lnTo>
                <a:lnTo>
                  <a:pt x="9084945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2571" y="308227"/>
            <a:ext cx="1905" cy="132080"/>
          </a:xfrm>
          <a:custGeom>
            <a:avLst/>
            <a:gdLst/>
            <a:ahLst/>
            <a:cxnLst/>
            <a:rect l="l" t="t" r="r" b="b"/>
            <a:pathLst>
              <a:path w="1904" h="132079">
                <a:moveTo>
                  <a:pt x="0" y="131878"/>
                </a:moveTo>
                <a:lnTo>
                  <a:pt x="1428" y="131878"/>
                </a:lnTo>
                <a:lnTo>
                  <a:pt x="1428" y="0"/>
                </a:lnTo>
                <a:lnTo>
                  <a:pt x="0" y="0"/>
                </a:lnTo>
                <a:lnTo>
                  <a:pt x="0" y="131878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60271"/>
            <a:ext cx="3634740" cy="80010"/>
          </a:xfrm>
          <a:custGeom>
            <a:avLst/>
            <a:gdLst/>
            <a:ahLst/>
            <a:cxnLst/>
            <a:rect l="l" t="t" r="r" b="b"/>
            <a:pathLst>
              <a:path w="3634740" h="80009">
                <a:moveTo>
                  <a:pt x="0" y="79834"/>
                </a:moveTo>
                <a:lnTo>
                  <a:pt x="3634231" y="79834"/>
                </a:lnTo>
                <a:lnTo>
                  <a:pt x="3634231" y="0"/>
                </a:lnTo>
                <a:lnTo>
                  <a:pt x="0" y="0"/>
                </a:lnTo>
                <a:lnTo>
                  <a:pt x="0" y="79834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3732365" y="0"/>
                </a:lnTo>
                <a:lnTo>
                  <a:pt x="3732365" y="148793"/>
                </a:lnTo>
                <a:lnTo>
                  <a:pt x="3674745" y="148793"/>
                </a:lnTo>
                <a:lnTo>
                  <a:pt x="3674745" y="0"/>
                </a:lnTo>
                <a:lnTo>
                  <a:pt x="3661651" y="0"/>
                </a:lnTo>
                <a:lnTo>
                  <a:pt x="3661651" y="148793"/>
                </a:lnTo>
                <a:lnTo>
                  <a:pt x="3661651" y="179654"/>
                </a:lnTo>
                <a:lnTo>
                  <a:pt x="3634232" y="179654"/>
                </a:lnTo>
                <a:lnTo>
                  <a:pt x="3634232" y="148793"/>
                </a:lnTo>
                <a:lnTo>
                  <a:pt x="3634232" y="0"/>
                </a:lnTo>
                <a:lnTo>
                  <a:pt x="0" y="0"/>
                </a:lnTo>
                <a:lnTo>
                  <a:pt x="0" y="148793"/>
                </a:lnTo>
                <a:lnTo>
                  <a:pt x="0" y="179654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179654"/>
                </a:lnTo>
                <a:lnTo>
                  <a:pt x="3733800" y="14879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84944" y="0"/>
            <a:ext cx="57785" cy="622300"/>
          </a:xfrm>
          <a:custGeom>
            <a:avLst/>
            <a:gdLst/>
            <a:ahLst/>
            <a:cxnLst/>
            <a:rect l="l" t="t" r="r" b="b"/>
            <a:pathLst>
              <a:path w="57784" h="622300">
                <a:moveTo>
                  <a:pt x="57626" y="0"/>
                </a:moveTo>
                <a:lnTo>
                  <a:pt x="0" y="0"/>
                </a:lnTo>
                <a:lnTo>
                  <a:pt x="0" y="621791"/>
                </a:lnTo>
                <a:lnTo>
                  <a:pt x="57626" y="621791"/>
                </a:lnTo>
                <a:lnTo>
                  <a:pt x="57626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025382" y="0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75470" y="0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15653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73489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711" y="820369"/>
            <a:ext cx="7618577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1002" y="2274265"/>
            <a:ext cx="8041995" cy="2411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3893820"/>
            <a:ext cx="3733800" cy="3175"/>
          </a:xfrm>
          <a:custGeom>
            <a:avLst/>
            <a:gdLst/>
            <a:ahLst/>
            <a:cxnLst/>
            <a:rect l="l" t="t" r="r" b="b"/>
            <a:pathLst>
              <a:path w="3733800" h="3175">
                <a:moveTo>
                  <a:pt x="0" y="3174"/>
                </a:moveTo>
                <a:lnTo>
                  <a:pt x="3733800" y="3174"/>
                </a:lnTo>
                <a:lnTo>
                  <a:pt x="3733800" y="0"/>
                </a:lnTo>
                <a:lnTo>
                  <a:pt x="0" y="0"/>
                </a:lnTo>
                <a:lnTo>
                  <a:pt x="0" y="3174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4208780"/>
            <a:chOff x="0" y="0"/>
            <a:chExt cx="9144000" cy="4208780"/>
          </a:xfrm>
        </p:grpSpPr>
        <p:sp>
          <p:nvSpPr>
            <p:cNvPr id="4" name="object 4"/>
            <p:cNvSpPr/>
            <p:nvPr/>
          </p:nvSpPr>
          <p:spPr>
            <a:xfrm>
              <a:off x="5410200" y="3896994"/>
              <a:ext cx="3733800" cy="192405"/>
            </a:xfrm>
            <a:custGeom>
              <a:avLst/>
              <a:gdLst/>
              <a:ahLst/>
              <a:cxnLst/>
              <a:rect l="l" t="t" r="r" b="b"/>
              <a:pathLst>
                <a:path w="3733800" h="192404">
                  <a:moveTo>
                    <a:pt x="3733800" y="0"/>
                  </a:moveTo>
                  <a:lnTo>
                    <a:pt x="0" y="0"/>
                  </a:lnTo>
                  <a:lnTo>
                    <a:pt x="0" y="163957"/>
                  </a:lnTo>
                  <a:lnTo>
                    <a:pt x="0" y="192024"/>
                  </a:lnTo>
                  <a:lnTo>
                    <a:pt x="3733800" y="192024"/>
                  </a:lnTo>
                  <a:lnTo>
                    <a:pt x="3733800" y="163957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00" y="4115180"/>
              <a:ext cx="3733800" cy="9525"/>
            </a:xfrm>
            <a:custGeom>
              <a:avLst/>
              <a:gdLst/>
              <a:ahLst/>
              <a:cxnLst/>
              <a:rect l="l" t="t" r="r" b="b"/>
              <a:pathLst>
                <a:path w="3733800" h="9525">
                  <a:moveTo>
                    <a:pt x="37338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733800" y="9144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4164457"/>
              <a:ext cx="1965960" cy="18415"/>
            </a:xfrm>
            <a:custGeom>
              <a:avLst/>
              <a:gdLst/>
              <a:ahLst/>
              <a:cxnLst/>
              <a:rect l="l" t="t" r="r" b="b"/>
              <a:pathLst>
                <a:path w="1965959" h="18414">
                  <a:moveTo>
                    <a:pt x="1965959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965959" y="18288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200" y="4199509"/>
              <a:ext cx="1965960" cy="9525"/>
            </a:xfrm>
            <a:custGeom>
              <a:avLst/>
              <a:gdLst/>
              <a:ahLst/>
              <a:cxnLst/>
              <a:rect l="l" t="t" r="r" b="b"/>
              <a:pathLst>
                <a:path w="1965959" h="9525">
                  <a:moveTo>
                    <a:pt x="196595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965959" y="9144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0" y="3962400"/>
              <a:ext cx="3566795" cy="135255"/>
            </a:xfrm>
            <a:custGeom>
              <a:avLst/>
              <a:gdLst/>
              <a:ahLst/>
              <a:cxnLst/>
              <a:rect l="l" t="t" r="r" b="b"/>
              <a:pathLst>
                <a:path w="3566795" h="135254">
                  <a:moveTo>
                    <a:pt x="3063240" y="2032"/>
                  </a:moveTo>
                  <a:lnTo>
                    <a:pt x="306120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3061208" y="27432"/>
                  </a:lnTo>
                  <a:lnTo>
                    <a:pt x="3063240" y="25400"/>
                  </a:lnTo>
                  <a:lnTo>
                    <a:pt x="3063240" y="2032"/>
                  </a:lnTo>
                  <a:close/>
                </a:path>
                <a:path w="3566795" h="135254">
                  <a:moveTo>
                    <a:pt x="3566541" y="101346"/>
                  </a:moveTo>
                  <a:lnTo>
                    <a:pt x="3563747" y="98552"/>
                  </a:lnTo>
                  <a:lnTo>
                    <a:pt x="1969008" y="98552"/>
                  </a:lnTo>
                  <a:lnTo>
                    <a:pt x="1966341" y="101346"/>
                  </a:lnTo>
                  <a:lnTo>
                    <a:pt x="1966341" y="132461"/>
                  </a:lnTo>
                  <a:lnTo>
                    <a:pt x="1969008" y="135128"/>
                  </a:lnTo>
                  <a:lnTo>
                    <a:pt x="3563747" y="135128"/>
                  </a:lnTo>
                  <a:lnTo>
                    <a:pt x="3566541" y="132461"/>
                  </a:lnTo>
                  <a:lnTo>
                    <a:pt x="3566541" y="101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16222"/>
              <a:ext cx="9144000" cy="78105"/>
            </a:xfrm>
            <a:custGeom>
              <a:avLst/>
              <a:gdLst/>
              <a:ahLst/>
              <a:cxnLst/>
              <a:rect l="l" t="t" r="r" b="b"/>
              <a:pathLst>
                <a:path w="9144000" h="78104">
                  <a:moveTo>
                    <a:pt x="9144000" y="0"/>
                  </a:moveTo>
                  <a:lnTo>
                    <a:pt x="0" y="0"/>
                  </a:lnTo>
                  <a:lnTo>
                    <a:pt x="0" y="75311"/>
                  </a:lnTo>
                  <a:lnTo>
                    <a:pt x="0" y="77597"/>
                  </a:lnTo>
                  <a:lnTo>
                    <a:pt x="9144000" y="77597"/>
                  </a:lnTo>
                  <a:lnTo>
                    <a:pt x="9144000" y="753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701669"/>
              <a:ext cx="9144000" cy="189865"/>
            </a:xfrm>
            <a:custGeom>
              <a:avLst/>
              <a:gdLst/>
              <a:ahLst/>
              <a:cxnLst/>
              <a:rect l="l" t="t" r="r" b="b"/>
              <a:pathLst>
                <a:path w="9144000" h="189864">
                  <a:moveTo>
                    <a:pt x="9144000" y="0"/>
                  </a:moveTo>
                  <a:lnTo>
                    <a:pt x="6414008" y="0"/>
                  </a:lnTo>
                  <a:lnTo>
                    <a:pt x="0" y="0"/>
                  </a:lnTo>
                  <a:lnTo>
                    <a:pt x="0" y="114554"/>
                  </a:lnTo>
                  <a:lnTo>
                    <a:pt x="6414008" y="114554"/>
                  </a:lnTo>
                  <a:lnTo>
                    <a:pt x="6414008" y="189865"/>
                  </a:lnTo>
                  <a:lnTo>
                    <a:pt x="9144000" y="189865"/>
                  </a:lnTo>
                  <a:lnTo>
                    <a:pt x="9144000" y="11455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3702050"/>
            </a:xfrm>
            <a:custGeom>
              <a:avLst/>
              <a:gdLst/>
              <a:ahLst/>
              <a:cxnLst/>
              <a:rect l="l" t="t" r="r" b="b"/>
              <a:pathLst>
                <a:path w="9144000" h="3702050">
                  <a:moveTo>
                    <a:pt x="9144000" y="0"/>
                  </a:moveTo>
                  <a:lnTo>
                    <a:pt x="0" y="0"/>
                  </a:lnTo>
                  <a:lnTo>
                    <a:pt x="0" y="3701669"/>
                  </a:lnTo>
                  <a:lnTo>
                    <a:pt x="9144000" y="370166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4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10" dirty="0" smtClean="0"/>
              <a:t>Coffee</a:t>
            </a:r>
            <a:r>
              <a:rPr spc="-10" dirty="0" smtClean="0"/>
              <a:t> </a:t>
            </a:r>
            <a:r>
              <a:rPr spc="-5" dirty="0"/>
              <a:t>SHOP  </a:t>
            </a:r>
            <a:r>
              <a:rPr spc="-10" dirty="0"/>
              <a:t>RECOMMENDER</a:t>
            </a:r>
            <a:r>
              <a:rPr spc="-5" dirty="0"/>
              <a:t> </a:t>
            </a:r>
            <a:r>
              <a:rPr spc="-10" dirty="0"/>
              <a:t>SYSTEM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8378" y="3958539"/>
            <a:ext cx="37452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IBM Data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Science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Capstone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Project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12089"/>
            <a:ext cx="191388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R</a:t>
            </a:r>
            <a:r>
              <a:rPr sz="4000" spc="-20" dirty="0">
                <a:solidFill>
                  <a:srgbClr val="424455"/>
                </a:solidFill>
                <a:latin typeface="Trebuchet MS"/>
                <a:cs typeface="Trebuchet MS"/>
              </a:rPr>
              <a:t>E</a:t>
            </a: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S</a:t>
            </a:r>
            <a:r>
              <a:rPr sz="4000" spc="-15" dirty="0">
                <a:solidFill>
                  <a:srgbClr val="424455"/>
                </a:solidFill>
                <a:latin typeface="Trebuchet MS"/>
                <a:cs typeface="Trebuchet MS"/>
              </a:rPr>
              <a:t>U</a:t>
            </a:r>
            <a:r>
              <a:rPr sz="4000" spc="-395" dirty="0">
                <a:solidFill>
                  <a:srgbClr val="424455"/>
                </a:solidFill>
                <a:latin typeface="Trebuchet MS"/>
                <a:cs typeface="Trebuchet MS"/>
              </a:rPr>
              <a:t>L</a:t>
            </a: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TS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555" y="1628787"/>
            <a:ext cx="8281034" cy="504190"/>
          </a:xfrm>
          <a:prstGeom prst="rect">
            <a:avLst/>
          </a:prstGeom>
          <a:ln w="19050">
            <a:solidFill>
              <a:srgbClr val="5C92B5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Georgia"/>
                <a:cs typeface="Georgia"/>
              </a:rPr>
              <a:t>Table </a:t>
            </a:r>
            <a:r>
              <a:rPr sz="1800" dirty="0">
                <a:latin typeface="Georgia"/>
                <a:cs typeface="Georgia"/>
              </a:rPr>
              <a:t>– </a:t>
            </a:r>
            <a:r>
              <a:rPr sz="1800" spc="-10" dirty="0">
                <a:latin typeface="Georgia"/>
                <a:cs typeface="Georgia"/>
              </a:rPr>
              <a:t>Cluster </a:t>
            </a:r>
            <a:r>
              <a:rPr sz="1800" dirty="0">
                <a:latin typeface="Georgia"/>
                <a:cs typeface="Georgia"/>
              </a:rPr>
              <a:t>0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8892589" cy="356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68249"/>
            <a:ext cx="191388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R</a:t>
            </a:r>
            <a:r>
              <a:rPr sz="4000" spc="-20" dirty="0">
                <a:solidFill>
                  <a:srgbClr val="424455"/>
                </a:solidFill>
                <a:latin typeface="Trebuchet MS"/>
                <a:cs typeface="Trebuchet MS"/>
              </a:rPr>
              <a:t>E</a:t>
            </a: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S</a:t>
            </a: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U</a:t>
            </a:r>
            <a:r>
              <a:rPr sz="4000" spc="-400" dirty="0">
                <a:solidFill>
                  <a:srgbClr val="424455"/>
                </a:solidFill>
                <a:latin typeface="Trebuchet MS"/>
                <a:cs typeface="Trebuchet MS"/>
              </a:rPr>
              <a:t>L</a:t>
            </a: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TS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14" y="2204859"/>
            <a:ext cx="8785225" cy="720090"/>
          </a:xfrm>
          <a:prstGeom prst="rect">
            <a:avLst/>
          </a:prstGeom>
          <a:ln w="19050">
            <a:solidFill>
              <a:srgbClr val="5C92B5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14"/>
              </a:spcBef>
            </a:pPr>
            <a:r>
              <a:rPr sz="1800" spc="-5" dirty="0">
                <a:latin typeface="Georgia"/>
                <a:cs typeface="Georgia"/>
              </a:rPr>
              <a:t>Table </a:t>
            </a:r>
            <a:r>
              <a:rPr sz="1800" dirty="0">
                <a:latin typeface="Georgia"/>
                <a:cs typeface="Georgia"/>
              </a:rPr>
              <a:t>– </a:t>
            </a:r>
            <a:r>
              <a:rPr sz="1800" spc="-10" dirty="0">
                <a:latin typeface="Georgia"/>
                <a:cs typeface="Georgia"/>
              </a:rPr>
              <a:t>Cluster </a:t>
            </a:r>
            <a:r>
              <a:rPr sz="1800" dirty="0">
                <a:latin typeface="Georgia"/>
                <a:cs typeface="Georgia"/>
              </a:rPr>
              <a:t>1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6" y="3276600"/>
            <a:ext cx="865614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42265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0" dirty="0">
                <a:solidFill>
                  <a:srgbClr val="424455"/>
                </a:solidFill>
              </a:rPr>
              <a:t>RECOMMENDATION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3220" marR="5080" indent="-256540">
              <a:lnSpc>
                <a:spcPct val="100000"/>
              </a:lnSpc>
              <a:spcBef>
                <a:spcPts val="110"/>
              </a:spcBef>
              <a:buClr>
                <a:srgbClr val="9F4DA2"/>
              </a:buClr>
              <a:buChar char="•"/>
              <a:tabLst>
                <a:tab pos="363855" algn="l"/>
                <a:tab pos="364490" algn="l"/>
                <a:tab pos="5838190" algn="l"/>
              </a:tabLst>
            </a:pPr>
            <a:r>
              <a:rPr spc="5" dirty="0"/>
              <a:t>By </a:t>
            </a:r>
            <a:r>
              <a:rPr spc="-5" dirty="0"/>
              <a:t>analyzing nearby venues, </a:t>
            </a:r>
            <a:r>
              <a:rPr dirty="0"/>
              <a:t>we can conclude that </a:t>
            </a:r>
            <a:r>
              <a:rPr spc="5" dirty="0"/>
              <a:t>the </a:t>
            </a:r>
            <a:r>
              <a:rPr dirty="0"/>
              <a:t>cluster</a:t>
            </a:r>
            <a:r>
              <a:rPr spc="-254" dirty="0"/>
              <a:t> </a:t>
            </a:r>
            <a:r>
              <a:rPr dirty="0"/>
              <a:t>1  does not have </a:t>
            </a:r>
            <a:r>
              <a:rPr spc="-5" dirty="0"/>
              <a:t>many </a:t>
            </a:r>
            <a:r>
              <a:rPr lang="en-US" dirty="0" smtClean="0"/>
              <a:t>Coffee</a:t>
            </a:r>
            <a:r>
              <a:rPr spc="-5" dirty="0" smtClean="0"/>
              <a:t> </a:t>
            </a:r>
            <a:r>
              <a:rPr spc="5" dirty="0"/>
              <a:t>shops</a:t>
            </a:r>
            <a:r>
              <a:rPr spc="-130" dirty="0"/>
              <a:t> </a:t>
            </a:r>
            <a:r>
              <a:rPr dirty="0"/>
              <a:t>in that	</a:t>
            </a:r>
            <a:r>
              <a:rPr spc="-5" dirty="0"/>
              <a:t>areas. </a:t>
            </a:r>
            <a:r>
              <a:rPr spc="5" dirty="0"/>
              <a:t>Thus, </a:t>
            </a:r>
            <a:r>
              <a:rPr dirty="0"/>
              <a:t>it  would </a:t>
            </a:r>
            <a:r>
              <a:rPr spc="5" dirty="0"/>
              <a:t>be </a:t>
            </a:r>
            <a:r>
              <a:rPr dirty="0"/>
              <a:t>suitable to </a:t>
            </a:r>
            <a:r>
              <a:rPr spc="-5" dirty="0"/>
              <a:t>select </a:t>
            </a:r>
            <a:r>
              <a:rPr dirty="0"/>
              <a:t>these locations for opening ice  cream</a:t>
            </a:r>
            <a:r>
              <a:rPr spc="-60" dirty="0"/>
              <a:t> </a:t>
            </a:r>
            <a:r>
              <a:rPr spc="10" dirty="0"/>
              <a:t>shops.</a:t>
            </a:r>
          </a:p>
          <a:p>
            <a:pPr marL="363220" marR="35560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363855" algn="l"/>
                <a:tab pos="364490" algn="l"/>
              </a:tabLst>
            </a:pPr>
            <a:r>
              <a:rPr dirty="0"/>
              <a:t>Therefore, locations </a:t>
            </a:r>
            <a:r>
              <a:rPr spc="-5" dirty="0"/>
              <a:t>like Central Bay </a:t>
            </a:r>
            <a:r>
              <a:rPr dirty="0"/>
              <a:t>Street, Riverdale, </a:t>
            </a:r>
            <a:r>
              <a:rPr spc="5" dirty="0"/>
              <a:t>The  </a:t>
            </a:r>
            <a:r>
              <a:rPr spc="-5" dirty="0"/>
              <a:t>Beaches </a:t>
            </a:r>
            <a:r>
              <a:rPr spc="5" dirty="0"/>
              <a:t>West, </a:t>
            </a:r>
            <a:r>
              <a:rPr dirty="0"/>
              <a:t>Commerce court </a:t>
            </a:r>
            <a:r>
              <a:rPr spc="-5" dirty="0"/>
              <a:t>will </a:t>
            </a:r>
            <a:r>
              <a:rPr dirty="0"/>
              <a:t>be </a:t>
            </a:r>
            <a:r>
              <a:rPr spc="5" dirty="0"/>
              <a:t>good </a:t>
            </a:r>
            <a:r>
              <a:rPr dirty="0"/>
              <a:t>to open a </a:t>
            </a:r>
            <a:r>
              <a:rPr spc="-10" dirty="0"/>
              <a:t>new</a:t>
            </a:r>
            <a:r>
              <a:rPr spc="-285" dirty="0"/>
              <a:t> </a:t>
            </a:r>
            <a:r>
              <a:rPr spc="5" dirty="0"/>
              <a:t>Ice  </a:t>
            </a:r>
            <a:r>
              <a:rPr spc="-5" dirty="0"/>
              <a:t>Cream</a:t>
            </a:r>
            <a:r>
              <a:rPr spc="-40" dirty="0"/>
              <a:t> </a:t>
            </a:r>
            <a:r>
              <a:rPr spc="5" dirty="0"/>
              <a:t>Shop.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29457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424455"/>
                </a:solidFill>
              </a:rPr>
              <a:t>CONCLUSION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972" y="2277313"/>
            <a:ext cx="7896225" cy="2357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175895" indent="-256540" algn="just">
              <a:lnSpc>
                <a:spcPct val="995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The recommender </a:t>
            </a:r>
            <a:r>
              <a:rPr sz="2000" spc="-5" dirty="0">
                <a:latin typeface="Georgia"/>
                <a:cs typeface="Georgia"/>
              </a:rPr>
              <a:t>system correctly </a:t>
            </a:r>
            <a:r>
              <a:rPr sz="2000" spc="-10" dirty="0">
                <a:latin typeface="Georgia"/>
                <a:cs typeface="Georgia"/>
              </a:rPr>
              <a:t>recommends </a:t>
            </a:r>
            <a:r>
              <a:rPr sz="2000" spc="-5" dirty="0">
                <a:latin typeface="Georgia"/>
                <a:cs typeface="Georgia"/>
              </a:rPr>
              <a:t>the most </a:t>
            </a:r>
            <a:r>
              <a:rPr sz="2000" spc="-10" dirty="0">
                <a:latin typeface="Georgia"/>
                <a:cs typeface="Georgia"/>
              </a:rPr>
              <a:t>suitable  </a:t>
            </a:r>
            <a:r>
              <a:rPr sz="2000" spc="-5" dirty="0">
                <a:latin typeface="Georgia"/>
                <a:cs typeface="Georgia"/>
              </a:rPr>
              <a:t>place to </a:t>
            </a:r>
            <a:r>
              <a:rPr sz="2000" spc="-10" dirty="0">
                <a:latin typeface="Georgia"/>
                <a:cs typeface="Georgia"/>
              </a:rPr>
              <a:t>open </a:t>
            </a:r>
            <a:r>
              <a:rPr sz="2000" spc="-5" dirty="0">
                <a:latin typeface="Georgia"/>
                <a:cs typeface="Georgia"/>
              </a:rPr>
              <a:t>an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-10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Shop. Thus, it </a:t>
            </a:r>
            <a:r>
              <a:rPr sz="2000" spc="-5" dirty="0">
                <a:latin typeface="Georgia"/>
                <a:cs typeface="Georgia"/>
              </a:rPr>
              <a:t>can </a:t>
            </a:r>
            <a:r>
              <a:rPr sz="2000" spc="-10" dirty="0">
                <a:latin typeface="Georgia"/>
                <a:cs typeface="Georgia"/>
              </a:rPr>
              <a:t>provide good </a:t>
            </a:r>
            <a:r>
              <a:rPr sz="2000" spc="-5" dirty="0">
                <a:latin typeface="Georgia"/>
                <a:cs typeface="Georgia"/>
              </a:rPr>
              <a:t>results 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users </a:t>
            </a:r>
            <a:r>
              <a:rPr sz="2000" spc="-5" dirty="0">
                <a:latin typeface="Georgia"/>
                <a:cs typeface="Georgia"/>
              </a:rPr>
              <a:t>of the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system</a:t>
            </a:r>
            <a:r>
              <a:rPr sz="2800" spc="-5" dirty="0">
                <a:latin typeface="Georgia"/>
                <a:cs typeface="Georgia"/>
              </a:rPr>
              <a:t>.</a:t>
            </a:r>
            <a:endParaRPr sz="2800" dirty="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2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spc="-15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system can also </a:t>
            </a:r>
            <a:r>
              <a:rPr sz="2000" spc="-15" dirty="0">
                <a:latin typeface="Georgia"/>
                <a:cs typeface="Georgia"/>
              </a:rPr>
              <a:t>be </a:t>
            </a:r>
            <a:r>
              <a:rPr sz="2000" spc="-10" dirty="0">
                <a:latin typeface="Georgia"/>
                <a:cs typeface="Georgia"/>
              </a:rPr>
              <a:t>used </a:t>
            </a:r>
            <a:r>
              <a:rPr sz="2000" spc="-5" dirty="0">
                <a:latin typeface="Georgia"/>
                <a:cs typeface="Georgia"/>
              </a:rPr>
              <a:t>as recommendation system </a:t>
            </a:r>
            <a:r>
              <a:rPr sz="2000" spc="-10" dirty="0">
                <a:latin typeface="Georgia"/>
                <a:cs typeface="Georgia"/>
              </a:rPr>
              <a:t>for</a:t>
            </a:r>
            <a:r>
              <a:rPr sz="2000" spc="19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opening</a:t>
            </a:r>
            <a:endParaRPr sz="2000" dirty="0">
              <a:latin typeface="Georgia"/>
              <a:cs typeface="Georgia"/>
            </a:endParaRPr>
          </a:p>
          <a:p>
            <a:pPr marL="268605" algn="just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the restaurants, </a:t>
            </a:r>
            <a:r>
              <a:rPr sz="2000" spc="-10" dirty="0">
                <a:latin typeface="Georgia"/>
                <a:cs typeface="Georgia"/>
              </a:rPr>
              <a:t>coffee shops, </a:t>
            </a:r>
            <a:r>
              <a:rPr sz="2000" spc="-5" dirty="0">
                <a:latin typeface="Georgia"/>
                <a:cs typeface="Georgia"/>
              </a:rPr>
              <a:t>street food </a:t>
            </a:r>
            <a:r>
              <a:rPr sz="2000" spc="-10" dirty="0">
                <a:latin typeface="Georgia"/>
                <a:cs typeface="Georgia"/>
              </a:rPr>
              <a:t>shop,</a:t>
            </a:r>
            <a:r>
              <a:rPr sz="2000" spc="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etc.</a:t>
            </a:r>
            <a:endParaRPr sz="2000" dirty="0">
              <a:latin typeface="Georgia"/>
              <a:cs typeface="Georgia"/>
            </a:endParaRPr>
          </a:p>
          <a:p>
            <a:pPr marL="268605" indent="-256540" algn="just">
              <a:lnSpc>
                <a:spcPct val="100000"/>
              </a:lnSpc>
              <a:spcBef>
                <a:spcPts val="31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Using this </a:t>
            </a:r>
            <a:r>
              <a:rPr sz="2000" spc="-5" dirty="0">
                <a:latin typeface="Georgia"/>
                <a:cs typeface="Georgia"/>
              </a:rPr>
              <a:t>method </a:t>
            </a:r>
            <a:r>
              <a:rPr sz="2000" spc="-1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recommendation system </a:t>
            </a:r>
            <a:r>
              <a:rPr sz="2000" spc="-10" dirty="0">
                <a:latin typeface="Georgia"/>
                <a:cs typeface="Georgia"/>
              </a:rPr>
              <a:t>for </a:t>
            </a:r>
            <a:r>
              <a:rPr sz="2000" spc="-5" dirty="0">
                <a:latin typeface="Georgia"/>
                <a:cs typeface="Georgia"/>
              </a:rPr>
              <a:t>malls,</a:t>
            </a:r>
            <a:r>
              <a:rPr sz="2000" spc="1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theatres,</a:t>
            </a:r>
            <a:endParaRPr sz="2000" dirty="0">
              <a:latin typeface="Georgia"/>
              <a:cs typeface="Georgia"/>
            </a:endParaRPr>
          </a:p>
          <a:p>
            <a:pPr marL="268605" algn="just">
              <a:lnSpc>
                <a:spcPct val="100000"/>
              </a:lnSpc>
            </a:pPr>
            <a:r>
              <a:rPr sz="2000" spc="-10" dirty="0">
                <a:latin typeface="Georgia"/>
                <a:cs typeface="Georgia"/>
              </a:rPr>
              <a:t>shops can </a:t>
            </a:r>
            <a:r>
              <a:rPr sz="2000" spc="-5" dirty="0">
                <a:latin typeface="Georgia"/>
                <a:cs typeface="Georgia"/>
              </a:rPr>
              <a:t>also </a:t>
            </a:r>
            <a:r>
              <a:rPr sz="2000" spc="-15" dirty="0">
                <a:latin typeface="Georgia"/>
                <a:cs typeface="Georgia"/>
              </a:rPr>
              <a:t>be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designed.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344244"/>
            <a:ext cx="24587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PROBLEM</a:t>
            </a:r>
            <a:r>
              <a:rPr sz="4000" spc="-180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: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268" y="3019170"/>
            <a:ext cx="7925434" cy="1308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tabLst>
                <a:tab pos="327025" algn="l"/>
              </a:tabLst>
            </a:pPr>
            <a:r>
              <a:rPr sz="2800" dirty="0">
                <a:latin typeface="Georgia"/>
                <a:cs typeface="Georgia"/>
              </a:rPr>
              <a:t>“		</a:t>
            </a:r>
            <a:r>
              <a:rPr sz="2800" spc="-5" dirty="0">
                <a:latin typeface="Georgia"/>
                <a:cs typeface="Georgia"/>
              </a:rPr>
              <a:t>To </a:t>
            </a:r>
            <a:r>
              <a:rPr sz="2800" dirty="0">
                <a:latin typeface="Georgia"/>
                <a:cs typeface="Georgia"/>
              </a:rPr>
              <a:t>develop a recommender </a:t>
            </a:r>
            <a:r>
              <a:rPr sz="2800" spc="5" dirty="0">
                <a:latin typeface="Georgia"/>
                <a:cs typeface="Georgia"/>
              </a:rPr>
              <a:t>system </a:t>
            </a:r>
            <a:r>
              <a:rPr sz="2800" spc="-5" dirty="0">
                <a:latin typeface="Georgia"/>
                <a:cs typeface="Georgia"/>
              </a:rPr>
              <a:t>that </a:t>
            </a:r>
            <a:r>
              <a:rPr sz="2800" spc="-10" dirty="0">
                <a:latin typeface="Georgia"/>
                <a:cs typeface="Georgia"/>
              </a:rPr>
              <a:t>will</a:t>
            </a:r>
            <a:r>
              <a:rPr sz="2800" spc="-20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help 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dirty="0">
                <a:latin typeface="Georgia"/>
                <a:cs typeface="Georgia"/>
              </a:rPr>
              <a:t>restaurant </a:t>
            </a:r>
            <a:r>
              <a:rPr sz="2800" spc="5" dirty="0">
                <a:latin typeface="Georgia"/>
                <a:cs typeface="Georgia"/>
              </a:rPr>
              <a:t>manager </a:t>
            </a:r>
            <a:r>
              <a:rPr sz="2800" spc="-5" dirty="0">
                <a:latin typeface="Georgia"/>
                <a:cs typeface="Georgia"/>
              </a:rPr>
              <a:t>to find the </a:t>
            </a:r>
            <a:r>
              <a:rPr sz="2800" spc="5" dirty="0">
                <a:latin typeface="Georgia"/>
                <a:cs typeface="Georgia"/>
              </a:rPr>
              <a:t>best </a:t>
            </a:r>
            <a:r>
              <a:rPr sz="2800" spc="-5" dirty="0">
                <a:latin typeface="Georgia"/>
                <a:cs typeface="Georgia"/>
              </a:rPr>
              <a:t>suitable  </a:t>
            </a:r>
            <a:r>
              <a:rPr sz="2800" dirty="0">
                <a:latin typeface="Georgia"/>
                <a:cs typeface="Georgia"/>
              </a:rPr>
              <a:t>place </a:t>
            </a:r>
            <a:r>
              <a:rPr sz="2800" spc="-5" dirty="0">
                <a:latin typeface="Georgia"/>
                <a:cs typeface="Georgia"/>
              </a:rPr>
              <a:t>to </a:t>
            </a:r>
            <a:r>
              <a:rPr sz="2800" dirty="0">
                <a:latin typeface="Georgia"/>
                <a:cs typeface="Georgia"/>
              </a:rPr>
              <a:t>open </a:t>
            </a:r>
            <a:r>
              <a:rPr sz="2800" spc="5" dirty="0">
                <a:latin typeface="Georgia"/>
                <a:cs typeface="Georgia"/>
              </a:rPr>
              <a:t>an </a:t>
            </a:r>
            <a:r>
              <a:rPr lang="en-US" sz="2800" dirty="0" smtClean="0">
                <a:latin typeface="Georgia"/>
                <a:cs typeface="Georgia"/>
              </a:rPr>
              <a:t>Coffee</a:t>
            </a:r>
            <a:r>
              <a:rPr sz="2800" dirty="0" smtClean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Shop.</a:t>
            </a:r>
            <a:r>
              <a:rPr sz="2800" spc="-204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3476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solidFill>
                  <a:srgbClr val="424455"/>
                </a:solidFill>
              </a:rPr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972" y="2277313"/>
            <a:ext cx="7941309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252729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Toronto </a:t>
            </a:r>
            <a:r>
              <a:rPr sz="2000" spc="-1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provincial </a:t>
            </a:r>
            <a:r>
              <a:rPr sz="2000" spc="-5" dirty="0">
                <a:latin typeface="Georgia"/>
                <a:cs typeface="Georgia"/>
              </a:rPr>
              <a:t>capital of Ontario and the most </a:t>
            </a:r>
            <a:r>
              <a:rPr sz="2000" spc="-10" dirty="0">
                <a:latin typeface="Georgia"/>
                <a:cs typeface="Georgia"/>
              </a:rPr>
              <a:t>populous  </a:t>
            </a:r>
            <a:r>
              <a:rPr sz="2000" spc="-5" dirty="0">
                <a:latin typeface="Georgia"/>
                <a:cs typeface="Georgia"/>
              </a:rPr>
              <a:t>city in Canada, </a:t>
            </a:r>
            <a:r>
              <a:rPr sz="2000" spc="-10" dirty="0">
                <a:latin typeface="Georgia"/>
                <a:cs typeface="Georgia"/>
              </a:rPr>
              <a:t>with estimated population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spc="-10" dirty="0">
                <a:latin typeface="Georgia"/>
                <a:cs typeface="Georgia"/>
              </a:rPr>
              <a:t>2,956,024 </a:t>
            </a:r>
            <a:r>
              <a:rPr sz="2000" spc="-5" dirty="0">
                <a:latin typeface="Georgia"/>
                <a:cs typeface="Georgia"/>
              </a:rPr>
              <a:t>and an  estimated </a:t>
            </a:r>
            <a:r>
              <a:rPr sz="2000" spc="-10" dirty="0">
                <a:latin typeface="Georgia"/>
                <a:cs typeface="Georgia"/>
              </a:rPr>
              <a:t>population </a:t>
            </a:r>
            <a:r>
              <a:rPr sz="2000" spc="-5" dirty="0">
                <a:latin typeface="Georgia"/>
                <a:cs typeface="Georgia"/>
              </a:rPr>
              <a:t>of 6,341,935 </a:t>
            </a:r>
            <a:r>
              <a:rPr sz="2000" spc="-1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the Toronto</a:t>
            </a:r>
            <a:r>
              <a:rPr sz="2000" spc="1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region.</a:t>
            </a:r>
            <a:endParaRPr sz="2000" dirty="0">
              <a:latin typeface="Georgia"/>
              <a:cs typeface="Georgia"/>
            </a:endParaRPr>
          </a:p>
          <a:p>
            <a:pPr marL="268605" marR="2857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city has </a:t>
            </a:r>
            <a:r>
              <a:rPr sz="2000" spc="-5" dirty="0">
                <a:latin typeface="Georgia"/>
                <a:cs typeface="Georgia"/>
              </a:rPr>
              <a:t>many restaurants, </a:t>
            </a:r>
            <a:r>
              <a:rPr sz="2000" spc="-10" dirty="0">
                <a:latin typeface="Georgia"/>
                <a:cs typeface="Georgia"/>
              </a:rPr>
              <a:t>coffee shops, </a:t>
            </a:r>
            <a:r>
              <a:rPr sz="2000" spc="-5" dirty="0">
                <a:latin typeface="Georgia"/>
                <a:cs typeface="Georgia"/>
              </a:rPr>
              <a:t>cafe, hotels. </a:t>
            </a:r>
            <a:r>
              <a:rPr sz="2000" spc="-1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variety 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spc="-10" dirty="0">
                <a:latin typeface="Georgia"/>
                <a:cs typeface="Georgia"/>
              </a:rPr>
              <a:t>food items </a:t>
            </a:r>
            <a:r>
              <a:rPr sz="2000" spc="-5" dirty="0">
                <a:latin typeface="Georgia"/>
                <a:cs typeface="Georgia"/>
              </a:rPr>
              <a:t>are </a:t>
            </a:r>
            <a:r>
              <a:rPr sz="2000" spc="-10" dirty="0">
                <a:latin typeface="Georgia"/>
                <a:cs typeface="Georgia"/>
              </a:rPr>
              <a:t>provided </a:t>
            </a:r>
            <a:r>
              <a:rPr sz="2000" spc="-15" dirty="0">
                <a:latin typeface="Georgia"/>
                <a:cs typeface="Georgia"/>
              </a:rPr>
              <a:t>by </a:t>
            </a:r>
            <a:r>
              <a:rPr sz="2000" spc="-10" dirty="0">
                <a:latin typeface="Georgia"/>
                <a:cs typeface="Georgia"/>
              </a:rPr>
              <a:t>these</a:t>
            </a:r>
            <a:r>
              <a:rPr sz="2000" spc="114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shops.</a:t>
            </a:r>
          </a:p>
          <a:p>
            <a:pPr marL="268605" marR="300355" indent="-256540">
              <a:lnSpc>
                <a:spcPct val="10000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One </a:t>
            </a:r>
            <a:r>
              <a:rPr sz="2000" spc="-5" dirty="0">
                <a:latin typeface="Georgia"/>
                <a:cs typeface="Georgia"/>
              </a:rPr>
              <a:t>of </a:t>
            </a:r>
            <a:r>
              <a:rPr sz="2000" spc="-10" dirty="0">
                <a:latin typeface="Georgia"/>
                <a:cs typeface="Georgia"/>
              </a:rPr>
              <a:t>the popular item is </a:t>
            </a:r>
            <a:r>
              <a:rPr sz="2000" spc="-5" dirty="0">
                <a:latin typeface="Georgia"/>
                <a:cs typeface="Georgia"/>
              </a:rPr>
              <a:t>an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-10" dirty="0" smtClean="0">
                <a:latin typeface="Georgia"/>
                <a:cs typeface="Georgia"/>
              </a:rPr>
              <a:t>. </a:t>
            </a:r>
            <a:r>
              <a:rPr sz="2000" spc="-10" dirty="0">
                <a:latin typeface="Georgia"/>
                <a:cs typeface="Georgia"/>
              </a:rPr>
              <a:t>Thus, there </a:t>
            </a:r>
            <a:r>
              <a:rPr sz="2000" spc="-5" dirty="0">
                <a:latin typeface="Georgia"/>
                <a:cs typeface="Georgia"/>
              </a:rPr>
              <a:t>are many </a:t>
            </a:r>
            <a:r>
              <a:rPr sz="2000" spc="-10" dirty="0">
                <a:latin typeface="Georgia"/>
                <a:cs typeface="Georgia"/>
              </a:rPr>
              <a:t>Ice  Cream Shops in the </a:t>
            </a:r>
            <a:r>
              <a:rPr sz="2000" spc="-5" dirty="0">
                <a:latin typeface="Georgia"/>
                <a:cs typeface="Georgia"/>
              </a:rPr>
              <a:t>various areas of </a:t>
            </a:r>
            <a:r>
              <a:rPr sz="2000" spc="-10" dirty="0">
                <a:latin typeface="Georgia"/>
                <a:cs typeface="Georgia"/>
              </a:rPr>
              <a:t>the</a:t>
            </a:r>
            <a:r>
              <a:rPr sz="2000" spc="170" dirty="0">
                <a:latin typeface="Georgia"/>
                <a:cs typeface="Georgia"/>
              </a:rPr>
              <a:t> </a:t>
            </a:r>
            <a:r>
              <a:rPr sz="2000" spc="5" dirty="0">
                <a:latin typeface="Georgia"/>
                <a:cs typeface="Georgia"/>
              </a:rPr>
              <a:t>city.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Therefore, if someone </a:t>
            </a:r>
            <a:r>
              <a:rPr sz="2000" spc="-5" dirty="0">
                <a:latin typeface="Georgia"/>
                <a:cs typeface="Georgia"/>
              </a:rPr>
              <a:t>decides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10" dirty="0">
                <a:latin typeface="Georgia"/>
                <a:cs typeface="Georgia"/>
              </a:rPr>
              <a:t>open </a:t>
            </a:r>
            <a:r>
              <a:rPr sz="2000" spc="-5" dirty="0">
                <a:latin typeface="Georgia"/>
                <a:cs typeface="Georgia"/>
              </a:rPr>
              <a:t>an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-10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Shop in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27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city,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spc="-10" dirty="0">
                <a:latin typeface="Georgia"/>
                <a:cs typeface="Georgia"/>
              </a:rPr>
              <a:t>he would select the best suitable </a:t>
            </a:r>
            <a:r>
              <a:rPr sz="2000" spc="-5" dirty="0">
                <a:latin typeface="Georgia"/>
                <a:cs typeface="Georgia"/>
              </a:rPr>
              <a:t>place </a:t>
            </a:r>
            <a:r>
              <a:rPr sz="2000" spc="-10" dirty="0">
                <a:latin typeface="Georgia"/>
                <a:cs typeface="Georgia"/>
              </a:rPr>
              <a:t>for the</a:t>
            </a:r>
            <a:r>
              <a:rPr sz="2000" spc="1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shop.</a:t>
            </a:r>
          </a:p>
          <a:p>
            <a:pPr marL="268605" indent="-256540">
              <a:lnSpc>
                <a:spcPct val="10000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To get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information </a:t>
            </a:r>
            <a:r>
              <a:rPr sz="2000" spc="-5" dirty="0">
                <a:latin typeface="Georgia"/>
                <a:cs typeface="Georgia"/>
              </a:rPr>
              <a:t>about </a:t>
            </a:r>
            <a:r>
              <a:rPr sz="2000" spc="-10" dirty="0">
                <a:latin typeface="Georgia"/>
                <a:cs typeface="Georgia"/>
              </a:rPr>
              <a:t>this </a:t>
            </a:r>
            <a:r>
              <a:rPr sz="2000" spc="-5" dirty="0">
                <a:latin typeface="Georgia"/>
                <a:cs typeface="Georgia"/>
              </a:rPr>
              <a:t>suitable </a:t>
            </a:r>
            <a:r>
              <a:rPr sz="2000" spc="-10" dirty="0">
                <a:latin typeface="Georgia"/>
                <a:cs typeface="Georgia"/>
              </a:rPr>
              <a:t>place,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2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recommender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system </a:t>
            </a:r>
            <a:r>
              <a:rPr sz="2000" spc="-10" dirty="0">
                <a:latin typeface="Georgia"/>
                <a:cs typeface="Georgia"/>
              </a:rPr>
              <a:t>can </a:t>
            </a:r>
            <a:r>
              <a:rPr sz="2000" spc="-15" dirty="0">
                <a:latin typeface="Georgia"/>
                <a:cs typeface="Georgia"/>
              </a:rPr>
              <a:t>be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used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77772"/>
            <a:ext cx="8031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24455"/>
                </a:solidFill>
              </a:rPr>
              <a:t>The </a:t>
            </a:r>
            <a:r>
              <a:rPr sz="3600" spc="-5" dirty="0">
                <a:solidFill>
                  <a:srgbClr val="424455"/>
                </a:solidFill>
              </a:rPr>
              <a:t>questions that should </a:t>
            </a:r>
            <a:r>
              <a:rPr sz="3600" spc="5" dirty="0">
                <a:solidFill>
                  <a:srgbClr val="424455"/>
                </a:solidFill>
              </a:rPr>
              <a:t>be</a:t>
            </a:r>
            <a:r>
              <a:rPr sz="3600" spc="-80" dirty="0">
                <a:solidFill>
                  <a:srgbClr val="424455"/>
                </a:solidFill>
              </a:rPr>
              <a:t> </a:t>
            </a:r>
            <a:r>
              <a:rPr sz="3600" dirty="0">
                <a:solidFill>
                  <a:srgbClr val="424455"/>
                </a:solidFill>
              </a:rPr>
              <a:t>answered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5972" y="2448813"/>
            <a:ext cx="7950834" cy="2957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Which </a:t>
            </a:r>
            <a:r>
              <a:rPr sz="2000" spc="-5" dirty="0">
                <a:latin typeface="Georgia"/>
                <a:cs typeface="Georgia"/>
              </a:rPr>
              <a:t>place </a:t>
            </a:r>
            <a:r>
              <a:rPr sz="2000" spc="-10" dirty="0">
                <a:latin typeface="Georgia"/>
                <a:cs typeface="Georgia"/>
              </a:rPr>
              <a:t>is the </a:t>
            </a:r>
            <a:r>
              <a:rPr sz="2000" spc="-5" dirty="0">
                <a:latin typeface="Georgia"/>
                <a:cs typeface="Georgia"/>
              </a:rPr>
              <a:t>most </a:t>
            </a:r>
            <a:r>
              <a:rPr sz="2000" spc="-10" dirty="0">
                <a:latin typeface="Georgia"/>
                <a:cs typeface="Georgia"/>
              </a:rPr>
              <a:t>suitable </a:t>
            </a:r>
            <a:r>
              <a:rPr sz="2000" spc="-5" dirty="0">
                <a:latin typeface="Georgia"/>
                <a:cs typeface="Georgia"/>
              </a:rPr>
              <a:t>and </a:t>
            </a:r>
            <a:r>
              <a:rPr sz="2000" spc="-10" dirty="0">
                <a:latin typeface="Georgia"/>
                <a:cs typeface="Georgia"/>
              </a:rPr>
              <a:t>popular for the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340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Shop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What </a:t>
            </a:r>
            <a:r>
              <a:rPr sz="2000" spc="-5" dirty="0">
                <a:latin typeface="Georgia"/>
                <a:cs typeface="Georgia"/>
              </a:rPr>
              <a:t>type of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-10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should </a:t>
            </a:r>
            <a:r>
              <a:rPr sz="2000" spc="-15" dirty="0">
                <a:latin typeface="Georgia"/>
                <a:cs typeface="Georgia"/>
              </a:rPr>
              <a:t>be </a:t>
            </a:r>
            <a:r>
              <a:rPr sz="2000" spc="-10" dirty="0">
                <a:latin typeface="Georgia"/>
                <a:cs typeface="Georgia"/>
              </a:rPr>
              <a:t>provided </a:t>
            </a:r>
            <a:r>
              <a:rPr sz="2000" spc="-5" dirty="0">
                <a:latin typeface="Georgia"/>
                <a:cs typeface="Georgia"/>
              </a:rPr>
              <a:t>? </a:t>
            </a:r>
            <a:r>
              <a:rPr sz="2000" spc="-10" dirty="0">
                <a:latin typeface="Georgia"/>
                <a:cs typeface="Georgia"/>
              </a:rPr>
              <a:t>What </a:t>
            </a:r>
            <a:r>
              <a:rPr sz="2000" spc="-5" dirty="0">
                <a:latin typeface="Georgia"/>
                <a:cs typeface="Georgia"/>
              </a:rPr>
              <a:t>type </a:t>
            </a:r>
            <a:r>
              <a:rPr sz="2000" spc="-10" dirty="0">
                <a:latin typeface="Georgia"/>
                <a:cs typeface="Georgia"/>
              </a:rPr>
              <a:t>is</a:t>
            </a:r>
            <a:r>
              <a:rPr sz="2000" spc="28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preferred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Georgia"/>
                <a:cs typeface="Georgia"/>
              </a:rPr>
              <a:t>by </a:t>
            </a:r>
            <a:r>
              <a:rPr sz="2000" spc="-10" dirty="0">
                <a:latin typeface="Georgia"/>
                <a:cs typeface="Georgia"/>
              </a:rPr>
              <a:t>people in </a:t>
            </a:r>
            <a:r>
              <a:rPr sz="2000" spc="-5" dirty="0">
                <a:latin typeface="Georgia"/>
                <a:cs typeface="Georgia"/>
              </a:rPr>
              <a:t>that area</a:t>
            </a:r>
            <a:r>
              <a:rPr sz="2000" spc="1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What </a:t>
            </a:r>
            <a:r>
              <a:rPr sz="2000" spc="-5" dirty="0">
                <a:latin typeface="Georgia"/>
                <a:cs typeface="Georgia"/>
              </a:rPr>
              <a:t>type of </a:t>
            </a:r>
            <a:r>
              <a:rPr sz="2000" spc="-10" dirty="0">
                <a:latin typeface="Georgia"/>
                <a:cs typeface="Georgia"/>
              </a:rPr>
              <a:t>people live in </a:t>
            </a:r>
            <a:r>
              <a:rPr sz="2000" spc="-5" dirty="0">
                <a:latin typeface="Georgia"/>
                <a:cs typeface="Georgia"/>
              </a:rPr>
              <a:t>that area ( students,</a:t>
            </a:r>
            <a:r>
              <a:rPr sz="2000" spc="1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company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Georgia"/>
                <a:cs typeface="Georgia"/>
              </a:rPr>
              <a:t>employees, etc </a:t>
            </a:r>
            <a:r>
              <a:rPr sz="2000" spc="-5" dirty="0">
                <a:latin typeface="Georgia"/>
                <a:cs typeface="Georgia"/>
              </a:rPr>
              <a:t>)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How many </a:t>
            </a:r>
            <a:r>
              <a:rPr sz="2000" spc="-10" dirty="0">
                <a:latin typeface="Georgia"/>
                <a:cs typeface="Georgia"/>
              </a:rPr>
              <a:t>similar shops </a:t>
            </a:r>
            <a:r>
              <a:rPr sz="2000" spc="-5" dirty="0">
                <a:latin typeface="Georgia"/>
                <a:cs typeface="Georgia"/>
              </a:rPr>
              <a:t>are </a:t>
            </a:r>
            <a:r>
              <a:rPr sz="2000" spc="-10" dirty="0">
                <a:latin typeface="Georgia"/>
                <a:cs typeface="Georgia"/>
              </a:rPr>
              <a:t>present in </a:t>
            </a:r>
            <a:r>
              <a:rPr sz="2000" spc="-5" dirty="0">
                <a:latin typeface="Georgia"/>
                <a:cs typeface="Georgia"/>
              </a:rPr>
              <a:t>that area</a:t>
            </a:r>
            <a:r>
              <a:rPr sz="2000" spc="2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What other specialities should </a:t>
            </a:r>
            <a:r>
              <a:rPr sz="2000" spc="-15" dirty="0">
                <a:latin typeface="Georgia"/>
                <a:cs typeface="Georgia"/>
              </a:rPr>
              <a:t>be </a:t>
            </a:r>
            <a:r>
              <a:rPr sz="2000" spc="-10" dirty="0">
                <a:latin typeface="Georgia"/>
                <a:cs typeface="Georgia"/>
              </a:rPr>
              <a:t>provided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attract </a:t>
            </a:r>
            <a:r>
              <a:rPr sz="2000" spc="-10" dirty="0">
                <a:latin typeface="Georgia"/>
                <a:cs typeface="Georgia"/>
              </a:rPr>
              <a:t>customers</a:t>
            </a:r>
            <a:r>
              <a:rPr sz="2000" spc="2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What should </a:t>
            </a:r>
            <a:r>
              <a:rPr sz="2000" spc="-15" dirty="0">
                <a:latin typeface="Georgia"/>
                <a:cs typeface="Georgia"/>
              </a:rPr>
              <a:t>be </a:t>
            </a:r>
            <a:r>
              <a:rPr sz="2000" spc="-1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cost of </a:t>
            </a:r>
            <a:r>
              <a:rPr sz="2000" spc="-10" dirty="0">
                <a:latin typeface="Georgia"/>
                <a:cs typeface="Georgia"/>
              </a:rPr>
              <a:t>the </a:t>
            </a:r>
            <a:r>
              <a:rPr lang="en-US" sz="2000" spc="-5" dirty="0" smtClean="0">
                <a:latin typeface="Georgia"/>
                <a:cs typeface="Georgia"/>
              </a:rPr>
              <a:t>Coffee</a:t>
            </a:r>
            <a:r>
              <a:rPr sz="2000" spc="-5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provided</a:t>
            </a:r>
            <a:r>
              <a:rPr sz="2000" spc="18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41440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60" dirty="0">
                <a:solidFill>
                  <a:srgbClr val="424455"/>
                </a:solidFill>
              </a:rPr>
              <a:t>TARGET</a:t>
            </a:r>
            <a:r>
              <a:rPr sz="4000" spc="-425" dirty="0">
                <a:solidFill>
                  <a:srgbClr val="424455"/>
                </a:solidFill>
              </a:rPr>
              <a:t> </a:t>
            </a:r>
            <a:r>
              <a:rPr sz="4000" spc="-5" dirty="0">
                <a:solidFill>
                  <a:srgbClr val="424455"/>
                </a:solidFill>
              </a:rPr>
              <a:t>AUDIENCE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51002" y="2274265"/>
            <a:ext cx="8041995" cy="2076388"/>
          </a:xfrm>
          <a:prstGeom prst="rect">
            <a:avLst/>
          </a:prstGeom>
        </p:spPr>
        <p:txBody>
          <a:bodyPr vert="horz" wrap="square" lIns="0" tIns="471347" rIns="0" bIns="0" rtlCol="0">
            <a:spAutoFit/>
          </a:bodyPr>
          <a:lstStyle/>
          <a:p>
            <a:pPr marL="374015" marR="5080">
              <a:lnSpc>
                <a:spcPct val="100000"/>
              </a:lnSpc>
              <a:spcBef>
                <a:spcPts val="90"/>
              </a:spcBef>
            </a:pPr>
            <a:r>
              <a:rPr sz="2600" spc="-10" dirty="0"/>
              <a:t>Target audience for this system are the managers or  people who want </a:t>
            </a:r>
            <a:r>
              <a:rPr sz="2600" spc="-5" dirty="0"/>
              <a:t>to </a:t>
            </a:r>
            <a:r>
              <a:rPr sz="2600" spc="-10" dirty="0"/>
              <a:t>open </a:t>
            </a:r>
            <a:r>
              <a:rPr sz="2600" spc="-15" dirty="0"/>
              <a:t>an </a:t>
            </a:r>
            <a:r>
              <a:rPr lang="en-US" sz="2600" spc="-5" dirty="0" smtClean="0"/>
              <a:t>Coffee</a:t>
            </a:r>
            <a:r>
              <a:rPr sz="2600" spc="-15" dirty="0" smtClean="0"/>
              <a:t> </a:t>
            </a:r>
            <a:r>
              <a:rPr sz="2600" spc="-5" dirty="0"/>
              <a:t>Shop </a:t>
            </a:r>
            <a:r>
              <a:rPr sz="2600" dirty="0"/>
              <a:t>in </a:t>
            </a:r>
            <a:r>
              <a:rPr sz="2600" spc="-10" dirty="0"/>
              <a:t>the  specific city or </a:t>
            </a:r>
            <a:r>
              <a:rPr sz="2600" spc="-15" dirty="0"/>
              <a:t>area. </a:t>
            </a:r>
            <a:r>
              <a:rPr sz="2600" spc="-5" dirty="0"/>
              <a:t>These </a:t>
            </a:r>
            <a:r>
              <a:rPr sz="2600" spc="-10" dirty="0"/>
              <a:t>people expect the place  </a:t>
            </a:r>
            <a:r>
              <a:rPr sz="2600" spc="-5" dirty="0"/>
              <a:t>which </a:t>
            </a:r>
            <a:r>
              <a:rPr sz="2600" dirty="0"/>
              <a:t>is </a:t>
            </a:r>
            <a:r>
              <a:rPr sz="2600" spc="-10" dirty="0"/>
              <a:t>most popular and </a:t>
            </a:r>
            <a:r>
              <a:rPr sz="2600" spc="-5" dirty="0"/>
              <a:t>well known in </a:t>
            </a:r>
            <a:r>
              <a:rPr sz="2600" spc="-10" dirty="0"/>
              <a:t>the</a:t>
            </a:r>
            <a:r>
              <a:rPr sz="2600" spc="60" dirty="0"/>
              <a:t> </a:t>
            </a:r>
            <a:r>
              <a:rPr sz="2600" spc="-10" dirty="0"/>
              <a:t>city.</a:t>
            </a:r>
            <a:endParaRPr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11366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424455"/>
                </a:solidFill>
              </a:rPr>
              <a:t>D</a:t>
            </a:r>
            <a:r>
              <a:rPr sz="4000" spc="-385" dirty="0">
                <a:solidFill>
                  <a:srgbClr val="424455"/>
                </a:solidFill>
              </a:rPr>
              <a:t>A</a:t>
            </a:r>
            <a:r>
              <a:rPr sz="4000" spc="-380" dirty="0">
                <a:solidFill>
                  <a:srgbClr val="424455"/>
                </a:solidFill>
              </a:rPr>
              <a:t>T</a:t>
            </a:r>
            <a:r>
              <a:rPr sz="4000" spc="5" dirty="0">
                <a:solidFill>
                  <a:srgbClr val="424455"/>
                </a:solidFill>
              </a:rPr>
              <a:t>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972" y="2239533"/>
            <a:ext cx="7886065" cy="34163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spc="-10" dirty="0">
                <a:latin typeface="Georgia"/>
                <a:cs typeface="Georgia"/>
              </a:rPr>
              <a:t>To open </a:t>
            </a:r>
            <a:r>
              <a:rPr sz="2000" spc="-5" dirty="0">
                <a:latin typeface="Georgia"/>
                <a:cs typeface="Georgia"/>
              </a:rPr>
              <a:t>a </a:t>
            </a:r>
            <a:r>
              <a:rPr sz="2000" spc="-10" dirty="0">
                <a:latin typeface="Georgia"/>
                <a:cs typeface="Georgia"/>
              </a:rPr>
              <a:t>shop, following things </a:t>
            </a:r>
            <a:r>
              <a:rPr sz="2000" spc="-5" dirty="0">
                <a:latin typeface="Georgia"/>
                <a:cs typeface="Georgia"/>
              </a:rPr>
              <a:t>are </a:t>
            </a:r>
            <a:r>
              <a:rPr sz="2000" spc="-10" dirty="0">
                <a:latin typeface="Georgia"/>
                <a:cs typeface="Georgia"/>
              </a:rPr>
              <a:t>required</a:t>
            </a:r>
            <a:r>
              <a:rPr sz="2000" spc="2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–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90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Geographical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coordinates of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the</a:t>
            </a:r>
            <a:r>
              <a:rPr sz="2000" spc="9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area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0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The population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of the</a:t>
            </a:r>
            <a:r>
              <a:rPr sz="2000" spc="5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neighbourhood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90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15" dirty="0">
                <a:solidFill>
                  <a:srgbClr val="438085"/>
                </a:solidFill>
                <a:latin typeface="Georgia"/>
                <a:cs typeface="Georgia"/>
              </a:rPr>
              <a:t>The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type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of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people in the</a:t>
            </a:r>
            <a:r>
              <a:rPr sz="2000" spc="9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neighbourhood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5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Average income of the </a:t>
            </a:r>
            <a:r>
              <a:rPr sz="2000" spc="-15" dirty="0">
                <a:solidFill>
                  <a:srgbClr val="438085"/>
                </a:solidFill>
                <a:latin typeface="Georgia"/>
                <a:cs typeface="Georgia"/>
              </a:rPr>
              <a:t>people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nearby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that</a:t>
            </a:r>
            <a:r>
              <a:rPr sz="2000" spc="15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area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85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15" dirty="0">
                <a:solidFill>
                  <a:srgbClr val="438085"/>
                </a:solidFill>
                <a:latin typeface="Georgia"/>
                <a:cs typeface="Georgia"/>
              </a:rPr>
              <a:t>The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preference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of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people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towards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the type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of</a:t>
            </a:r>
            <a:r>
              <a:rPr sz="2000" spc="1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food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15"/>
              </a:spcBef>
              <a:tabLst>
                <a:tab pos="560705" algn="l"/>
              </a:tabLst>
            </a:pP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Other service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details such as juice, transport, taxi,</a:t>
            </a:r>
            <a:r>
              <a:rPr sz="2000" spc="1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etc.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Georgia"/>
              <a:cs typeface="Georgia"/>
            </a:endParaRPr>
          </a:p>
          <a:p>
            <a:pPr marL="255904" marR="5080" indent="-255904" algn="r">
              <a:lnSpc>
                <a:spcPct val="100000"/>
              </a:lnSpc>
              <a:buClr>
                <a:srgbClr val="9F4DA2"/>
              </a:buClr>
              <a:buChar char="•"/>
              <a:tabLst>
                <a:tab pos="255904" algn="l"/>
                <a:tab pos="256540" algn="l"/>
              </a:tabLst>
            </a:pPr>
            <a:r>
              <a:rPr sz="2000" spc="-10" dirty="0">
                <a:latin typeface="Georgia"/>
                <a:cs typeface="Georgia"/>
              </a:rPr>
              <a:t>The above </a:t>
            </a:r>
            <a:r>
              <a:rPr sz="2000" spc="-5" dirty="0">
                <a:latin typeface="Georgia"/>
                <a:cs typeface="Georgia"/>
              </a:rPr>
              <a:t>information </a:t>
            </a:r>
            <a:r>
              <a:rPr sz="2000" spc="-10" dirty="0">
                <a:latin typeface="Georgia"/>
                <a:cs typeface="Georgia"/>
              </a:rPr>
              <a:t>was obtained from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various websites</a:t>
            </a:r>
            <a:r>
              <a:rPr sz="2000" spc="3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such</a:t>
            </a:r>
            <a:endParaRPr sz="2000">
              <a:latin typeface="Georgia"/>
              <a:cs typeface="Georgia"/>
            </a:endParaRPr>
          </a:p>
          <a:p>
            <a:pPr marR="29845" algn="r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as </a:t>
            </a:r>
            <a:r>
              <a:rPr sz="2000" spc="-15" dirty="0">
                <a:latin typeface="Georgia"/>
                <a:cs typeface="Georgia"/>
              </a:rPr>
              <a:t>Wikipedia, </a:t>
            </a:r>
            <a:r>
              <a:rPr sz="2000" spc="-10" dirty="0">
                <a:latin typeface="Georgia"/>
                <a:cs typeface="Georgia"/>
              </a:rPr>
              <a:t>Foursquare </a:t>
            </a:r>
            <a:r>
              <a:rPr sz="2000" spc="-5" dirty="0">
                <a:latin typeface="Georgia"/>
                <a:cs typeface="Georgia"/>
              </a:rPr>
              <a:t>API, </a:t>
            </a:r>
            <a:r>
              <a:rPr sz="2000" spc="-10" dirty="0">
                <a:latin typeface="Georgia"/>
                <a:cs typeface="Georgia"/>
              </a:rPr>
              <a:t>census report websites, </a:t>
            </a:r>
            <a:r>
              <a:rPr sz="2000" spc="-5" dirty="0">
                <a:latin typeface="Georgia"/>
                <a:cs typeface="Georgia"/>
              </a:rPr>
              <a:t>csv data,</a:t>
            </a:r>
            <a:r>
              <a:rPr sz="2000" spc="40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etc.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44244"/>
            <a:ext cx="35236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424455"/>
                </a:solidFill>
              </a:rPr>
              <a:t>METHODOLOGY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5972" y="2239533"/>
            <a:ext cx="7813040" cy="37979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spc="-10" dirty="0">
                <a:latin typeface="Georgia"/>
                <a:cs typeface="Georgia"/>
              </a:rPr>
              <a:t>The following steps were followed</a:t>
            </a:r>
            <a:r>
              <a:rPr sz="2000" spc="1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–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get the </a:t>
            </a:r>
            <a:r>
              <a:rPr sz="2000" spc="-5" dirty="0">
                <a:latin typeface="Georgia"/>
                <a:cs typeface="Georgia"/>
              </a:rPr>
              <a:t>data of </a:t>
            </a:r>
            <a:r>
              <a:rPr sz="2000" spc="-10" dirty="0">
                <a:latin typeface="Georgia"/>
                <a:cs typeface="Georgia"/>
              </a:rPr>
              <a:t>neighbourhoods in</a:t>
            </a:r>
            <a:r>
              <a:rPr sz="2000" spc="1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Toronto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use the pandas </a:t>
            </a:r>
            <a:r>
              <a:rPr sz="2000" spc="-10" dirty="0">
                <a:latin typeface="Georgia"/>
                <a:cs typeface="Georgia"/>
              </a:rPr>
              <a:t>HTML </a:t>
            </a:r>
            <a:r>
              <a:rPr sz="2000" spc="-5" dirty="0">
                <a:latin typeface="Georgia"/>
                <a:cs typeface="Georgia"/>
              </a:rPr>
              <a:t>table </a:t>
            </a:r>
            <a:r>
              <a:rPr sz="2000" spc="-10" dirty="0">
                <a:latin typeface="Georgia"/>
                <a:cs typeface="Georgia"/>
              </a:rPr>
              <a:t>scraping method for web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scraping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get the </a:t>
            </a:r>
            <a:r>
              <a:rPr sz="2000" spc="-5" dirty="0">
                <a:latin typeface="Georgia"/>
                <a:cs typeface="Georgia"/>
              </a:rPr>
              <a:t>longitude and latitude coordinates of </a:t>
            </a:r>
            <a:r>
              <a:rPr sz="2000" spc="-1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areas </a:t>
            </a:r>
            <a:r>
              <a:rPr sz="2000" spc="-10" dirty="0">
                <a:latin typeface="Georgia"/>
                <a:cs typeface="Georgia"/>
              </a:rPr>
              <a:t>from </a:t>
            </a:r>
            <a:r>
              <a:rPr sz="2000" spc="-5" dirty="0">
                <a:latin typeface="Georgia"/>
                <a:cs typeface="Georgia"/>
              </a:rPr>
              <a:t>csv</a:t>
            </a:r>
            <a:r>
              <a:rPr sz="2000" spc="254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file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match the areas and the</a:t>
            </a:r>
            <a:r>
              <a:rPr sz="2000" spc="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coordinates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8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visualize the map </a:t>
            </a:r>
            <a:r>
              <a:rPr sz="2000" spc="-5" dirty="0">
                <a:latin typeface="Georgia"/>
                <a:cs typeface="Georgia"/>
              </a:rPr>
              <a:t>of Toronto </a:t>
            </a:r>
            <a:r>
              <a:rPr sz="2000" spc="-10" dirty="0">
                <a:latin typeface="Georgia"/>
                <a:cs typeface="Georgia"/>
              </a:rPr>
              <a:t>using the Folium library</a:t>
            </a:r>
            <a:r>
              <a:rPr sz="2000" spc="3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package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get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spc="-10" dirty="0">
                <a:latin typeface="Georgia"/>
                <a:cs typeface="Georgia"/>
              </a:rPr>
              <a:t>list </a:t>
            </a:r>
            <a:r>
              <a:rPr sz="2000" spc="-5" dirty="0">
                <a:latin typeface="Georgia"/>
                <a:cs typeface="Georgia"/>
              </a:rPr>
              <a:t>of top nearest </a:t>
            </a:r>
            <a:r>
              <a:rPr sz="2000" spc="-10" dirty="0">
                <a:latin typeface="Georgia"/>
                <a:cs typeface="Georgia"/>
              </a:rPr>
              <a:t>venues </a:t>
            </a:r>
            <a:r>
              <a:rPr sz="2000" spc="-5" dirty="0">
                <a:latin typeface="Georgia"/>
                <a:cs typeface="Georgia"/>
              </a:rPr>
              <a:t>using </a:t>
            </a:r>
            <a:r>
              <a:rPr sz="2000" spc="-10" dirty="0">
                <a:latin typeface="Georgia"/>
                <a:cs typeface="Georgia"/>
              </a:rPr>
              <a:t>Foursquare</a:t>
            </a:r>
            <a:r>
              <a:rPr sz="2000" spc="1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API</a:t>
            </a: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group the venues </a:t>
            </a:r>
            <a:r>
              <a:rPr sz="2000" spc="-15" dirty="0">
                <a:latin typeface="Georgia"/>
                <a:cs typeface="Georgia"/>
              </a:rPr>
              <a:t>by </a:t>
            </a:r>
            <a:r>
              <a:rPr sz="2000" spc="-10" dirty="0">
                <a:latin typeface="Georgia"/>
                <a:cs typeface="Georgia"/>
              </a:rPr>
              <a:t>their</a:t>
            </a:r>
            <a:r>
              <a:rPr sz="2000" spc="14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categories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5" dirty="0">
                <a:latin typeface="Georgia"/>
                <a:cs typeface="Georgia"/>
              </a:rPr>
              <a:t>selected the </a:t>
            </a:r>
            <a:r>
              <a:rPr sz="2000" spc="-10" dirty="0">
                <a:latin typeface="Georgia"/>
                <a:cs typeface="Georgia"/>
              </a:rPr>
              <a:t>category </a:t>
            </a:r>
            <a:r>
              <a:rPr sz="2000" spc="-5" dirty="0">
                <a:latin typeface="Georgia"/>
                <a:cs typeface="Georgia"/>
              </a:rPr>
              <a:t>as “ </a:t>
            </a:r>
            <a:r>
              <a:rPr lang="en-US" sz="2000" spc="-10" dirty="0" smtClean="0">
                <a:latin typeface="Georgia"/>
                <a:cs typeface="Georgia"/>
              </a:rPr>
              <a:t>Coffee</a:t>
            </a:r>
            <a:r>
              <a:rPr sz="2000" spc="114" dirty="0" smtClean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Shop”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0" dirty="0">
                <a:latin typeface="Georgia"/>
                <a:cs typeface="Georgia"/>
              </a:rPr>
              <a:t>use the K-Means clustering </a:t>
            </a:r>
            <a:r>
              <a:rPr sz="2000" spc="-5" dirty="0">
                <a:latin typeface="Georgia"/>
                <a:cs typeface="Georgia"/>
              </a:rPr>
              <a:t>method to </a:t>
            </a:r>
            <a:r>
              <a:rPr sz="2000" spc="-10" dirty="0">
                <a:latin typeface="Georgia"/>
                <a:cs typeface="Georgia"/>
              </a:rPr>
              <a:t>form the </a:t>
            </a:r>
            <a:r>
              <a:rPr sz="2000" spc="-5" dirty="0">
                <a:latin typeface="Georgia"/>
                <a:cs typeface="Georgia"/>
              </a:rPr>
              <a:t>clusters of </a:t>
            </a:r>
            <a:r>
              <a:rPr sz="2000" spc="-10" dirty="0">
                <a:latin typeface="Georgia"/>
                <a:cs typeface="Georgia"/>
              </a:rPr>
              <a:t>the</a:t>
            </a:r>
            <a:r>
              <a:rPr sz="2000" spc="2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data.</a:t>
            </a:r>
            <a:endParaRPr sz="20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000" spc="-15" dirty="0">
                <a:latin typeface="Georgia"/>
                <a:cs typeface="Georgia"/>
              </a:rPr>
              <a:t>by </a:t>
            </a:r>
            <a:r>
              <a:rPr sz="2000" spc="-5" dirty="0">
                <a:latin typeface="Georgia"/>
                <a:cs typeface="Georgia"/>
              </a:rPr>
              <a:t>analysing </a:t>
            </a:r>
            <a:r>
              <a:rPr sz="2000" spc="-1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results, </a:t>
            </a:r>
            <a:r>
              <a:rPr sz="2000" spc="-10" dirty="0">
                <a:latin typeface="Georgia"/>
                <a:cs typeface="Georgia"/>
              </a:rPr>
              <a:t>the final </a:t>
            </a:r>
            <a:r>
              <a:rPr sz="2000" spc="-5" dirty="0">
                <a:latin typeface="Georgia"/>
                <a:cs typeface="Georgia"/>
              </a:rPr>
              <a:t>results </a:t>
            </a:r>
            <a:r>
              <a:rPr sz="2000" spc="-10" dirty="0">
                <a:latin typeface="Georgia"/>
                <a:cs typeface="Georgia"/>
              </a:rPr>
              <a:t>were</a:t>
            </a:r>
            <a:r>
              <a:rPr sz="2000" spc="204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obtained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564" y="692670"/>
            <a:ext cx="4392930" cy="576580"/>
          </a:xfrm>
          <a:prstGeom prst="rect">
            <a:avLst/>
          </a:prstGeom>
          <a:ln w="19050">
            <a:solidFill>
              <a:srgbClr val="5C92B5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latin typeface="Georgia"/>
                <a:cs typeface="Georgia"/>
              </a:rPr>
              <a:t>Initial data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573" y="3501021"/>
            <a:ext cx="4320540" cy="648335"/>
          </a:xfrm>
          <a:prstGeom prst="rect">
            <a:avLst/>
          </a:prstGeom>
          <a:ln w="19050">
            <a:solidFill>
              <a:srgbClr val="5C92B5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Georgia"/>
                <a:cs typeface="Georgia"/>
              </a:rPr>
              <a:t>Dataframe after </a:t>
            </a:r>
            <a:r>
              <a:rPr sz="1800" dirty="0">
                <a:latin typeface="Georgia"/>
                <a:cs typeface="Georgia"/>
              </a:rPr>
              <a:t>matching </a:t>
            </a:r>
            <a:r>
              <a:rPr sz="1800" spc="-10" dirty="0">
                <a:latin typeface="Georgia"/>
                <a:cs typeface="Georgia"/>
              </a:rPr>
              <a:t>venues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and</a:t>
            </a:r>
            <a:endParaRPr sz="1800">
              <a:latin typeface="Georgia"/>
              <a:cs typeface="Georgi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the </a:t>
            </a:r>
            <a:r>
              <a:rPr sz="1800" spc="-5" dirty="0">
                <a:latin typeface="Georgia"/>
                <a:cs typeface="Georgia"/>
              </a:rPr>
              <a:t>coordinates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7994" y="4407411"/>
            <a:ext cx="5572900" cy="1457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344244"/>
            <a:ext cx="191388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424455"/>
                </a:solidFill>
                <a:latin typeface="Trebuchet MS"/>
                <a:cs typeface="Trebuchet MS"/>
              </a:rPr>
              <a:t>R</a:t>
            </a:r>
            <a:r>
              <a:rPr sz="4000" spc="-20" dirty="0">
                <a:solidFill>
                  <a:srgbClr val="424455"/>
                </a:solidFill>
                <a:latin typeface="Trebuchet MS"/>
                <a:cs typeface="Trebuchet MS"/>
              </a:rPr>
              <a:t>E</a:t>
            </a: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S</a:t>
            </a:r>
            <a:r>
              <a:rPr sz="4000" spc="-15" dirty="0">
                <a:solidFill>
                  <a:srgbClr val="424455"/>
                </a:solidFill>
                <a:latin typeface="Trebuchet MS"/>
                <a:cs typeface="Trebuchet MS"/>
              </a:rPr>
              <a:t>U</a:t>
            </a:r>
            <a:r>
              <a:rPr sz="4000" spc="-395" dirty="0">
                <a:solidFill>
                  <a:srgbClr val="424455"/>
                </a:solidFill>
                <a:latin typeface="Trebuchet MS"/>
                <a:cs typeface="Trebuchet MS"/>
              </a:rPr>
              <a:t>L</a:t>
            </a: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TS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564" y="2780868"/>
            <a:ext cx="7992872" cy="381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4" y="2420873"/>
            <a:ext cx="7776845" cy="360045"/>
          </a:xfrm>
          <a:prstGeom prst="rect">
            <a:avLst/>
          </a:prstGeom>
          <a:ln w="19050">
            <a:solidFill>
              <a:srgbClr val="5C92B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Georgia"/>
                <a:cs typeface="Georgia"/>
              </a:rPr>
              <a:t>Map </a:t>
            </a:r>
            <a:r>
              <a:rPr sz="1800" spc="-10" dirty="0">
                <a:latin typeface="Georgia"/>
                <a:cs typeface="Georgia"/>
              </a:rPr>
              <a:t>showing </a:t>
            </a:r>
            <a:r>
              <a:rPr sz="1800" dirty="0">
                <a:latin typeface="Georgia"/>
                <a:cs typeface="Georgia"/>
              </a:rPr>
              <a:t>the </a:t>
            </a:r>
            <a:r>
              <a:rPr sz="1800" spc="-10" dirty="0">
                <a:latin typeface="Georgia"/>
                <a:cs typeface="Georgia"/>
              </a:rPr>
              <a:t>clusters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490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Coffee SHOP  RECOMMENDER SYSTEM</vt:lpstr>
      <vt:lpstr>PowerPoint Presentation</vt:lpstr>
      <vt:lpstr>INTRODUCTION</vt:lpstr>
      <vt:lpstr>The questions that should be answered</vt:lpstr>
      <vt:lpstr>TARGET AUDIENCE</vt:lpstr>
      <vt:lpstr>DATA</vt:lpstr>
      <vt:lpstr>METHODOLOGY</vt:lpstr>
      <vt:lpstr>PowerPoint Presentation</vt:lpstr>
      <vt:lpstr>PowerPoint Presentation</vt:lpstr>
      <vt:lpstr>PowerPoint Presentation</vt:lpstr>
      <vt:lpstr>PowerPoint Presentation</vt:lpstr>
      <vt:lpstr>RECOMMENDATION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 RECOMMENDER SYSTEM</dc:title>
  <dc:creator>user</dc:creator>
  <cp:lastModifiedBy>sanjay</cp:lastModifiedBy>
  <cp:revision>2</cp:revision>
  <dcterms:created xsi:type="dcterms:W3CDTF">2020-04-17T21:17:18Z</dcterms:created>
  <dcterms:modified xsi:type="dcterms:W3CDTF">2020-04-17T22:27:42Z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2020-04-17T00:00:00Z</vt:filetime>
  </property>
</Properties>
</file>