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94622" autoAdjust="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8FB1-998C-4701-8716-00A9C1367F8B}" type="datetimeFigureOut">
              <a:rPr lang="ru-RU" smtClean="0"/>
              <a:t>21.09.2017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16EE-2E4F-4545-BDB3-B212A55416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537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8FB1-998C-4701-8716-00A9C1367F8B}" type="datetimeFigureOut">
              <a:rPr lang="ru-RU" smtClean="0"/>
              <a:t>21.09.2017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16EE-2E4F-4545-BDB3-B212A55416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570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8FB1-998C-4701-8716-00A9C1367F8B}" type="datetimeFigureOut">
              <a:rPr lang="ru-RU" smtClean="0"/>
              <a:t>21.09.2017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16EE-2E4F-4545-BDB3-B212A55416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4448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8FB1-998C-4701-8716-00A9C1367F8B}" type="datetimeFigureOut">
              <a:rPr lang="ru-RU" smtClean="0"/>
              <a:t>21.09.2017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16EE-2E4F-4545-BDB3-B212A55416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21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8FB1-998C-4701-8716-00A9C1367F8B}" type="datetimeFigureOut">
              <a:rPr lang="ru-RU" smtClean="0"/>
              <a:t>21.09.2017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16EE-2E4F-4545-BDB3-B212A55416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2542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8FB1-998C-4701-8716-00A9C1367F8B}" type="datetimeFigureOut">
              <a:rPr lang="ru-RU" smtClean="0"/>
              <a:t>21.09.2017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16EE-2E4F-4545-BDB3-B212A55416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82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8FB1-998C-4701-8716-00A9C1367F8B}" type="datetimeFigureOut">
              <a:rPr lang="ru-RU" smtClean="0"/>
              <a:t>21.09.2017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16EE-2E4F-4545-BDB3-B212A55416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7666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8FB1-998C-4701-8716-00A9C1367F8B}" type="datetimeFigureOut">
              <a:rPr lang="ru-RU" smtClean="0"/>
              <a:t>21.09.2017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16EE-2E4F-4545-BDB3-B212A55416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56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8FB1-998C-4701-8716-00A9C1367F8B}" type="datetimeFigureOut">
              <a:rPr lang="ru-RU" smtClean="0"/>
              <a:t>21.09.2017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16EE-2E4F-4545-BDB3-B212A55416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108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8FB1-998C-4701-8716-00A9C1367F8B}" type="datetimeFigureOut">
              <a:rPr lang="ru-RU" smtClean="0"/>
              <a:t>21.09.2017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16EE-2E4F-4545-BDB3-B212A55416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545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8FB1-998C-4701-8716-00A9C1367F8B}" type="datetimeFigureOut">
              <a:rPr lang="ru-RU" smtClean="0"/>
              <a:t>21.09.2017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16EE-2E4F-4545-BDB3-B212A55416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305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C8FB1-998C-4701-8716-00A9C1367F8B}" type="datetimeFigureOut">
              <a:rPr lang="ru-RU" smtClean="0"/>
              <a:t>21.09.2017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C16EE-2E4F-4545-BDB3-B212A55416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0149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7" Type="http://schemas.openxmlformats.org/officeDocument/2006/relationships/image" Target="../media/image37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Relationship Id="rId9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Разработка программного комплекса по определению эмоций человека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3886200"/>
            <a:ext cx="7416824" cy="1752600"/>
          </a:xfrm>
        </p:spPr>
        <p:txBody>
          <a:bodyPr/>
          <a:lstStyle/>
          <a:p>
            <a:pPr algn="r"/>
            <a:r>
              <a:rPr lang="ru-RU" altLang="en-US" sz="2400" dirty="0" smtClean="0"/>
              <a:t>выполнил студент группы 09-408</a:t>
            </a:r>
          </a:p>
          <a:p>
            <a:pPr algn="r"/>
            <a:r>
              <a:rPr lang="ru-RU" altLang="en-US" sz="2400" dirty="0" err="1" smtClean="0"/>
              <a:t>Рычков</a:t>
            </a:r>
            <a:r>
              <a:rPr lang="ru-RU" altLang="en-US" sz="2400" dirty="0" smtClean="0"/>
              <a:t> Фёдор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505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изображений с шумом</a:t>
            </a:r>
            <a:endParaRPr lang="ru-RU" dirty="0"/>
          </a:p>
        </p:txBody>
      </p:sp>
      <p:pic>
        <p:nvPicPr>
          <p:cNvPr id="5122" name="Picture 2" descr="C:\Users\Fyodor Rychkov\Desktop\emotion\v1-350px-62percent\difficult\anger_fear_3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321" y="2067736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775321" y="5084376"/>
            <a:ext cx="23812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 smtClean="0"/>
              <a:t>250</a:t>
            </a:r>
            <a:r>
              <a:rPr lang="en-US" sz="1600" dirty="0" smtClean="0"/>
              <a:t>x250</a:t>
            </a:r>
            <a:endParaRPr lang="ru-RU" sz="1600" dirty="0"/>
          </a:p>
        </p:txBody>
      </p:sp>
      <p:pic>
        <p:nvPicPr>
          <p:cNvPr id="5123" name="Picture 3" descr="C:\Users\Fyodor Rychkov\Desktop\emotion\v1-350px-62percent\difficult\anger_disgust_2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696" y="2782111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6544697" y="5075022"/>
            <a:ext cx="9524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10</a:t>
            </a:r>
            <a:r>
              <a:rPr lang="ru-RU" sz="1600" dirty="0" smtClean="0"/>
              <a:t>0</a:t>
            </a:r>
            <a:r>
              <a:rPr lang="en-US" sz="1600" dirty="0" smtClean="0"/>
              <a:t>x100</a:t>
            </a:r>
            <a:endParaRPr lang="ru-RU" sz="1600" dirty="0"/>
          </a:p>
        </p:txBody>
      </p:sp>
      <p:pic>
        <p:nvPicPr>
          <p:cNvPr id="5125" name="Picture 5" descr="C:\Users\Fyodor Rychkov\Desktop\emotion\v1-350px-62percent\difficult\anger_disgust_3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2556" y="302023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7956376" y="5075022"/>
            <a:ext cx="7920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5</a:t>
            </a:r>
            <a:r>
              <a:rPr lang="ru-RU" sz="1600" dirty="0" smtClean="0"/>
              <a:t>0</a:t>
            </a:r>
            <a:r>
              <a:rPr lang="en-US" sz="1600" dirty="0" smtClean="0"/>
              <a:t>x50</a:t>
            </a:r>
            <a:endParaRPr lang="ru-RU" sz="1600" dirty="0"/>
          </a:p>
        </p:txBody>
      </p:sp>
      <p:pic>
        <p:nvPicPr>
          <p:cNvPr id="5126" name="Picture 6" descr="C:\Users\Fyodor Rychkov\Desktop\emotion\v1-350px-62percent\difficult\anger_disgust_3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98" y="1683819"/>
            <a:ext cx="3149084" cy="314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323298" y="5075022"/>
            <a:ext cx="31490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3</a:t>
            </a:r>
            <a:r>
              <a:rPr lang="ru-RU" sz="1600" dirty="0" smtClean="0"/>
              <a:t>50</a:t>
            </a:r>
            <a:r>
              <a:rPr lang="en-US" sz="1600" dirty="0" smtClean="0"/>
              <a:t>x350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10032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00778"/>
            <a:ext cx="8229600" cy="792088"/>
          </a:xfrm>
        </p:spPr>
        <p:txBody>
          <a:bodyPr>
            <a:normAutofit/>
          </a:bodyPr>
          <a:lstStyle/>
          <a:p>
            <a:r>
              <a:rPr lang="ru-RU" sz="2000" dirty="0"/>
              <a:t>График качества распознавания классификатором изображений с аддитивным случайным шумом </a:t>
            </a:r>
            <a:r>
              <a:rPr lang="en-US" sz="2000" dirty="0"/>
              <a:t>N</a:t>
            </a:r>
            <a:r>
              <a:rPr lang="ru-RU" sz="2000" dirty="0"/>
              <a:t>(</a:t>
            </a:r>
            <a:r>
              <a:rPr lang="en-US" sz="2000" dirty="0"/>
              <a:t>mean</a:t>
            </a:r>
            <a:r>
              <a:rPr lang="ru-RU" sz="2000" dirty="0"/>
              <a:t>=0, </a:t>
            </a:r>
            <a:r>
              <a:rPr lang="en-US" sz="2000" dirty="0"/>
              <a:t>sigma</a:t>
            </a:r>
            <a:r>
              <a:rPr lang="ru-RU" sz="2000" dirty="0"/>
              <a:t>=50).</a:t>
            </a:r>
          </a:p>
        </p:txBody>
      </p:sp>
      <p:pic>
        <p:nvPicPr>
          <p:cNvPr id="7175" name="Picture 7" descr="C:\Users\Fyodor Rychkov\YandexDisk\Скриншоты\2017-09-13_15-43-19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65" y="1642304"/>
            <a:ext cx="8327699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707904" y="436510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Классификатор обучался на картинках с шумом и пытался распознать эмоции на зашумлённых изображениях.</a:t>
            </a:r>
          </a:p>
        </p:txBody>
      </p:sp>
    </p:spTree>
    <p:extLst>
      <p:ext uri="{BB962C8B-B14F-4D97-AF65-F5344CB8AC3E}">
        <p14:creationId xmlns:p14="http://schemas.microsoft.com/office/powerpoint/2010/main" val="68827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График качества распознавания классификатором изображений с аддитивным случайным шумом </a:t>
            </a:r>
            <a:r>
              <a:rPr lang="en-US" sz="2000" dirty="0" smtClean="0"/>
              <a:t>N</a:t>
            </a:r>
            <a:r>
              <a:rPr lang="ru-RU" sz="2000" dirty="0" smtClean="0"/>
              <a:t>(</a:t>
            </a:r>
            <a:r>
              <a:rPr lang="en-US" sz="2000" dirty="0" smtClean="0"/>
              <a:t>mean</a:t>
            </a:r>
            <a:r>
              <a:rPr lang="ru-RU" sz="2000" dirty="0" smtClean="0"/>
              <a:t>=0, </a:t>
            </a:r>
            <a:r>
              <a:rPr lang="en-US" sz="2000" dirty="0" smtClean="0"/>
              <a:t>sigma</a:t>
            </a:r>
            <a:r>
              <a:rPr lang="ru-RU" sz="2000" dirty="0" smtClean="0"/>
              <a:t>=50).</a:t>
            </a:r>
            <a:endParaRPr lang="ru-RU" sz="2000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7795" y="1700808"/>
            <a:ext cx="8236081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187624" y="465313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Классификатор обучался на картинках с шумом и пытался распознать эмоции на изображениях без помех.</a:t>
            </a:r>
          </a:p>
        </p:txBody>
      </p:sp>
    </p:spTree>
    <p:extLst>
      <p:ext uri="{BB962C8B-B14F-4D97-AF65-F5344CB8AC3E}">
        <p14:creationId xmlns:p14="http://schemas.microsoft.com/office/powerpoint/2010/main" val="188500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График качества распознавания классификатором изображений с аддитивным случайным шумом </a:t>
            </a:r>
            <a:r>
              <a:rPr lang="en-US" sz="2000" dirty="0" smtClean="0"/>
              <a:t>N</a:t>
            </a:r>
            <a:r>
              <a:rPr lang="ru-RU" sz="2000" dirty="0" smtClean="0"/>
              <a:t>(</a:t>
            </a:r>
            <a:r>
              <a:rPr lang="en-US" sz="2000" dirty="0" smtClean="0"/>
              <a:t>mean</a:t>
            </a:r>
            <a:r>
              <a:rPr lang="ru-RU" sz="2000" dirty="0" smtClean="0"/>
              <a:t>=0, </a:t>
            </a:r>
            <a:r>
              <a:rPr lang="en-US" sz="2000" dirty="0" smtClean="0"/>
              <a:t>sigma</a:t>
            </a:r>
            <a:r>
              <a:rPr lang="ru-RU" sz="2000" dirty="0" smtClean="0"/>
              <a:t>=50).</a:t>
            </a:r>
            <a:endParaRPr lang="ru-RU" sz="2000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4" y="1772816"/>
            <a:ext cx="8287176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3563888" y="407707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Классификатор обучался на картинках без шума и пытался распознать эмоции на зашумлённых изображениях.</a:t>
            </a:r>
          </a:p>
        </p:txBody>
      </p:sp>
    </p:spTree>
    <p:extLst>
      <p:ext uri="{BB962C8B-B14F-4D97-AF65-F5344CB8AC3E}">
        <p14:creationId xmlns:p14="http://schemas.microsoft.com/office/powerpoint/2010/main" val="340858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График качества распознавания классификатором изображений с аддитивным случайным шумом </a:t>
            </a:r>
            <a:r>
              <a:rPr lang="en-US" sz="2000" dirty="0" smtClean="0"/>
              <a:t>N</a:t>
            </a:r>
            <a:r>
              <a:rPr lang="ru-RU" sz="2000" dirty="0" smtClean="0"/>
              <a:t>(</a:t>
            </a:r>
            <a:r>
              <a:rPr lang="en-US" sz="2000" dirty="0" smtClean="0"/>
              <a:t>mean</a:t>
            </a:r>
            <a:r>
              <a:rPr lang="ru-RU" sz="2000" dirty="0" smtClean="0"/>
              <a:t>=0, </a:t>
            </a:r>
            <a:r>
              <a:rPr lang="en-US" sz="2000" dirty="0" smtClean="0"/>
              <a:t>sigma</a:t>
            </a:r>
            <a:r>
              <a:rPr lang="ru-RU" sz="2000" dirty="0" smtClean="0"/>
              <a:t>=50).</a:t>
            </a:r>
            <a:endParaRPr lang="ru-RU" sz="2000" dirty="0"/>
          </a:p>
        </p:txBody>
      </p:sp>
      <p:pic>
        <p:nvPicPr>
          <p:cNvPr id="8194" name="Picture 2" descr="C:\Users\Fyodor Rychkov\YandexDisk\Скриншоты\2017-09-13_17-59-26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20940"/>
            <a:ext cx="8229600" cy="4284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411760" y="213285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Классификатор обучался на картинках с шумом и пытался распознать эмоции на зашумлённых изображениях.</a:t>
            </a:r>
          </a:p>
        </p:txBody>
      </p:sp>
    </p:spTree>
    <p:extLst>
      <p:ext uri="{BB962C8B-B14F-4D97-AF65-F5344CB8AC3E}">
        <p14:creationId xmlns:p14="http://schemas.microsoft.com/office/powerpoint/2010/main" val="256006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График качества распознавания классификатором изображений с аддитивным случайным шумом </a:t>
            </a:r>
            <a:r>
              <a:rPr lang="en-US" sz="2000" dirty="0" smtClean="0"/>
              <a:t>N</a:t>
            </a:r>
            <a:r>
              <a:rPr lang="ru-RU" sz="2000" dirty="0" smtClean="0"/>
              <a:t>(</a:t>
            </a:r>
            <a:r>
              <a:rPr lang="en-US" sz="2000" dirty="0" smtClean="0"/>
              <a:t>mean</a:t>
            </a:r>
            <a:r>
              <a:rPr lang="ru-RU" sz="2000" dirty="0" smtClean="0"/>
              <a:t>=0, </a:t>
            </a:r>
            <a:r>
              <a:rPr lang="en-US" sz="2000" dirty="0" smtClean="0"/>
              <a:t>sigma</a:t>
            </a:r>
            <a:r>
              <a:rPr lang="ru-RU" sz="2000" dirty="0" smtClean="0"/>
              <a:t>=50).</a:t>
            </a:r>
            <a:endParaRPr lang="ru-RU" sz="2000" dirty="0"/>
          </a:p>
        </p:txBody>
      </p:sp>
      <p:pic>
        <p:nvPicPr>
          <p:cNvPr id="9220" name="Picture 4" descr="C:\Users\Fyodor Rychkov\YandexDisk\Скриншоты\2017-09-13_19-19-46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47614"/>
            <a:ext cx="8229600" cy="423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347864" y="472514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Классификатор обучался на картинках с шумом и пытался распознать эмоции на изображениях без помех.</a:t>
            </a:r>
          </a:p>
        </p:txBody>
      </p:sp>
    </p:spTree>
    <p:extLst>
      <p:ext uri="{BB962C8B-B14F-4D97-AF65-F5344CB8AC3E}">
        <p14:creationId xmlns:p14="http://schemas.microsoft.com/office/powerpoint/2010/main" val="306624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График качества распознавания классификатором изображений с аддитивным случайным шумом </a:t>
            </a:r>
            <a:r>
              <a:rPr lang="en-US" sz="2000" dirty="0" smtClean="0"/>
              <a:t>N</a:t>
            </a:r>
            <a:r>
              <a:rPr lang="ru-RU" sz="2000" dirty="0" smtClean="0"/>
              <a:t>(</a:t>
            </a:r>
            <a:r>
              <a:rPr lang="en-US" sz="2000" dirty="0" smtClean="0"/>
              <a:t>mean</a:t>
            </a:r>
            <a:r>
              <a:rPr lang="ru-RU" sz="2000" dirty="0" smtClean="0"/>
              <a:t>=0, </a:t>
            </a:r>
            <a:r>
              <a:rPr lang="en-US" sz="2000" dirty="0" smtClean="0"/>
              <a:t>sigma</a:t>
            </a:r>
            <a:r>
              <a:rPr lang="ru-RU" sz="2000" dirty="0" smtClean="0"/>
              <a:t>=50).</a:t>
            </a:r>
            <a:endParaRPr lang="ru-RU" sz="2000" dirty="0"/>
          </a:p>
        </p:txBody>
      </p:sp>
      <p:pic>
        <p:nvPicPr>
          <p:cNvPr id="10242" name="Picture 2" descr="C:\Users\Fyodor Rychkov\YandexDisk\Скриншоты\2017-09-13_19-56-48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6111"/>
            <a:ext cx="8229600" cy="421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755576" y="198884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Классификатор обучался на картинках без шума и пытался распознать эмоции на зашумлённых изображениях.</a:t>
            </a:r>
          </a:p>
        </p:txBody>
      </p:sp>
    </p:spTree>
    <p:extLst>
      <p:ext uri="{BB962C8B-B14F-4D97-AF65-F5344CB8AC3E}">
        <p14:creationId xmlns:p14="http://schemas.microsoft.com/office/powerpoint/2010/main" val="362797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Ошибки классификатора</a:t>
            </a:r>
            <a:endParaRPr lang="ru-RU" dirty="0"/>
          </a:p>
        </p:txBody>
      </p:sp>
      <p:pic>
        <p:nvPicPr>
          <p:cNvPr id="5" name="Рисунок 4" descr="surprise_happy_9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05212" y="1832604"/>
            <a:ext cx="1866900" cy="1740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C:\Users\Fyodor Rychkov\Desktop\emotion\v1-350px-62percent\difficult\surprise_neutral_96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84624" y="1832605"/>
            <a:ext cx="1783862" cy="1740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 descr="sadness_disgust_9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57117" y="1827197"/>
            <a:ext cx="1866900" cy="174581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1451656" y="1323142"/>
            <a:ext cx="243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Неочевидные ошибки: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1451656" y="3742109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Очевидные ошибки:</a:t>
            </a:r>
            <a:endParaRPr lang="ru-RU" dirty="0"/>
          </a:p>
        </p:txBody>
      </p:sp>
      <p:pic>
        <p:nvPicPr>
          <p:cNvPr id="11267" name="Рисунок 30" descr="Описание: C:\Users\Fyodor Rychkov\Desktop\emotion\v1-350px-62percent\difficult\anger_neutral_3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117" y="4254390"/>
            <a:ext cx="18669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Рисунок 29" descr="Описание: C:\Users\Fyodor Rychkov\Desktop\emotion\v1-350px-62percent\difficult\anger_neutral_3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373" y="4247068"/>
            <a:ext cx="18669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5" name="Рисунок 28" descr="Описание: C:\Users\Fyodor Rychkov\Desktop\emotion\v1-350px-62percent\difficult\anger_neutral_38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212" y="4243966"/>
            <a:ext cx="18669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0" y="6057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48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altLang="en-US" sz="2800" dirty="0" smtClean="0"/>
              <a:t>На языке </a:t>
            </a:r>
            <a:r>
              <a:rPr lang="en-US" altLang="ru-RU" sz="2800" dirty="0" smtClean="0"/>
              <a:t>Python 3.5 </a:t>
            </a:r>
            <a:r>
              <a:rPr lang="ru-RU" altLang="en-US" sz="2800" dirty="0" smtClean="0"/>
              <a:t>с использованием </a:t>
            </a:r>
            <a:r>
              <a:rPr lang="en-US" altLang="en-US" sz="2800" dirty="0" err="1" smtClean="0"/>
              <a:t>NumPy</a:t>
            </a:r>
            <a:r>
              <a:rPr lang="en-US" altLang="en-US" sz="2800" dirty="0" smtClean="0"/>
              <a:t>,</a:t>
            </a:r>
            <a:r>
              <a:rPr lang="ru-RU" altLang="en-US" sz="2800" dirty="0" smtClean="0"/>
              <a:t> </a:t>
            </a:r>
            <a:r>
              <a:rPr lang="en-US" altLang="en-US" sz="2800" dirty="0" err="1" smtClean="0"/>
              <a:t>OpenCV</a:t>
            </a:r>
            <a:r>
              <a:rPr lang="en-US" altLang="en-US" sz="2800" dirty="0" smtClean="0"/>
              <a:t> 3.1.</a:t>
            </a:r>
          </a:p>
          <a:p>
            <a:pPr marL="0" indent="0">
              <a:buNone/>
            </a:pPr>
            <a:r>
              <a:rPr lang="ru-RU" altLang="en-US" sz="2800" dirty="0" smtClean="0"/>
              <a:t>Характеристики компьютера:</a:t>
            </a:r>
            <a:endParaRPr lang="en-US" altLang="en-US" sz="2800" dirty="0" smtClean="0"/>
          </a:p>
          <a:p>
            <a:pPr marL="457200" indent="-457200"/>
            <a:r>
              <a:rPr lang="ru-RU" altLang="en-US" sz="2600" dirty="0" smtClean="0"/>
              <a:t>ОС: </a:t>
            </a:r>
            <a:r>
              <a:rPr lang="en-US" altLang="en-US" sz="2600" dirty="0" smtClean="0"/>
              <a:t>Windows 10</a:t>
            </a:r>
          </a:p>
          <a:p>
            <a:pPr marL="457200" indent="-457200"/>
            <a:r>
              <a:rPr lang="ru-RU" altLang="en-US" sz="2600" dirty="0" smtClean="0"/>
              <a:t>Процессор: </a:t>
            </a:r>
            <a:r>
              <a:rPr lang="en-US" altLang="en-US" sz="2600" dirty="0" smtClean="0"/>
              <a:t>Intel Core i3-6100U </a:t>
            </a:r>
            <a:r>
              <a:rPr lang="ru-RU" altLang="en-US" sz="2600" dirty="0" smtClean="0"/>
              <a:t>базовая частота 2.</a:t>
            </a:r>
            <a:r>
              <a:rPr lang="en-US" altLang="en-US" sz="2600" dirty="0" smtClean="0"/>
              <a:t>3</a:t>
            </a:r>
            <a:r>
              <a:rPr lang="ru-RU" altLang="en-US" sz="2600" dirty="0" smtClean="0"/>
              <a:t>ГГц, </a:t>
            </a:r>
            <a:r>
              <a:rPr lang="en-US" altLang="en-US" sz="2600" dirty="0" smtClean="0"/>
              <a:t>2</a:t>
            </a:r>
            <a:r>
              <a:rPr lang="ru-RU" altLang="en-US" sz="2600" dirty="0" smtClean="0"/>
              <a:t> ядра</a:t>
            </a:r>
          </a:p>
          <a:p>
            <a:pPr marL="457200" indent="-457200"/>
            <a:r>
              <a:rPr lang="ru-RU" altLang="en-US" sz="2600" dirty="0" smtClean="0"/>
              <a:t>Оперативная память: </a:t>
            </a:r>
            <a:r>
              <a:rPr lang="en-US" altLang="en-US" sz="2600" dirty="0" smtClean="0"/>
              <a:t>DDR</a:t>
            </a:r>
            <a:r>
              <a:rPr lang="ru-RU" altLang="en-US" sz="2600" dirty="0" smtClean="0"/>
              <a:t>4</a:t>
            </a:r>
            <a:r>
              <a:rPr lang="en-US" altLang="en-US" sz="2600" dirty="0" smtClean="0"/>
              <a:t> </a:t>
            </a:r>
            <a:r>
              <a:rPr lang="ru-RU" altLang="en-US" sz="2600" dirty="0" smtClean="0"/>
              <a:t>12гб</a:t>
            </a:r>
          </a:p>
          <a:p>
            <a:pPr marL="0" indent="0">
              <a:buNone/>
            </a:pPr>
            <a:r>
              <a:rPr lang="ru-RU" altLang="en-US" sz="2800" dirty="0" smtClean="0"/>
              <a:t>Размеры изображений:</a:t>
            </a:r>
          </a:p>
          <a:p>
            <a:pPr marL="457200" indent="-457200"/>
            <a:r>
              <a:rPr lang="ru-RU" altLang="en-US" sz="2600" dirty="0" smtClean="0"/>
              <a:t>350</a:t>
            </a:r>
            <a:r>
              <a:rPr lang="en-US" altLang="en-US" sz="2600" dirty="0" smtClean="0"/>
              <a:t>x350</a:t>
            </a:r>
            <a:r>
              <a:rPr lang="ru-RU" altLang="en-US" sz="2600" dirty="0" smtClean="0"/>
              <a:t>, </a:t>
            </a:r>
            <a:r>
              <a:rPr lang="en-US" altLang="en-US" sz="2600" dirty="0" smtClean="0"/>
              <a:t>300</a:t>
            </a:r>
            <a:r>
              <a:rPr lang="ru-RU" altLang="en-US" sz="2600" dirty="0" smtClean="0"/>
              <a:t>х</a:t>
            </a:r>
            <a:r>
              <a:rPr lang="en-US" altLang="en-US" sz="2600" dirty="0" smtClean="0"/>
              <a:t>300, … , 50x50 </a:t>
            </a:r>
            <a:r>
              <a:rPr lang="ru-RU" altLang="en-US" sz="2600" dirty="0" smtClean="0"/>
              <a:t>пикселей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244390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pic>
        <p:nvPicPr>
          <p:cNvPr id="14338" name="Picture 2" descr="C:\Users\Fyodor Rychkov\Desktop\emotion\v1-350px-62percent\dataset\happy\google_14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5" y="1762125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07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эмоций</a:t>
            </a:r>
            <a:endParaRPr lang="ru-RU" dirty="0"/>
          </a:p>
        </p:txBody>
      </p:sp>
      <p:pic>
        <p:nvPicPr>
          <p:cNvPr id="1026" name="Picture 2" descr="C:\Users\Fyodor Rychkov\Desktop\emotion\source_images\S010\004\S010_004_000000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8726"/>
            <a:ext cx="2304256" cy="176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Fyodor Rychkov\Desktop\emotion\source_images\S010\004\S010_004_0000001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620" y="2072313"/>
            <a:ext cx="2299572" cy="176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Fyodor Rychkov\Desktop\emotion\source_images\S010\002\S010_002_0000001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26" y="4012942"/>
            <a:ext cx="2312882" cy="177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Fyodor Rychkov\Desktop\emotion\source_images\S010\003\S010_003_0000001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810" y="2067548"/>
            <a:ext cx="2305794" cy="1765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Fyodor Rychkov\Desktop\emotion\source_images\S010\005\S010_005_00000016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620" y="4012942"/>
            <a:ext cx="2299572" cy="176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Fyodor Rychkov\Desktop\emotion\source_images\S010\006\S010_006_00000015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810" y="4021568"/>
            <a:ext cx="2301615" cy="176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89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Подготовленные изображения</a:t>
            </a:r>
            <a:endParaRPr lang="ru-RU" dirty="0"/>
          </a:p>
        </p:txBody>
      </p:sp>
      <p:pic>
        <p:nvPicPr>
          <p:cNvPr id="2050" name="Picture 2" descr="C:\Users\Fyodor Rychkov\Desktop\emotion\v1-350px-62percent\dataset\anger\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26" y="2500400"/>
            <a:ext cx="2448272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Fyodor Rychkov\Desktop\emotion\v1-350px-62percent\dataset\disgust\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238" y="2500400"/>
            <a:ext cx="2448272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Fyodor Rychkov\Desktop\emotion\v1-350px-62percent\dataset\happy\2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176" y="2500400"/>
            <a:ext cx="2448272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83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Используемые методы классификации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Метод собственных лиц</a:t>
            </a:r>
          </a:p>
          <a:p>
            <a:r>
              <a:rPr lang="ru-RU" dirty="0" smtClean="0"/>
              <a:t>Линейный дискриминант Фишера</a:t>
            </a:r>
          </a:p>
        </p:txBody>
      </p:sp>
    </p:spTree>
    <p:extLst>
      <p:ext uri="{BB962C8B-B14F-4D97-AF65-F5344CB8AC3E}">
        <p14:creationId xmlns:p14="http://schemas.microsoft.com/office/powerpoint/2010/main" val="205929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собственных лиц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Проецирование всех учебных образцов</a:t>
            </a:r>
          </a:p>
          <a:p>
            <a:r>
              <a:rPr lang="ru-RU" dirty="0" smtClean="0"/>
              <a:t>Проецирование изображения в запросе</a:t>
            </a:r>
          </a:p>
          <a:p>
            <a:r>
              <a:rPr lang="ru-RU" dirty="0" smtClean="0"/>
              <a:t>Поиск ближайшего соседа между учебными образцами и изображением в запросе</a:t>
            </a:r>
            <a:endParaRPr lang="ru-RU" dirty="0"/>
          </a:p>
        </p:txBody>
      </p:sp>
      <p:pic>
        <p:nvPicPr>
          <p:cNvPr id="15362" name="Picture 2" descr="eigenfaces_openc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077072"/>
            <a:ext cx="43815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81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Линейный дискриминант Фишера</a:t>
            </a:r>
            <a:endParaRPr lang="ru-RU" dirty="0"/>
          </a:p>
        </p:txBody>
      </p:sp>
      <p:pic>
        <p:nvPicPr>
          <p:cNvPr id="4" name="Объект 3" descr="../../../../_images/fisherfaces_opencv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90750" y="2005806"/>
            <a:ext cx="4762500" cy="3714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839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Пример изображений разных размеров</a:t>
            </a:r>
            <a:endParaRPr lang="ru-RU" sz="3200" dirty="0"/>
          </a:p>
        </p:txBody>
      </p:sp>
      <p:pic>
        <p:nvPicPr>
          <p:cNvPr id="6146" name="Picture 2" descr="C:\Users\Fyodor Rychkov\Desktop\emotion\v1-350px-62percent\difficult2\anger_disgust_2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29824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36049" y="1755797"/>
            <a:ext cx="798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- </a:t>
            </a:r>
            <a:r>
              <a:rPr lang="ru-RU" sz="1600" dirty="0" smtClean="0"/>
              <a:t>20</a:t>
            </a:r>
            <a:r>
              <a:rPr lang="en-US" sz="1600" dirty="0" smtClean="0"/>
              <a:t>x20</a:t>
            </a:r>
            <a:endParaRPr lang="ru-RU" sz="1600" dirty="0"/>
          </a:p>
        </p:txBody>
      </p:sp>
      <p:pic>
        <p:nvPicPr>
          <p:cNvPr id="6148" name="Picture 4" descr="C:\Users\Fyodor Rychkov\Desktop\emotion\v1-350px-62percent\difficult2\anger_disgust_2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749" y="213848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736048" y="2207330"/>
            <a:ext cx="798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- 5</a:t>
            </a:r>
            <a:r>
              <a:rPr lang="ru-RU" sz="1600" dirty="0" smtClean="0"/>
              <a:t>0</a:t>
            </a:r>
            <a:r>
              <a:rPr lang="en-US" sz="1600" dirty="0" smtClean="0"/>
              <a:t>x50</a:t>
            </a:r>
            <a:endParaRPr lang="ru-RU" sz="1600" dirty="0"/>
          </a:p>
        </p:txBody>
      </p:sp>
      <p:pic>
        <p:nvPicPr>
          <p:cNvPr id="13" name="Picture 5" descr="C:\Users\Fyodor Rychkov\Desktop\emotion\v1-350px-62percent\difficult2\anger_happy_3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249" y="1536540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736049" y="1414888"/>
            <a:ext cx="798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- </a:t>
            </a:r>
            <a:r>
              <a:rPr lang="en-US" sz="1600" dirty="0"/>
              <a:t>1</a:t>
            </a:r>
            <a:r>
              <a:rPr lang="ru-RU" sz="1600" dirty="0" smtClean="0"/>
              <a:t>0</a:t>
            </a:r>
            <a:r>
              <a:rPr lang="en-US" sz="1600" dirty="0" smtClean="0"/>
              <a:t>x10</a:t>
            </a:r>
            <a:endParaRPr lang="ru-RU" sz="1600" dirty="0"/>
          </a:p>
        </p:txBody>
      </p:sp>
      <p:pic>
        <p:nvPicPr>
          <p:cNvPr id="6150" name="Picture 6" descr="C:\Users\Fyodor Rychkov\Desktop\emotion\v1-350px-62percent\difficult2\anger_fear_37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874" y="2783928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736049" y="2995651"/>
            <a:ext cx="798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- 8</a:t>
            </a:r>
            <a:r>
              <a:rPr lang="ru-RU" sz="1600" dirty="0" smtClean="0"/>
              <a:t>0</a:t>
            </a:r>
            <a:r>
              <a:rPr lang="en-US" sz="1600" dirty="0" smtClean="0"/>
              <a:t>x80</a:t>
            </a:r>
            <a:endParaRPr lang="ru-RU" sz="1600" dirty="0"/>
          </a:p>
        </p:txBody>
      </p:sp>
      <p:pic>
        <p:nvPicPr>
          <p:cNvPr id="6151" name="Picture 7" descr="C:\Users\Fyodor Rychkov\Desktop\emotion\v1-350px-62percent\difficult2\anger_fear_34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74" y="378904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736047" y="4191263"/>
            <a:ext cx="1007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- 12</a:t>
            </a:r>
            <a:r>
              <a:rPr lang="ru-RU" sz="1600" dirty="0" smtClean="0"/>
              <a:t>0</a:t>
            </a:r>
            <a:r>
              <a:rPr lang="en-US" sz="1600" dirty="0" smtClean="0"/>
              <a:t>x120</a:t>
            </a:r>
            <a:endParaRPr lang="ru-RU" sz="1600" dirty="0"/>
          </a:p>
        </p:txBody>
      </p:sp>
      <p:pic>
        <p:nvPicPr>
          <p:cNvPr id="6152" name="Picture 8" descr="C:\Users\Fyodor Rychkov\Desktop\emotion\v1-350px-62percent\difficult2\anger_fear_32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99" y="5157192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736049" y="5702290"/>
            <a:ext cx="1007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- 15</a:t>
            </a:r>
            <a:r>
              <a:rPr lang="ru-RU" sz="1600" dirty="0" smtClean="0"/>
              <a:t>0</a:t>
            </a:r>
            <a:r>
              <a:rPr lang="en-US" sz="1600" dirty="0" smtClean="0"/>
              <a:t>x150</a:t>
            </a:r>
            <a:endParaRPr lang="ru-RU" sz="1600" dirty="0"/>
          </a:p>
        </p:txBody>
      </p:sp>
      <p:pic>
        <p:nvPicPr>
          <p:cNvPr id="6153" name="Picture 9" descr="C:\Users\Fyodor Rychkov\Desktop\emotion\v1-350px-62percent\difficult2\anger_fear_28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952" y="1355178"/>
            <a:ext cx="180975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7740352" y="2090776"/>
            <a:ext cx="1007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- 19</a:t>
            </a:r>
            <a:r>
              <a:rPr lang="ru-RU" sz="1600" dirty="0" smtClean="0"/>
              <a:t>0</a:t>
            </a:r>
            <a:r>
              <a:rPr lang="en-US" sz="1600" dirty="0" smtClean="0"/>
              <a:t>x190</a:t>
            </a:r>
            <a:endParaRPr lang="ru-RU" sz="1600" dirty="0"/>
          </a:p>
        </p:txBody>
      </p:sp>
      <p:pic>
        <p:nvPicPr>
          <p:cNvPr id="6154" name="Picture 10" descr="C:\Users\Fyodor Rychkov\Desktop\emotion\v1-350px-62percent\difficult2\fear_disgust_64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675" y="3633877"/>
            <a:ext cx="2736304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7740352" y="4832752"/>
            <a:ext cx="1007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- 35</a:t>
            </a:r>
            <a:r>
              <a:rPr lang="ru-RU" sz="1600" dirty="0" smtClean="0"/>
              <a:t>0</a:t>
            </a:r>
            <a:r>
              <a:rPr lang="en-US" sz="1600" dirty="0" smtClean="0"/>
              <a:t>x350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14530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График качества распознавания классификатором на различных размерах изображений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pic>
        <p:nvPicPr>
          <p:cNvPr id="3074" name="Picture 2" descr="C:\Users\Fyodor Rychkov\YandexDisk\Скриншоты\2017-09-12_17-43-2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60" y="1667020"/>
            <a:ext cx="8075240" cy="430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5076056" y="5013176"/>
            <a:ext cx="3146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Эксперимент занял 128 минут</a:t>
            </a:r>
          </a:p>
        </p:txBody>
      </p:sp>
    </p:spTree>
    <p:extLst>
      <p:ext uri="{BB962C8B-B14F-4D97-AF65-F5344CB8AC3E}">
        <p14:creationId xmlns:p14="http://schemas.microsoft.com/office/powerpoint/2010/main" val="214506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График качества распознавания классификатором на различных размерах изображений.</a:t>
            </a:r>
          </a:p>
        </p:txBody>
      </p:sp>
      <p:pic>
        <p:nvPicPr>
          <p:cNvPr id="4099" name="Picture 3" descr="C:\Users\Fyodor Rychkov\YandexDisk\Скриншоты\2017-09-13_23-26-0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5342"/>
            <a:ext cx="8229600" cy="421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5220072" y="5229200"/>
            <a:ext cx="3199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Эксперимент занял 200 минут </a:t>
            </a:r>
          </a:p>
        </p:txBody>
      </p:sp>
    </p:spTree>
    <p:extLst>
      <p:ext uri="{BB962C8B-B14F-4D97-AF65-F5344CB8AC3E}">
        <p14:creationId xmlns:p14="http://schemas.microsoft.com/office/powerpoint/2010/main" val="53007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378</Words>
  <Application>Microsoft Office PowerPoint</Application>
  <PresentationFormat>Экран (4:3)</PresentationFormat>
  <Paragraphs>55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Разработка программного комплекса по определению эмоций человека</vt:lpstr>
      <vt:lpstr>Примеры эмоций</vt:lpstr>
      <vt:lpstr>Подготовленные изображения</vt:lpstr>
      <vt:lpstr>Используемые методы классификации</vt:lpstr>
      <vt:lpstr>Метод собственных лиц</vt:lpstr>
      <vt:lpstr>Линейный дискриминант Фишера</vt:lpstr>
      <vt:lpstr>Пример изображений разных размеров</vt:lpstr>
      <vt:lpstr>График качества распознавания классификатором на различных размерах изображений.</vt:lpstr>
      <vt:lpstr>График качества распознавания классификатором на различных размерах изображений.</vt:lpstr>
      <vt:lpstr>Пример изображений с шумом</vt:lpstr>
      <vt:lpstr>График качества распознавания классификатором изображений с аддитивным случайным шумом N(mean=0, sigma=50).</vt:lpstr>
      <vt:lpstr>График качества распознавания классификатором изображений с аддитивным случайным шумом N(mean=0, sigma=50).</vt:lpstr>
      <vt:lpstr>График качества распознавания классификатором изображений с аддитивным случайным шумом N(mean=0, sigma=50).</vt:lpstr>
      <vt:lpstr>График качества распознавания классификатором изображений с аддитивным случайным шумом N(mean=0, sigma=50).</vt:lpstr>
      <vt:lpstr>График качества распознавания классификатором изображений с аддитивным случайным шумом N(mean=0, sigma=50).</vt:lpstr>
      <vt:lpstr>График качества распознавания классификатором изображений с аддитивным случайным шумом N(mean=0, sigma=50).</vt:lpstr>
      <vt:lpstr>Ошибки классификатора</vt:lpstr>
      <vt:lpstr>Реализация</vt:lpstr>
      <vt:lpstr>Спасибо за внимание!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Определение эмоции человека по фотографии</dc:title>
  <dc:creator>Fyodor Rychkov</dc:creator>
  <cp:lastModifiedBy>Fyodor Rychkov</cp:lastModifiedBy>
  <cp:revision>34</cp:revision>
  <dcterms:created xsi:type="dcterms:W3CDTF">2017-09-20T12:40:18Z</dcterms:created>
  <dcterms:modified xsi:type="dcterms:W3CDTF">2017-09-21T07:49:45Z</dcterms:modified>
</cp:coreProperties>
</file>