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2" r:id="rId3"/>
    <p:sldId id="315" r:id="rId4"/>
    <p:sldId id="313" r:id="rId5"/>
    <p:sldId id="314" r:id="rId6"/>
    <p:sldId id="306" r:id="rId7"/>
    <p:sldId id="316" r:id="rId8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3">
          <p15:clr>
            <a:srgbClr val="A4A3A4"/>
          </p15:clr>
        </p15:guide>
        <p15:guide id="2" pos="3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418"/>
    <a:srgbClr val="FFFFFF"/>
    <a:srgbClr val="BBE0E3"/>
    <a:srgbClr val="333399"/>
    <a:srgbClr val="CA213F"/>
    <a:srgbClr val="B5CA82"/>
    <a:srgbClr val="91AC6B"/>
    <a:srgbClr val="41BEFF"/>
    <a:srgbClr val="0099FF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7" autoAdjust="0"/>
    <p:restoredTop sz="87219" autoAdjust="0"/>
  </p:normalViewPr>
  <p:slideViewPr>
    <p:cSldViewPr snapToGrid="0">
      <p:cViewPr varScale="1">
        <p:scale>
          <a:sx n="144" d="100"/>
          <a:sy n="144" d="100"/>
        </p:scale>
        <p:origin x="2196" y="114"/>
      </p:cViewPr>
      <p:guideLst>
        <p:guide orient="horz" pos="783"/>
        <p:guide pos="3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746C016-D8A0-463E-998E-29EBEB392FC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88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55B3E18-5FC8-4683-A313-3E642C07D8A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43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B3E18-5FC8-4683-A313-3E642C07D8A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9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23403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1750" y="6460175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T. Kutzner, T. H. Kolbe – Thoughts about the CityGML LOD concept and its modification</a:t>
            </a:r>
            <a:endParaRPr lang="de-DE" dirty="0"/>
          </a:p>
        </p:txBody>
      </p:sp>
      <p:sp>
        <p:nvSpPr>
          <p:cNvPr id="14" name="Text Box 18"/>
          <p:cNvSpPr txBox="1">
            <a:spLocks noChangeArrowheads="1"/>
          </p:cNvSpPr>
          <p:nvPr userDrawn="1"/>
        </p:nvSpPr>
        <p:spPr bwMode="auto">
          <a:xfrm>
            <a:off x="6229350" y="478800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chemeClr val="bg2"/>
                </a:solidFill>
              </a:rPr>
              <a:t>Technische Universität München</a:t>
            </a:r>
          </a:p>
        </p:txBody>
      </p:sp>
      <p:pic>
        <p:nvPicPr>
          <p:cNvPr id="15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324000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7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 userDrawn="1"/>
        </p:nvSpPr>
        <p:spPr bwMode="auto">
          <a:xfrm>
            <a:off x="1188494" y="483068"/>
            <a:ext cx="13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900" dirty="0" err="1" smtClean="0">
                <a:solidFill>
                  <a:schemeClr val="bg2"/>
                </a:solidFill>
              </a:rPr>
              <a:t>Chair</a:t>
            </a:r>
            <a:r>
              <a:rPr lang="de-DE" sz="900" dirty="0" smtClean="0">
                <a:solidFill>
                  <a:schemeClr val="bg2"/>
                </a:solidFill>
              </a:rPr>
              <a:t> </a:t>
            </a:r>
            <a:r>
              <a:rPr lang="de-DE" sz="900" dirty="0" err="1" smtClean="0">
                <a:solidFill>
                  <a:schemeClr val="bg2"/>
                </a:solidFill>
              </a:rPr>
              <a:t>of</a:t>
            </a:r>
            <a:r>
              <a:rPr lang="de-DE" sz="900" dirty="0" smtClean="0">
                <a:solidFill>
                  <a:schemeClr val="bg2"/>
                </a:solidFill>
              </a:rPr>
              <a:t> </a:t>
            </a:r>
            <a:r>
              <a:rPr lang="de-DE" sz="900" dirty="0" err="1" smtClean="0">
                <a:solidFill>
                  <a:schemeClr val="bg2"/>
                </a:solidFill>
              </a:rPr>
              <a:t>Geoinformatics</a:t>
            </a:r>
            <a:endParaRPr lang="de-DE" sz="900" dirty="0">
              <a:solidFill>
                <a:schemeClr val="bg2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4685" r="5781" b="4760"/>
          <a:stretch/>
        </p:blipFill>
        <p:spPr>
          <a:xfrm>
            <a:off x="496800" y="309545"/>
            <a:ext cx="335943" cy="338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5876" r="10247" b="4466"/>
          <a:stretch/>
        </p:blipFill>
        <p:spPr>
          <a:xfrm>
            <a:off x="998080" y="324417"/>
            <a:ext cx="176314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403" y="772335"/>
            <a:ext cx="8352000" cy="60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5113" indent="-265113">
              <a:buClr>
                <a:srgbClr val="0099FF"/>
              </a:buClr>
              <a:buSzPct val="70000"/>
              <a:buFont typeface="Arial" pitchFamily="34" charset="0"/>
              <a:buChar char="►"/>
              <a:defRPr sz="2400"/>
            </a:lvl1pPr>
            <a:lvl2pPr marL="712788" indent="-266700">
              <a:buClr>
                <a:srgbClr val="0099FF"/>
              </a:buClr>
              <a:buSzPct val="70000"/>
              <a:buFont typeface="Arial" pitchFamily="34" charset="0"/>
              <a:buChar char="●"/>
              <a:defRPr/>
            </a:lvl2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20.06.2013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T. Kutzner, T. H. Kolbe – Thoughts about the CityGML LOD concept and its modification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63DD3-2B18-4136-B8CD-D7971751E1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1037" y="1828800"/>
            <a:ext cx="41040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5035" y="1828800"/>
            <a:ext cx="41040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20.06.2013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T. Kutzner, T. H. Kolbe – Thoughts about the CityGML LOD concept and its modification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07D4B-AAF1-4F18-8242-E6805E4AB39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770" y="772335"/>
            <a:ext cx="835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1035" y="1516607"/>
            <a:ext cx="8497783" cy="468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51600"/>
            <a:ext cx="99119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smtClean="0"/>
              <a:t>20.06.2013</a:t>
            </a: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61381" y="6451600"/>
            <a:ext cx="615063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smtClean="0"/>
              <a:t>T. Kutzner, T. H. Kolbe – Thoughts about the CityGML LOD concept and its modification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66462" y="6451600"/>
            <a:ext cx="869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529A9F4-55C9-4696-B4CB-BD79B72F19A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8800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52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5925" y="324000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7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 userDrawn="1"/>
        </p:nvSpPr>
        <p:spPr bwMode="auto">
          <a:xfrm>
            <a:off x="1188494" y="483068"/>
            <a:ext cx="13969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900" dirty="0" err="1" smtClean="0">
                <a:solidFill>
                  <a:schemeClr val="bg2"/>
                </a:solidFill>
              </a:rPr>
              <a:t>Chair</a:t>
            </a:r>
            <a:r>
              <a:rPr lang="de-DE" sz="900" dirty="0" smtClean="0">
                <a:solidFill>
                  <a:schemeClr val="bg2"/>
                </a:solidFill>
              </a:rPr>
              <a:t> </a:t>
            </a:r>
            <a:r>
              <a:rPr lang="de-DE" sz="900" dirty="0" err="1" smtClean="0">
                <a:solidFill>
                  <a:schemeClr val="bg2"/>
                </a:solidFill>
              </a:rPr>
              <a:t>of</a:t>
            </a:r>
            <a:r>
              <a:rPr lang="de-DE" sz="900" dirty="0" smtClean="0">
                <a:solidFill>
                  <a:schemeClr val="bg2"/>
                </a:solidFill>
              </a:rPr>
              <a:t> </a:t>
            </a:r>
            <a:r>
              <a:rPr lang="de-DE" sz="900" dirty="0" err="1" smtClean="0">
                <a:solidFill>
                  <a:schemeClr val="bg2"/>
                </a:solidFill>
              </a:rPr>
              <a:t>Geoinformatics</a:t>
            </a:r>
            <a:endParaRPr lang="de-DE" sz="900" dirty="0">
              <a:solidFill>
                <a:schemeClr val="bg2"/>
              </a:solidFill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4685" r="5781" b="4760"/>
          <a:stretch/>
        </p:blipFill>
        <p:spPr>
          <a:xfrm>
            <a:off x="496800" y="309545"/>
            <a:ext cx="335943" cy="3384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5876" r="10247" b="4466"/>
          <a:stretch/>
        </p:blipFill>
        <p:spPr>
          <a:xfrm>
            <a:off x="998080" y="324417"/>
            <a:ext cx="176314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5113" indent="-265113" algn="l" rtl="0" eaLnBrk="1" fontAlgn="base" hangingPunct="1">
        <a:spcBef>
          <a:spcPct val="20000"/>
        </a:spcBef>
        <a:spcAft>
          <a:spcPct val="0"/>
        </a:spcAft>
        <a:buClr>
          <a:srgbClr val="0099FF"/>
        </a:buClr>
        <a:buSzPct val="70000"/>
        <a:buFont typeface="Arial" pitchFamily="34" charset="0"/>
        <a:buChar char="►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12788" indent="-266700" algn="l" rtl="0" eaLnBrk="1" fontAlgn="base" hangingPunct="1">
        <a:spcBef>
          <a:spcPct val="20000"/>
        </a:spcBef>
        <a:spcAft>
          <a:spcPct val="0"/>
        </a:spcAft>
        <a:buClr>
          <a:srgbClr val="0099FF"/>
        </a:buClr>
        <a:buSzPct val="70000"/>
        <a:buFont typeface="Arial" pitchFamily="34" charset="0"/>
        <a:buChar char="●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9FF"/>
        </a:buClr>
        <a:buSzPct val="70000"/>
        <a:buFont typeface="Arial" pitchFamily="34" charset="0"/>
        <a:buChar char="●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8969" y="1033153"/>
            <a:ext cx="8542379" cy="1413164"/>
          </a:xfrm>
        </p:spPr>
        <p:txBody>
          <a:bodyPr/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sz="3600" dirty="0" err="1" smtClean="0"/>
              <a:t>CityGML</a:t>
            </a:r>
            <a:r>
              <a:rPr lang="en-US" sz="3600" dirty="0" smtClean="0"/>
              <a:t> 3.0 WP03</a:t>
            </a:r>
            <a:br>
              <a:rPr lang="en-US" sz="3600" dirty="0" smtClean="0"/>
            </a:br>
            <a:r>
              <a:rPr lang="en-US" sz="3600" dirty="0" smtClean="0"/>
              <a:t>Use Cases 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1037" y="3363415"/>
            <a:ext cx="8551082" cy="2812312"/>
          </a:xfrm>
        </p:spPr>
        <p:txBody>
          <a:bodyPr/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715963" algn="l"/>
              </a:tabLst>
            </a:pPr>
            <a:r>
              <a:rPr lang="de-DE" dirty="0" smtClean="0">
                <a:latin typeface="Arial" charset="0"/>
              </a:rPr>
              <a:t>Thomas H. Kolbe, Andreas Donaubauer, </a:t>
            </a:r>
            <a:r>
              <a:rPr lang="de-DE" u="sng" dirty="0" smtClean="0">
                <a:latin typeface="Arial" charset="0"/>
              </a:rPr>
              <a:t>Kanishk Chaturvedi</a:t>
            </a:r>
            <a:r>
              <a:rPr lang="de-DE" dirty="0" smtClean="0">
                <a:latin typeface="Arial" charset="0"/>
              </a:rPr>
              <a:t/>
            </a:r>
            <a:br>
              <a:rPr lang="de-DE" dirty="0" smtClean="0">
                <a:latin typeface="Arial" charset="0"/>
              </a:rPr>
            </a:br>
            <a:endParaRPr lang="de-DE" sz="2000" dirty="0">
              <a:latin typeface="Arial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715963" algn="l"/>
              </a:tabLst>
            </a:pPr>
            <a:r>
              <a:rPr lang="de-DE" sz="2000" dirty="0" err="1">
                <a:latin typeface="Arial" charset="0"/>
              </a:rPr>
              <a:t>Chair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of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Geoinformatics</a:t>
            </a:r>
            <a:r>
              <a:rPr lang="de-DE" sz="2000" dirty="0">
                <a:latin typeface="Arial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715963" algn="l"/>
              </a:tabLst>
            </a:pPr>
            <a:r>
              <a:rPr lang="de-DE" sz="2000" dirty="0">
                <a:latin typeface="Arial" charset="0"/>
              </a:rPr>
              <a:t>Technische Universität München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715963" algn="l"/>
              </a:tabLst>
            </a:pPr>
            <a:r>
              <a:rPr lang="de-DE" sz="2000" dirty="0">
                <a:latin typeface="Arial" charset="0"/>
              </a:rPr>
              <a:t>kutzner@tum.de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715963" algn="l"/>
              </a:tabLst>
            </a:pPr>
            <a:endParaRPr lang="de-DE" sz="2000" dirty="0">
              <a:latin typeface="Arial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715963" algn="l"/>
              </a:tabLst>
              <a:defRPr/>
            </a:pPr>
            <a:r>
              <a:rPr lang="de-DE" sz="2000" dirty="0" smtClean="0">
                <a:latin typeface="Arial" charset="0"/>
              </a:rPr>
              <a:t>28 </a:t>
            </a:r>
            <a:r>
              <a:rPr lang="de-DE" sz="2000" dirty="0" err="1" smtClean="0">
                <a:latin typeface="Arial" charset="0"/>
              </a:rPr>
              <a:t>July</a:t>
            </a:r>
            <a:r>
              <a:rPr lang="de-DE" sz="2000" dirty="0" smtClean="0">
                <a:latin typeface="Arial" charset="0"/>
              </a:rPr>
              <a:t>, 2014</a:t>
            </a:r>
            <a:endParaRPr lang="de-DE" sz="2000" dirty="0">
              <a:latin typeface="Arial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715963" algn="l"/>
              </a:tabLst>
              <a:defRPr/>
            </a:pPr>
            <a:r>
              <a:rPr lang="en-US" sz="2000" dirty="0" err="1" smtClean="0">
                <a:latin typeface="Arial" charset="0"/>
              </a:rPr>
              <a:t>CityGML</a:t>
            </a:r>
            <a:r>
              <a:rPr lang="en-US" sz="2000" dirty="0" smtClean="0">
                <a:latin typeface="Arial" charset="0"/>
              </a:rPr>
              <a:t> 3.0 WP 03 Web Conference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715963" algn="l"/>
              </a:tabLst>
              <a:defRPr/>
            </a:pPr>
            <a:endParaRPr lang="de-DE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403" y="1140635"/>
            <a:ext cx="8352000" cy="609600"/>
          </a:xfrm>
        </p:spPr>
        <p:txBody>
          <a:bodyPr/>
          <a:lstStyle/>
          <a:p>
            <a:r>
              <a:rPr lang="de-DE" dirty="0" err="1" smtClean="0"/>
              <a:t>Uses</a:t>
            </a:r>
            <a:r>
              <a:rPr lang="de-DE" dirty="0" smtClean="0"/>
              <a:t> Case: </a:t>
            </a:r>
            <a:r>
              <a:rPr lang="de-DE" dirty="0" err="1" smtClean="0"/>
              <a:t>Energy</a:t>
            </a:r>
            <a:r>
              <a:rPr lang="de-DE" dirty="0" smtClean="0"/>
              <a:t> Demand </a:t>
            </a:r>
            <a:r>
              <a:rPr lang="de-DE" dirty="0" err="1" smtClean="0"/>
              <a:t>Calculation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r>
              <a:rPr lang="de-DE" dirty="0" smtClean="0"/>
              <a:t>: London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28.07.2014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Use Cases WP03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3DD3-2B18-4136-B8CD-D7971751E10B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7318" b="2685"/>
          <a:stretch/>
        </p:blipFill>
        <p:spPr>
          <a:xfrm>
            <a:off x="504825" y="2154799"/>
            <a:ext cx="5962099" cy="3633091"/>
          </a:xfrm>
        </p:spPr>
      </p:pic>
      <p:sp>
        <p:nvSpPr>
          <p:cNvPr id="9" name="Abgerundete rechteckige Legende 8"/>
          <p:cNvSpPr/>
          <p:nvPr/>
        </p:nvSpPr>
        <p:spPr bwMode="auto">
          <a:xfrm>
            <a:off x="5765800" y="1435100"/>
            <a:ext cx="3213100" cy="1511300"/>
          </a:xfrm>
          <a:prstGeom prst="wedgeRoundRectCallout">
            <a:avLst>
              <a:gd name="adj1" fmla="val -130226"/>
              <a:gd name="adj2" fmla="val 1116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Building A, Apartment 1: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latin typeface="Arial" pitchFamily="34" charset="0"/>
              </a:rPr>
              <a:t>s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torey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numberOfRooms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latin typeface="Arial" pitchFamily="34" charset="0"/>
              </a:rPr>
              <a:t>numberOfInhabitants</a:t>
            </a:r>
            <a:r>
              <a:rPr lang="de-DE" dirty="0" smtClean="0">
                <a:latin typeface="Arial" pitchFamily="34" charset="0"/>
              </a:rPr>
              <a:t>: 2</a:t>
            </a:r>
          </a:p>
        </p:txBody>
      </p:sp>
      <p:sp>
        <p:nvSpPr>
          <p:cNvPr id="10" name="Abgerundete rechteckige Legende 9"/>
          <p:cNvSpPr/>
          <p:nvPr/>
        </p:nvSpPr>
        <p:spPr bwMode="auto">
          <a:xfrm>
            <a:off x="5765800" y="3098800"/>
            <a:ext cx="3213100" cy="1511300"/>
          </a:xfrm>
          <a:prstGeom prst="wedgeRoundRectCallout">
            <a:avLst>
              <a:gd name="adj1" fmla="val -129040"/>
              <a:gd name="adj2" fmla="val 57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latin typeface="Arial" pitchFamily="34" charset="0"/>
              </a:rPr>
              <a:t>Building A, Apartment 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latin typeface="Arial" pitchFamily="34" charset="0"/>
              </a:rPr>
              <a:t>s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torey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numberOfRooms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latin typeface="Arial" pitchFamily="34" charset="0"/>
              </a:rPr>
              <a:t>numberOfInhabitants</a:t>
            </a:r>
            <a:r>
              <a:rPr lang="de-DE" dirty="0" smtClean="0">
                <a:latin typeface="Arial" pitchFamily="34" charset="0"/>
              </a:rPr>
              <a:t>: 4 </a:t>
            </a:r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5765800" y="4724400"/>
            <a:ext cx="3213100" cy="1511300"/>
          </a:xfrm>
          <a:prstGeom prst="wedgeRoundRectCallout">
            <a:avLst>
              <a:gd name="adj1" fmla="val -129435"/>
              <a:gd name="adj2" fmla="val -992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latin typeface="Arial" pitchFamily="34" charset="0"/>
              </a:rPr>
              <a:t>Building A, Apartment 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latin typeface="Arial" pitchFamily="34" charset="0"/>
              </a:rPr>
              <a:t>s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torey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numberOfRooms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latin typeface="Arial" pitchFamily="34" charset="0"/>
              </a:rPr>
              <a:t>numberOfInhabitants</a:t>
            </a:r>
            <a:r>
              <a:rPr lang="de-DE" dirty="0" smtClean="0">
                <a:latin typeface="Arial" pitchFamily="34" charset="0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434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403" y="1140635"/>
            <a:ext cx="8352000" cy="609600"/>
          </a:xfrm>
        </p:spPr>
        <p:txBody>
          <a:bodyPr/>
          <a:lstStyle/>
          <a:p>
            <a:r>
              <a:rPr lang="de-DE" dirty="0" err="1" smtClean="0"/>
              <a:t>Uses</a:t>
            </a:r>
            <a:r>
              <a:rPr lang="de-DE" dirty="0" smtClean="0"/>
              <a:t> Case: </a:t>
            </a:r>
            <a:r>
              <a:rPr lang="de-DE" dirty="0" err="1" smtClean="0"/>
              <a:t>Energy</a:t>
            </a:r>
            <a:r>
              <a:rPr lang="de-DE" dirty="0" smtClean="0"/>
              <a:t> Demand </a:t>
            </a:r>
            <a:r>
              <a:rPr lang="de-DE" dirty="0" err="1" smtClean="0"/>
              <a:t>Calculation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r>
              <a:rPr lang="de-DE" dirty="0" smtClean="0"/>
              <a:t>: London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1035" y="1745207"/>
            <a:ext cx="8497783" cy="449049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Outer shell of building is required for: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Calculating building volume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Calculating surface area of outer shell </a:t>
            </a:r>
            <a:br>
              <a:rPr lang="en-US" sz="1800" dirty="0" smtClean="0"/>
            </a:br>
            <a:r>
              <a:rPr lang="en-US" sz="1800" dirty="0" smtClean="0"/>
              <a:t>(includes calculation of shared wall surfaces between buildings)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Discriminating different types of boundary surfaces (</a:t>
            </a:r>
            <a:r>
              <a:rPr lang="en-US" sz="1800" dirty="0" err="1" smtClean="0"/>
              <a:t>RoofSurface</a:t>
            </a:r>
            <a:r>
              <a:rPr lang="en-US" sz="1800" dirty="0" smtClean="0"/>
              <a:t>, </a:t>
            </a:r>
            <a:r>
              <a:rPr lang="en-US" sz="1800" dirty="0" err="1" smtClean="0"/>
              <a:t>WallSurface</a:t>
            </a:r>
            <a:r>
              <a:rPr lang="en-US" sz="1800" dirty="0" smtClean="0"/>
              <a:t>, </a:t>
            </a:r>
            <a:r>
              <a:rPr lang="en-US" sz="1800" dirty="0" err="1" smtClean="0"/>
              <a:t>GroundSurface</a:t>
            </a:r>
            <a:r>
              <a:rPr lang="en-US" sz="1800" dirty="0" smtClean="0"/>
              <a:t>). </a:t>
            </a:r>
            <a:r>
              <a:rPr lang="en-US" sz="1800" dirty="0"/>
              <a:t>LOD2 boundary surfaces are used (LOD3 would be more appropriate but is not available for City- or district-wide simulations)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Building Interior: one object per apartment, no geometry but relevant thematic information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Requirements for LOD concept: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Combining information on building interior - In this case “apartment objects” (</a:t>
            </a:r>
            <a:r>
              <a:rPr lang="en-US" sz="1800" dirty="0" smtClean="0">
                <a:sym typeface="Wingdings" panose="05000000000000000000" pitchFamily="2" charset="2"/>
              </a:rPr>
              <a:t> requirement for WP 13) – with LOD2 outer shell</a:t>
            </a:r>
            <a:endParaRPr lang="en-US" sz="1800" dirty="0" smtClean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3DD3-2B18-4136-B8CD-D7971751E10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508000" y="6451600"/>
            <a:ext cx="991191" cy="304800"/>
          </a:xfrm>
        </p:spPr>
        <p:txBody>
          <a:bodyPr/>
          <a:lstStyle/>
          <a:p>
            <a:r>
              <a:rPr lang="de-DE" dirty="0" smtClean="0"/>
              <a:t>28.07.2014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61381" y="6451600"/>
            <a:ext cx="6150634" cy="304800"/>
          </a:xfrm>
        </p:spPr>
        <p:txBody>
          <a:bodyPr/>
          <a:lstStyle/>
          <a:p>
            <a:r>
              <a:rPr lang="en-US" dirty="0" smtClean="0"/>
              <a:t>Use Cases WP03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5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403" y="1140635"/>
            <a:ext cx="8352000" cy="609600"/>
          </a:xfrm>
        </p:spPr>
        <p:txBody>
          <a:bodyPr/>
          <a:lstStyle/>
          <a:p>
            <a:r>
              <a:rPr lang="de-DE" dirty="0" err="1" smtClean="0"/>
              <a:t>Uses</a:t>
            </a:r>
            <a:r>
              <a:rPr lang="de-DE" dirty="0" smtClean="0"/>
              <a:t> Case: Computer </a:t>
            </a:r>
            <a:r>
              <a:rPr lang="de-DE" dirty="0" err="1" smtClean="0"/>
              <a:t>Aided</a:t>
            </a:r>
            <a:r>
              <a:rPr lang="de-DE" dirty="0" smtClean="0"/>
              <a:t> Facility Management – </a:t>
            </a:r>
            <a:r>
              <a:rPr lang="de-DE" dirty="0" err="1" smtClean="0"/>
              <a:t>Example</a:t>
            </a:r>
            <a:r>
              <a:rPr lang="de-DE" dirty="0" smtClean="0"/>
              <a:t>: City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Munich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3DD3-2B18-4136-B8CD-D7971751E10B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26" name="Picture 2" descr="Z:\Veröffentlichungen (allgemein)\2014\02_GI-Runde 2014 (Donaubauer, Liebscher, Kolbe)\Abbildung_Clien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752600"/>
            <a:ext cx="8515293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508000" y="6451600"/>
            <a:ext cx="991191" cy="304800"/>
          </a:xfrm>
        </p:spPr>
        <p:txBody>
          <a:bodyPr/>
          <a:lstStyle/>
          <a:p>
            <a:r>
              <a:rPr lang="de-DE" dirty="0" smtClean="0"/>
              <a:t>28.07.2014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61381" y="6451600"/>
            <a:ext cx="6150634" cy="304800"/>
          </a:xfrm>
        </p:spPr>
        <p:txBody>
          <a:bodyPr/>
          <a:lstStyle/>
          <a:p>
            <a:r>
              <a:rPr lang="en-US" dirty="0" smtClean="0"/>
              <a:t>Use Cases WP03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403" y="1140635"/>
            <a:ext cx="8352000" cy="609600"/>
          </a:xfrm>
        </p:spPr>
        <p:txBody>
          <a:bodyPr/>
          <a:lstStyle/>
          <a:p>
            <a:r>
              <a:rPr lang="de-DE" dirty="0" err="1" smtClean="0"/>
              <a:t>Uses</a:t>
            </a:r>
            <a:r>
              <a:rPr lang="de-DE" dirty="0" smtClean="0"/>
              <a:t> Case: Computer </a:t>
            </a:r>
            <a:r>
              <a:rPr lang="de-DE" dirty="0" err="1" smtClean="0"/>
              <a:t>Aided</a:t>
            </a:r>
            <a:r>
              <a:rPr lang="de-DE" dirty="0" smtClean="0"/>
              <a:t> Facility Management – </a:t>
            </a:r>
            <a:r>
              <a:rPr lang="de-DE" dirty="0" err="1" smtClean="0"/>
              <a:t>Example</a:t>
            </a:r>
            <a:r>
              <a:rPr lang="de-DE" dirty="0" smtClean="0"/>
              <a:t>: City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Munich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1035" y="1999207"/>
            <a:ext cx="8497783" cy="438889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Rooms: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were </a:t>
            </a:r>
            <a:r>
              <a:rPr lang="en-US" sz="1800" dirty="0"/>
              <a:t>generated by extrusion from 2D CAD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carry detailed semantic information coming from CAFM system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Boundary surfaces of Rooms are semantically classified (</a:t>
            </a:r>
            <a:r>
              <a:rPr lang="en-US" sz="1800" dirty="0" err="1"/>
              <a:t>InteriorWallSurfaces</a:t>
            </a:r>
            <a:r>
              <a:rPr lang="en-US" sz="1800" dirty="0"/>
              <a:t>, </a:t>
            </a:r>
            <a:r>
              <a:rPr lang="en-US" sz="1800" dirty="0" err="1"/>
              <a:t>CeilingSurfaces</a:t>
            </a:r>
            <a:r>
              <a:rPr lang="en-US" sz="1800" dirty="0"/>
              <a:t>, </a:t>
            </a:r>
            <a:r>
              <a:rPr lang="en-US" sz="1800" dirty="0" err="1"/>
              <a:t>FloorSurfaces</a:t>
            </a:r>
            <a:r>
              <a:rPr lang="en-US" sz="1800" dirty="0"/>
              <a:t>) in order to attach semantic information coming from CAFM system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Outer shell of building is available only in LOD2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Requirements for LOD concept: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Represent Rooms with generalized geometry (“LOD1”) 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Represent interior boundary surfaces without openings </a:t>
            </a:r>
            <a:br>
              <a:rPr lang="en-US" sz="1800" dirty="0"/>
            </a:br>
            <a:r>
              <a:rPr lang="en-US" sz="1800" dirty="0"/>
              <a:t>(“LOD1 </a:t>
            </a:r>
            <a:r>
              <a:rPr lang="en-US" sz="1800" dirty="0" err="1"/>
              <a:t>CeilingSurface</a:t>
            </a:r>
            <a:r>
              <a:rPr lang="en-US" sz="1800" dirty="0" smtClean="0"/>
              <a:t>”)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Combination of an LOD2 outer building shell with “LOD1”-Rooms</a:t>
            </a:r>
            <a:endParaRPr lang="de-DE" sz="1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3DD3-2B18-4136-B8CD-D7971751E10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508000" y="6451600"/>
            <a:ext cx="991191" cy="304800"/>
          </a:xfrm>
        </p:spPr>
        <p:txBody>
          <a:bodyPr/>
          <a:lstStyle/>
          <a:p>
            <a:r>
              <a:rPr lang="de-DE" dirty="0" smtClean="0"/>
              <a:t>28.07.2014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61381" y="6451600"/>
            <a:ext cx="6150634" cy="304800"/>
          </a:xfrm>
        </p:spPr>
        <p:txBody>
          <a:bodyPr/>
          <a:lstStyle/>
          <a:p>
            <a:r>
              <a:rPr lang="en-US" dirty="0" smtClean="0"/>
              <a:t>Use Cases WP03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0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403" y="1153335"/>
            <a:ext cx="8352000" cy="609600"/>
          </a:xfrm>
        </p:spPr>
        <p:txBody>
          <a:bodyPr/>
          <a:lstStyle/>
          <a:p>
            <a:r>
              <a:rPr lang="de-DE" dirty="0" err="1" smtClean="0"/>
              <a:t>Uses</a:t>
            </a:r>
            <a:r>
              <a:rPr lang="de-DE" dirty="0" smtClean="0"/>
              <a:t> Case: </a:t>
            </a:r>
            <a:r>
              <a:rPr lang="de-DE" dirty="0" err="1" smtClean="0"/>
              <a:t>Subspacing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Indoor</a:t>
            </a:r>
            <a:r>
              <a:rPr lang="de-DE" dirty="0" smtClean="0"/>
              <a:t> 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Indoor</a:t>
            </a:r>
            <a:r>
              <a:rPr lang="de-DE" dirty="0" smtClean="0"/>
              <a:t> Routing Graphs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3DD3-2B18-4136-B8CD-D7971751E10B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8" y="1757110"/>
            <a:ext cx="5353299" cy="31842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rcRect b="10440"/>
          <a:stretch>
            <a:fillRect/>
          </a:stretch>
        </p:blipFill>
        <p:spPr>
          <a:xfrm>
            <a:off x="3749960" y="3554439"/>
            <a:ext cx="5330539" cy="2723119"/>
          </a:xfrm>
          <a:prstGeom prst="rect">
            <a:avLst/>
          </a:prstGeom>
        </p:spPr>
      </p:pic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508000" y="6451600"/>
            <a:ext cx="991191" cy="304800"/>
          </a:xfrm>
        </p:spPr>
        <p:txBody>
          <a:bodyPr/>
          <a:lstStyle/>
          <a:p>
            <a:r>
              <a:rPr lang="de-DE" dirty="0" smtClean="0"/>
              <a:t>28.07.2014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61381" y="6451600"/>
            <a:ext cx="6150634" cy="304800"/>
          </a:xfrm>
        </p:spPr>
        <p:txBody>
          <a:bodyPr/>
          <a:lstStyle/>
          <a:p>
            <a:r>
              <a:rPr lang="en-US" dirty="0" smtClean="0"/>
              <a:t>Use Cases WP03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76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403" y="1153335"/>
            <a:ext cx="8352000" cy="609600"/>
          </a:xfrm>
        </p:spPr>
        <p:txBody>
          <a:bodyPr/>
          <a:lstStyle/>
          <a:p>
            <a:r>
              <a:rPr lang="de-DE" dirty="0" err="1" smtClean="0"/>
              <a:t>Uses</a:t>
            </a:r>
            <a:r>
              <a:rPr lang="de-DE" dirty="0" smtClean="0"/>
              <a:t> Case: </a:t>
            </a:r>
            <a:r>
              <a:rPr lang="de-DE" dirty="0" err="1" smtClean="0"/>
              <a:t>Subspacing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Indoor</a:t>
            </a:r>
            <a:r>
              <a:rPr lang="de-DE" dirty="0" smtClean="0"/>
              <a:t> 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Indoor</a:t>
            </a:r>
            <a:r>
              <a:rPr lang="de-DE" dirty="0" smtClean="0"/>
              <a:t> Routing Graphs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1035" y="1719807"/>
            <a:ext cx="8625965" cy="3677693"/>
          </a:xfrm>
        </p:spPr>
        <p:txBody>
          <a:bodyPr/>
          <a:lstStyle/>
          <a:p>
            <a:r>
              <a:rPr lang="de-DE" dirty="0" err="1" smtClean="0"/>
              <a:t>CityGML</a:t>
            </a:r>
            <a:r>
              <a:rPr lang="de-DE" dirty="0" smtClean="0"/>
              <a:t> </a:t>
            </a:r>
            <a:r>
              <a:rPr lang="de-DE" dirty="0" err="1" smtClean="0"/>
              <a:t>Rooms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InteriorBuildingInstallation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subspacing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locomotion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(</a:t>
            </a:r>
            <a:r>
              <a:rPr lang="de-DE" dirty="0" err="1" smtClean="0"/>
              <a:t>walking</a:t>
            </a:r>
            <a:r>
              <a:rPr lang="de-DE" dirty="0" smtClean="0"/>
              <a:t>, </a:t>
            </a:r>
            <a:r>
              <a:rPr lang="de-DE" dirty="0" err="1" smtClean="0"/>
              <a:t>driving</a:t>
            </a:r>
            <a:r>
              <a:rPr lang="de-DE" dirty="0" smtClean="0"/>
              <a:t>, </a:t>
            </a:r>
            <a:r>
              <a:rPr lang="de-DE" dirty="0" err="1" smtClean="0"/>
              <a:t>flying</a:t>
            </a:r>
            <a:r>
              <a:rPr lang="de-DE" dirty="0" smtClean="0"/>
              <a:t>) </a:t>
            </a:r>
            <a:br>
              <a:rPr lang="de-DE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Transformation </a:t>
            </a:r>
            <a:r>
              <a:rPr lang="de-DE" sz="1800" dirty="0" err="1" smtClean="0">
                <a:sym typeface="Wingdings" panose="05000000000000000000" pitchFamily="2" charset="2"/>
              </a:rPr>
              <a:t>to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IndoorGML</a:t>
            </a:r>
            <a:endParaRPr lang="de-DE" sz="1800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Detailed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representation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required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sz="1800" dirty="0" err="1" smtClean="0">
                <a:sym typeface="Wingdings" panose="05000000000000000000" pitchFamily="2" charset="2"/>
              </a:rPr>
              <a:t>Rooms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including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Openings</a:t>
            </a:r>
            <a:endParaRPr lang="de-DE" sz="1800" dirty="0" smtClean="0">
              <a:sym typeface="Wingdings" panose="05000000000000000000" pitchFamily="2" charset="2"/>
            </a:endParaRPr>
          </a:p>
          <a:p>
            <a:pPr lvl="1"/>
            <a:r>
              <a:rPr lang="de-DE" sz="1800" dirty="0" err="1" smtClean="0">
                <a:sym typeface="Wingdings" panose="05000000000000000000" pitchFamily="2" charset="2"/>
              </a:rPr>
              <a:t>InteriorBuildingInstallation</a:t>
            </a:r>
            <a:endParaRPr lang="de-DE" sz="1800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Building </a:t>
            </a:r>
            <a:r>
              <a:rPr lang="de-DE" dirty="0" err="1">
                <a:sym typeface="Wingdings" panose="05000000000000000000" pitchFamily="2" charset="2"/>
              </a:rPr>
              <a:t>o</a:t>
            </a:r>
            <a:r>
              <a:rPr lang="de-DE" dirty="0" err="1" smtClean="0">
                <a:sym typeface="Wingdings" panose="05000000000000000000" pitchFamily="2" charset="2"/>
              </a:rPr>
              <a:t>bject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possibly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BuildingPart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objects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required</a:t>
            </a:r>
            <a:r>
              <a:rPr lang="de-DE" dirty="0" smtClean="0">
                <a:sym typeface="Wingdings" panose="05000000000000000000" pitchFamily="2" charset="2"/>
              </a:rPr>
              <a:t> but </a:t>
            </a:r>
            <a:r>
              <a:rPr lang="de-DE" dirty="0" err="1" smtClean="0">
                <a:sym typeface="Wingdings" panose="05000000000000000000" pitchFamily="2" charset="2"/>
              </a:rPr>
              <a:t>outer</a:t>
            </a:r>
            <a:r>
              <a:rPr lang="de-DE" dirty="0" smtClean="0">
                <a:sym typeface="Wingdings" panose="05000000000000000000" pitchFamily="2" charset="2"/>
              </a:rPr>
              <a:t> Shell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Building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required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Requirements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LOD </a:t>
            </a:r>
            <a:r>
              <a:rPr lang="de-DE" dirty="0" err="1" smtClean="0">
                <a:sym typeface="Wingdings" panose="05000000000000000000" pitchFamily="2" charset="2"/>
              </a:rPr>
              <a:t>concept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Represent</a:t>
            </a:r>
            <a:r>
              <a:rPr lang="de-DE" dirty="0" smtClean="0">
                <a:sym typeface="Wingdings" panose="05000000000000000000" pitchFamily="2" charset="2"/>
              </a:rPr>
              <a:t> Building </a:t>
            </a:r>
            <a:r>
              <a:rPr lang="de-DE" dirty="0" err="1" smtClean="0">
                <a:sym typeface="Wingdings" panose="05000000000000000000" pitchFamily="2" charset="2"/>
              </a:rPr>
              <a:t>objects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without</a:t>
            </a:r>
            <a:r>
              <a:rPr lang="de-DE" dirty="0" smtClean="0">
                <a:sym typeface="Wingdings" panose="05000000000000000000" pitchFamily="2" charset="2"/>
              </a:rPr>
              <a:t> an </a:t>
            </a:r>
            <a:r>
              <a:rPr lang="de-DE" dirty="0" err="1" smtClean="0">
                <a:sym typeface="Wingdings" panose="05000000000000000000" pitchFamily="2" charset="2"/>
              </a:rPr>
              <a:t>outer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shell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Combining</a:t>
            </a:r>
            <a:r>
              <a:rPr lang="de-DE" dirty="0" smtClean="0">
                <a:sym typeface="Wingdings" panose="05000000000000000000" pitchFamily="2" charset="2"/>
              </a:rPr>
              <a:t> LOD4 </a:t>
            </a:r>
            <a:r>
              <a:rPr lang="de-DE" dirty="0" err="1" smtClean="0">
                <a:sym typeface="Wingdings" panose="05000000000000000000" pitchFamily="2" charset="2"/>
              </a:rPr>
              <a:t>Rooms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those</a:t>
            </a:r>
            <a:r>
              <a:rPr lang="de-DE" dirty="0" smtClean="0">
                <a:sym typeface="Wingdings" panose="05000000000000000000" pitchFamily="2" charset="2"/>
              </a:rPr>
              <a:t> Building </a:t>
            </a:r>
            <a:r>
              <a:rPr lang="de-DE" dirty="0" err="1" smtClean="0">
                <a:sym typeface="Wingdings" panose="05000000000000000000" pitchFamily="2" charset="2"/>
              </a:rPr>
              <a:t>objects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sz="2200" dirty="0"/>
          </a:p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3DD3-2B18-4136-B8CD-D7971751E10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508000" y="6451600"/>
            <a:ext cx="991191" cy="304800"/>
          </a:xfrm>
        </p:spPr>
        <p:txBody>
          <a:bodyPr/>
          <a:lstStyle/>
          <a:p>
            <a:r>
              <a:rPr lang="de-DE" dirty="0" smtClean="0"/>
              <a:t>28.07.2014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61381" y="6451600"/>
            <a:ext cx="6150634" cy="304800"/>
          </a:xfrm>
        </p:spPr>
        <p:txBody>
          <a:bodyPr/>
          <a:lstStyle/>
          <a:p>
            <a:r>
              <a:rPr lang="en-US" dirty="0" smtClean="0"/>
              <a:t>Use Cases WP03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8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hrstuhl Geoinformatik 2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Lehrstuhl Geoinformatik 2.potx</Template>
  <TotalTime>0</TotalTime>
  <Words>269</Words>
  <Application>Microsoft Office PowerPoint</Application>
  <PresentationFormat>Bildschirmpräsentation 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Wingdings</vt:lpstr>
      <vt:lpstr>Lehrstuhl Geoinformatik 2</vt:lpstr>
      <vt:lpstr>CityGML 3.0 WP03 Use Cases </vt:lpstr>
      <vt:lpstr>Uses Case: Energy Demand Calculation – Example: London</vt:lpstr>
      <vt:lpstr>Uses Case: Energy Demand Calculation – Example: London</vt:lpstr>
      <vt:lpstr>Uses Case: Computer Aided Facility Management – Example: City of Munich</vt:lpstr>
      <vt:lpstr>Uses Case: Computer Aided Facility Management – Example: City of Munich</vt:lpstr>
      <vt:lpstr>Uses Case: Subspacing of Indoor Space for Creating Indoor Routing Graphs</vt:lpstr>
      <vt:lpstr>Uses Case: Subspacing of Indoor Space for Creating Indoor Routing Graphs</vt:lpstr>
    </vt:vector>
  </TitlesOfParts>
  <Company>WZW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nobou</dc:creator>
  <cp:lastModifiedBy>Kanishk Chaturvedi</cp:lastModifiedBy>
  <cp:revision>473</cp:revision>
  <dcterms:created xsi:type="dcterms:W3CDTF">2012-01-12T07:24:04Z</dcterms:created>
  <dcterms:modified xsi:type="dcterms:W3CDTF">2014-07-28T12:27:40Z</dcterms:modified>
</cp:coreProperties>
</file>