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9" r:id="rId3"/>
    <p:sldId id="280" r:id="rId4"/>
    <p:sldId id="281" r:id="rId5"/>
    <p:sldId id="259" r:id="rId6"/>
    <p:sldId id="277" r:id="rId7"/>
    <p:sldId id="278" r:id="rId8"/>
    <p:sldId id="260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8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CityGML</a:t>
            </a:r>
            <a:r>
              <a:rPr lang="en-US" dirty="0" smtClean="0"/>
              <a:t> WP9</a:t>
            </a:r>
            <a:br>
              <a:rPr lang="en-US" dirty="0" smtClean="0"/>
            </a:br>
            <a:r>
              <a:rPr lang="en-US" dirty="0" smtClean="0"/>
              <a:t>Other constructions</a:t>
            </a:r>
            <a:endParaRPr lang="en-US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van den Brink</a:t>
            </a:r>
          </a:p>
          <a:p>
            <a:r>
              <a:rPr lang="en-US" dirty="0" smtClean="0"/>
              <a:t>15/16 </a:t>
            </a:r>
            <a:r>
              <a:rPr lang="en-US" dirty="0" smtClean="0"/>
              <a:t>October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79" y="1268760"/>
            <a:ext cx="2254665" cy="4536504"/>
          </a:xfrm>
        </p:spPr>
        <p:txBody>
          <a:bodyPr>
            <a:normAutofit/>
          </a:bodyPr>
          <a:lstStyle/>
          <a:p>
            <a:pPr algn="l"/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err="1" smtClean="0"/>
              <a:t>Other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constructions</a:t>
            </a:r>
            <a:r>
              <a:rPr lang="nl-NL" sz="1800" dirty="0" smtClean="0"/>
              <a:t> in IMGeo ADE</a:t>
            </a:r>
            <a:endParaRPr lang="nl-NL" sz="1800" dirty="0"/>
          </a:p>
        </p:txBody>
      </p:sp>
      <p:pic>
        <p:nvPicPr>
          <p:cNvPr id="4" name="Tijdelijke aanduiding voor inhoud 3" descr="OverigeConstructi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"/>
            <a:ext cx="6732240" cy="68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Classifying</a:t>
            </a:r>
            <a:r>
              <a:rPr lang="nl-NL" dirty="0" smtClean="0"/>
              <a:t> ‘</a:t>
            </a:r>
            <a:r>
              <a:rPr lang="nl-NL" dirty="0" err="1" smtClean="0"/>
              <a:t>other</a:t>
            </a:r>
            <a:r>
              <a:rPr lang="nl-NL" dirty="0" smtClean="0"/>
              <a:t> built </a:t>
            </a:r>
            <a:r>
              <a:rPr lang="nl-NL" dirty="0" err="1" smtClean="0"/>
              <a:t>objects</a:t>
            </a:r>
            <a:r>
              <a:rPr lang="nl-NL" dirty="0" smtClean="0"/>
              <a:t>’</a:t>
            </a:r>
            <a:br>
              <a:rPr lang="nl-NL" dirty="0" smtClean="0"/>
            </a:br>
            <a:r>
              <a:rPr lang="nl-NL" sz="1600" dirty="0" smtClean="0"/>
              <a:t>“A Built object, permanent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connected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the </a:t>
            </a:r>
            <a:r>
              <a:rPr lang="nl-NL" sz="1600" dirty="0" err="1" smtClean="0"/>
              <a:t>earth</a:t>
            </a:r>
            <a:r>
              <a:rPr lang="nl-NL" sz="1600" dirty="0" smtClean="0"/>
              <a:t>, </a:t>
            </a:r>
            <a:r>
              <a:rPr lang="nl-NL" sz="1600" dirty="0" err="1" smtClean="0"/>
              <a:t>which</a:t>
            </a:r>
            <a:r>
              <a:rPr lang="nl-NL" sz="1600" dirty="0" smtClean="0"/>
              <a:t> is </a:t>
            </a:r>
            <a:r>
              <a:rPr lang="nl-NL" sz="1600" dirty="0" err="1" smtClean="0"/>
              <a:t>not</a:t>
            </a:r>
            <a:r>
              <a:rPr lang="nl-NL" sz="1600" dirty="0" smtClean="0"/>
              <a:t> a building or engineering </a:t>
            </a:r>
            <a:r>
              <a:rPr lang="nl-NL" sz="1600" dirty="0" err="1" smtClean="0"/>
              <a:t>structure</a:t>
            </a:r>
            <a:r>
              <a:rPr lang="nl-NL" sz="1600" dirty="0" smtClean="0"/>
              <a:t>”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b="1" dirty="0" smtClean="0"/>
          </a:p>
          <a:p>
            <a:endParaRPr lang="nl-NL" b="1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6139"/>
              </p:ext>
            </p:extLst>
          </p:nvPr>
        </p:nvGraphicFramePr>
        <p:xfrm>
          <a:off x="539552" y="2215732"/>
          <a:ext cx="8064896" cy="48297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77976"/>
                <a:gridCol w="6286920"/>
              </a:tblGrid>
              <a:tr h="4931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span </a:t>
                      </a:r>
                      <a:r>
                        <a:rPr lang="nl-NL" sz="1600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structure</a:t>
                      </a:r>
                      <a:endParaRPr lang="nl-NL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</a:rPr>
                        <a:t>A separate (i.e. </a:t>
                      </a:r>
                      <a:r>
                        <a:rPr lang="nl-NL" sz="1600" dirty="0" err="1" smtClean="0">
                          <a:effectLst/>
                        </a:rPr>
                        <a:t>not</a:t>
                      </a:r>
                      <a:r>
                        <a:rPr lang="nl-NL" sz="1600" dirty="0" smtClean="0">
                          <a:effectLst/>
                        </a:rPr>
                        <a:t> </a:t>
                      </a:r>
                      <a:r>
                        <a:rPr lang="nl-NL" sz="1600" dirty="0" err="1" smtClean="0">
                          <a:effectLst/>
                        </a:rPr>
                        <a:t>being</a:t>
                      </a:r>
                      <a:r>
                        <a:rPr lang="nl-NL" sz="1600" dirty="0" smtClean="0">
                          <a:effectLst/>
                        </a:rPr>
                        <a:t> part of a building) roof </a:t>
                      </a:r>
                      <a:r>
                        <a:rPr lang="nl-NL" sz="1600" dirty="0" err="1" smtClean="0">
                          <a:effectLst/>
                        </a:rPr>
                        <a:t>resting</a:t>
                      </a:r>
                      <a:r>
                        <a:rPr lang="nl-NL" sz="1600" dirty="0" smtClean="0">
                          <a:effectLst/>
                        </a:rPr>
                        <a:t> on columns.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6614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open </a:t>
                      </a:r>
                      <a:r>
                        <a:rPr lang="nl-NL" sz="1600" dirty="0" err="1">
                          <a:effectLst/>
                        </a:rPr>
                        <a:t>shed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Fixed</a:t>
                      </a:r>
                      <a:r>
                        <a:rPr lang="nl-NL" sz="1600" dirty="0">
                          <a:effectLst/>
                        </a:rPr>
                        <a:t> (</a:t>
                      </a:r>
                      <a:r>
                        <a:rPr lang="nl-NL" sz="1600" dirty="0" err="1">
                          <a:effectLst/>
                        </a:rPr>
                        <a:t>unmovable</a:t>
                      </a:r>
                      <a:r>
                        <a:rPr lang="nl-NL" sz="1600" dirty="0">
                          <a:effectLst/>
                        </a:rPr>
                        <a:t>) light building </a:t>
                      </a:r>
                      <a:r>
                        <a:rPr lang="nl-NL" sz="1600" dirty="0" err="1">
                          <a:effectLst/>
                        </a:rPr>
                        <a:t>with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an</a:t>
                      </a:r>
                      <a:r>
                        <a:rPr lang="nl-NL" sz="1600" dirty="0">
                          <a:effectLst/>
                        </a:rPr>
                        <a:t> open façade, </a:t>
                      </a:r>
                      <a:r>
                        <a:rPr lang="nl-NL" sz="1600" dirty="0" err="1">
                          <a:effectLst/>
                        </a:rPr>
                        <a:t>with</a:t>
                      </a:r>
                      <a:r>
                        <a:rPr lang="nl-NL" sz="1600" dirty="0">
                          <a:effectLst/>
                        </a:rPr>
                        <a:t> the </a:t>
                      </a:r>
                      <a:r>
                        <a:rPr lang="nl-NL" sz="1600" dirty="0" err="1">
                          <a:effectLst/>
                        </a:rPr>
                        <a:t>purpose</a:t>
                      </a:r>
                      <a:r>
                        <a:rPr lang="nl-NL" sz="1600" dirty="0">
                          <a:effectLst/>
                        </a:rPr>
                        <a:t> of storage or </a:t>
                      </a:r>
                      <a:r>
                        <a:rPr lang="nl-NL" sz="1600" dirty="0" err="1">
                          <a:effectLst/>
                        </a:rPr>
                        <a:t>workspace</a:t>
                      </a:r>
                      <a:r>
                        <a:rPr lang="nl-NL" sz="1600" dirty="0">
                          <a:effectLst/>
                        </a:rPr>
                        <a:t> or as </a:t>
                      </a:r>
                      <a:r>
                        <a:rPr lang="nl-NL" sz="1600" dirty="0" err="1">
                          <a:effectLst/>
                        </a:rPr>
                        <a:t>temporary</a:t>
                      </a:r>
                      <a:r>
                        <a:rPr lang="nl-NL" sz="1600" dirty="0">
                          <a:effectLst/>
                        </a:rPr>
                        <a:t> roofing </a:t>
                      </a:r>
                      <a:r>
                        <a:rPr lang="nl-NL" sz="1600" dirty="0" err="1">
                          <a:effectLst/>
                        </a:rPr>
                        <a:t>for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other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purposes</a:t>
                      </a:r>
                      <a:r>
                        <a:rPr lang="nl-NL" sz="1600" dirty="0">
                          <a:effectLst/>
                        </a:rPr>
                        <a:t>.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40931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</a:rPr>
                        <a:t>storage </a:t>
                      </a:r>
                      <a:r>
                        <a:rPr lang="nl-NL" sz="1600" dirty="0">
                          <a:effectLst/>
                        </a:rPr>
                        <a:t>tank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Storage facility for liquids. Only above ground tanks are part of IMGeo.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5133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 smtClean="0">
                          <a:effectLst/>
                        </a:rPr>
                        <a:t>settling</a:t>
                      </a:r>
                      <a:r>
                        <a:rPr lang="nl-NL" sz="1600" dirty="0" smtClean="0">
                          <a:effectLst/>
                        </a:rPr>
                        <a:t> </a:t>
                      </a:r>
                      <a:r>
                        <a:rPr lang="nl-NL" sz="1600" dirty="0">
                          <a:effectLst/>
                        </a:rPr>
                        <a:t>vat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Closed reservoir in </a:t>
                      </a:r>
                      <a:r>
                        <a:rPr lang="nl-NL" sz="1600" dirty="0" err="1">
                          <a:effectLst/>
                        </a:rPr>
                        <a:t>which</a:t>
                      </a:r>
                      <a:r>
                        <a:rPr lang="nl-NL" sz="1600" dirty="0">
                          <a:effectLst/>
                        </a:rPr>
                        <a:t> waste water is </a:t>
                      </a:r>
                      <a:r>
                        <a:rPr lang="nl-NL" sz="1600" dirty="0" err="1">
                          <a:effectLst/>
                        </a:rPr>
                        <a:t>temporarily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stored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and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which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contains</a:t>
                      </a:r>
                      <a:r>
                        <a:rPr lang="nl-NL" sz="1600" dirty="0">
                          <a:effectLst/>
                        </a:rPr>
                        <a:t> a cleaning facility.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40931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</a:rPr>
                        <a:t>wind </a:t>
                      </a:r>
                      <a:r>
                        <a:rPr lang="nl-NL" sz="1600" dirty="0">
                          <a:effectLst/>
                        </a:rPr>
                        <a:t>turbine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Turbine which transforms wind pressure into mechanical energy.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40931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 smtClean="0">
                          <a:effectLst/>
                        </a:rPr>
                        <a:t>Transformer</a:t>
                      </a:r>
                      <a:r>
                        <a:rPr lang="nl-NL" sz="1600" dirty="0" smtClean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vault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Built object containing tranformers for electricity supply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3587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</a:rPr>
                        <a:t>open </a:t>
                      </a:r>
                      <a:r>
                        <a:rPr lang="nl-NL" sz="1600" dirty="0" err="1">
                          <a:effectLst/>
                        </a:rPr>
                        <a:t>basin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Water basin, like a swimming pool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4346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bunker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Military defense structure offering protection against bullets and bombardments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4346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forage silo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Storage facility for animal feed, being a vertical container with an opening at the bottom.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70563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shed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Free standing, </a:t>
                      </a:r>
                      <a:r>
                        <a:rPr lang="nl-NL" sz="1600" dirty="0" err="1">
                          <a:effectLst/>
                        </a:rPr>
                        <a:t>possibly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prefabricated</a:t>
                      </a:r>
                      <a:r>
                        <a:rPr lang="nl-NL" sz="1600" dirty="0">
                          <a:effectLst/>
                        </a:rPr>
                        <a:t>, built object </a:t>
                      </a:r>
                      <a:r>
                        <a:rPr lang="nl-NL" sz="1600" dirty="0" err="1">
                          <a:effectLst/>
                        </a:rPr>
                        <a:t>for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which</a:t>
                      </a:r>
                      <a:r>
                        <a:rPr lang="nl-NL" sz="1600" dirty="0">
                          <a:effectLst/>
                        </a:rPr>
                        <a:t> a building permit is </a:t>
                      </a:r>
                      <a:r>
                        <a:rPr lang="nl-NL" sz="1600" dirty="0" err="1">
                          <a:effectLst/>
                        </a:rPr>
                        <a:t>not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required</a:t>
                      </a:r>
                      <a:r>
                        <a:rPr lang="nl-NL" sz="1600" dirty="0">
                          <a:effectLst/>
                        </a:rPr>
                        <a:t>, </a:t>
                      </a:r>
                      <a:r>
                        <a:rPr lang="nl-NL" sz="1600" dirty="0" err="1">
                          <a:effectLst/>
                        </a:rPr>
                        <a:t>used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for</a:t>
                      </a:r>
                      <a:r>
                        <a:rPr lang="nl-NL" sz="1600" dirty="0">
                          <a:effectLst/>
                        </a:rPr>
                        <a:t> storage or </a:t>
                      </a:r>
                      <a:r>
                        <a:rPr lang="nl-NL" sz="1600" dirty="0" err="1">
                          <a:effectLst/>
                        </a:rPr>
                        <a:t>work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space</a:t>
                      </a:r>
                      <a:r>
                        <a:rPr lang="nl-NL" sz="1600" dirty="0">
                          <a:effectLst/>
                        </a:rPr>
                        <a:t>.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600400" cy="792088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Classifying</a:t>
            </a:r>
            <a:r>
              <a:rPr lang="nl-NL" dirty="0" smtClean="0"/>
              <a:t> </a:t>
            </a:r>
            <a:r>
              <a:rPr lang="nl-NL" dirty="0" err="1" smtClean="0"/>
              <a:t>civic</a:t>
            </a:r>
            <a:r>
              <a:rPr lang="nl-NL" dirty="0" smtClean="0"/>
              <a:t> engineering </a:t>
            </a:r>
            <a:r>
              <a:rPr lang="nl-NL" dirty="0" err="1" smtClean="0"/>
              <a:t>structures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45297"/>
              </p:ext>
            </p:extLst>
          </p:nvPr>
        </p:nvGraphicFramePr>
        <p:xfrm>
          <a:off x="107504" y="1268761"/>
          <a:ext cx="8928992" cy="561382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68474"/>
                <a:gridCol w="6960518"/>
              </a:tblGrid>
              <a:tr h="27070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high-</a:t>
                      </a:r>
                      <a:r>
                        <a:rPr lang="nl-NL" sz="1200" dirty="0" err="1">
                          <a:effectLst/>
                        </a:rPr>
                        <a:t>tension</a:t>
                      </a:r>
                      <a:r>
                        <a:rPr lang="nl-NL" sz="1200" dirty="0">
                          <a:effectLst/>
                        </a:rPr>
                        <a:t> line </a:t>
                      </a:r>
                      <a:r>
                        <a:rPr lang="nl-NL" sz="1200" dirty="0" err="1">
                          <a:effectLst/>
                        </a:rPr>
                        <a:t>tower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Metal tower or pylon supporting cables for the transport of electricity with a high voltage.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27070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smtClean="0">
                          <a:effectLst/>
                        </a:rPr>
                        <a:t>pump </a:t>
                      </a:r>
                      <a:r>
                        <a:rPr lang="nl-NL" sz="1200" dirty="0" err="1">
                          <a:effectLst/>
                        </a:rPr>
                        <a:t>works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Engineering structure with the purpose of bringing water from a low to a high level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30775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 smtClean="0">
                          <a:effectLst/>
                        </a:rPr>
                        <a:t>railway</a:t>
                      </a:r>
                      <a:r>
                        <a:rPr lang="nl-NL" sz="1200" dirty="0" smtClean="0">
                          <a:effectLst/>
                        </a:rPr>
                        <a:t> </a:t>
                      </a:r>
                      <a:r>
                        <a:rPr lang="nl-NL" sz="1200" dirty="0">
                          <a:effectLst/>
                        </a:rPr>
                        <a:t>platform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Heightened construction along a railway track for entering/leaving of passengers or for (un)loading of goods.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43294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 smtClean="0">
                          <a:effectLst/>
                        </a:rPr>
                        <a:t>lock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Artificial, movable construction with doors or a sliding construction for closing or opening the connection between two water surfaces. 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23783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>
                          <a:effectLst/>
                        </a:rPr>
                        <a:t>longitudinal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dyke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Construction in the water for defense of the coast or bank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30775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wharf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Fixed (non floating) engineering construction where ships can berth and be (un)loaded from land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43294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weir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Construction with a fixed sill or a movable valve with the purpose of controlling the water level upstream and downstream.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46546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 smtClean="0">
                          <a:effectLst/>
                        </a:rPr>
                        <a:t>retaining</a:t>
                      </a:r>
                      <a:r>
                        <a:rPr lang="nl-NL" sz="1200" dirty="0" smtClean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wall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 stiff construction with a large weight and broad footing for stopping soil or water. The building material is usually, but not always, reinforced concrete.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6787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smtClean="0">
                          <a:effectLst/>
                        </a:rPr>
                        <a:t>overkluizing</a:t>
                      </a:r>
                      <a:endParaRPr lang="nl-NL" sz="1200" dirty="0">
                        <a:effectLst/>
                      </a:endParaRPr>
                    </a:p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[no </a:t>
                      </a:r>
                      <a:r>
                        <a:rPr lang="nl-NL" sz="1200" dirty="0" err="1">
                          <a:effectLst/>
                        </a:rPr>
                        <a:t>translation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yet</a:t>
                      </a:r>
                      <a:r>
                        <a:rPr lang="nl-NL" sz="1200" dirty="0">
                          <a:effectLst/>
                        </a:rPr>
                        <a:t>]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Construction with which a road spans another road, a square or a water surface.  In the case of a water surface often ships cannot pass under the structure, but the water surface is still free. The structure is like a bridge, but usually it is not covered by a traffic area but by one or more buildings. Usually it is not part of the road network.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32896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culvert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Construction for water management, in the form of a tube under a road or railway or in a dyke to allow water to pass.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46546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smtClean="0">
                          <a:effectLst/>
                        </a:rPr>
                        <a:t>fauna </a:t>
                      </a:r>
                      <a:r>
                        <a:rPr lang="nl-NL" sz="1200" dirty="0">
                          <a:effectLst/>
                        </a:rPr>
                        <a:t>facility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Facility at a road or railway with the purpose of preventing or reducing the negative effects of the road or railway for animals.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2540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 smtClean="0">
                          <a:effectLst/>
                        </a:rPr>
                        <a:t>fish</a:t>
                      </a:r>
                      <a:r>
                        <a:rPr lang="nl-NL" sz="1200" dirty="0" smtClean="0">
                          <a:effectLst/>
                        </a:rPr>
                        <a:t> </a:t>
                      </a:r>
                      <a:r>
                        <a:rPr lang="nl-NL" sz="1200" dirty="0">
                          <a:effectLst/>
                        </a:rPr>
                        <a:t>passage facility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Artificial construction allowing fish to pass engineering structures in waterways.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2540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check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Drop in the bed of a waterway.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32896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smtClean="0">
                          <a:effectLst/>
                        </a:rPr>
                        <a:t>cut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Interruption in a dyke for the passage of a road or railway, which can be closed in the event of extreme high water.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2540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pontoon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Floating, closed container, sometimes covered with a deck (flooring) 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  <a:tr h="2540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ford</a:t>
                      </a:r>
                      <a:endParaRPr lang="nl-NL" sz="12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 err="1">
                          <a:effectLst/>
                        </a:rPr>
                        <a:t>Shallow</a:t>
                      </a:r>
                      <a:r>
                        <a:rPr lang="nl-NL" sz="1200" dirty="0">
                          <a:effectLst/>
                        </a:rPr>
                        <a:t>, </a:t>
                      </a:r>
                      <a:r>
                        <a:rPr lang="nl-NL" sz="1200" dirty="0" err="1">
                          <a:effectLst/>
                        </a:rPr>
                        <a:t>usually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hardened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place</a:t>
                      </a:r>
                      <a:r>
                        <a:rPr lang="nl-NL" sz="1200" dirty="0">
                          <a:effectLst/>
                        </a:rPr>
                        <a:t> in a </a:t>
                      </a:r>
                      <a:r>
                        <a:rPr lang="nl-NL" sz="1200" dirty="0" err="1">
                          <a:effectLst/>
                        </a:rPr>
                        <a:t>waterway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where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it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can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be</a:t>
                      </a:r>
                      <a:r>
                        <a:rPr lang="nl-NL" sz="1200" dirty="0">
                          <a:effectLst/>
                        </a:rPr>
                        <a:t> </a:t>
                      </a:r>
                      <a:r>
                        <a:rPr lang="nl-NL" sz="1200" dirty="0" err="1">
                          <a:effectLst/>
                        </a:rPr>
                        <a:t>crossed</a:t>
                      </a:r>
                      <a:r>
                        <a:rPr lang="nl-NL" sz="1200" dirty="0">
                          <a:effectLst/>
                        </a:rPr>
                        <a:t>. </a:t>
                      </a:r>
                      <a:endParaRPr lang="nl-NL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6686" marR="16686" marT="16686" marB="16686"/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5292080" y="32420"/>
            <a:ext cx="3600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 smtClean="0"/>
              <a:t>“A built object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infrastructure</a:t>
            </a:r>
            <a:r>
              <a:rPr lang="nl-NL" dirty="0" smtClean="0"/>
              <a:t> of </a:t>
            </a:r>
            <a:r>
              <a:rPr lang="nl-NL" dirty="0" err="1" smtClean="0"/>
              <a:t>roads</a:t>
            </a:r>
            <a:r>
              <a:rPr lang="nl-NL" dirty="0" smtClean="0"/>
              <a:t>, water, </a:t>
            </a:r>
            <a:r>
              <a:rPr lang="nl-NL" dirty="0" err="1" smtClean="0"/>
              <a:t>railways</a:t>
            </a:r>
            <a:r>
              <a:rPr lang="nl-NL" dirty="0" smtClean="0"/>
              <a:t>, or </a:t>
            </a:r>
            <a:r>
              <a:rPr lang="nl-NL" dirty="0" err="1" smtClean="0"/>
              <a:t>utilities</a:t>
            </a:r>
            <a:r>
              <a:rPr lang="nl-NL" dirty="0" smtClean="0"/>
              <a:t>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2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Classifying</a:t>
            </a:r>
            <a:r>
              <a:rPr lang="nl-NL" dirty="0" smtClean="0"/>
              <a:t> </a:t>
            </a:r>
            <a:r>
              <a:rPr lang="nl-NL" dirty="0" err="1" smtClean="0"/>
              <a:t>separations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1400" dirty="0" smtClean="0"/>
              <a:t>“</a:t>
            </a:r>
            <a:r>
              <a:rPr lang="nl-NL" sz="1400" dirty="0" err="1" smtClean="0"/>
              <a:t>Artificial</a:t>
            </a:r>
            <a:r>
              <a:rPr lang="nl-NL" sz="1400" dirty="0" smtClean="0"/>
              <a:t>, </a:t>
            </a:r>
            <a:r>
              <a:rPr lang="nl-NL" sz="1400" dirty="0" err="1" smtClean="0"/>
              <a:t>usually</a:t>
            </a:r>
            <a:r>
              <a:rPr lang="nl-NL" sz="1400" dirty="0" smtClean="0"/>
              <a:t> </a:t>
            </a:r>
            <a:r>
              <a:rPr lang="nl-NL" sz="1400" dirty="0" err="1" smtClean="0"/>
              <a:t>linear</a:t>
            </a:r>
            <a:r>
              <a:rPr lang="nl-NL" sz="1400" dirty="0" smtClean="0"/>
              <a:t> </a:t>
            </a:r>
            <a:r>
              <a:rPr lang="nl-NL" sz="1400" dirty="0" err="1" smtClean="0"/>
              <a:t>obstacle</a:t>
            </a:r>
            <a:r>
              <a:rPr lang="nl-NL" sz="1400" dirty="0" smtClean="0"/>
              <a:t> </a:t>
            </a:r>
            <a:r>
              <a:rPr lang="nl-NL" sz="1400" dirty="0" err="1" smtClean="0"/>
              <a:t>with</a:t>
            </a:r>
            <a:r>
              <a:rPr lang="nl-NL" sz="1400" dirty="0" smtClean="0"/>
              <a:t> a </a:t>
            </a:r>
            <a:r>
              <a:rPr lang="nl-NL" sz="1400" dirty="0" err="1" smtClean="0"/>
              <a:t>function</a:t>
            </a:r>
            <a:r>
              <a:rPr lang="nl-NL" sz="1400" dirty="0" smtClean="0"/>
              <a:t> of </a:t>
            </a:r>
            <a:r>
              <a:rPr lang="nl-NL" sz="1400" dirty="0" err="1" smtClean="0"/>
              <a:t>preventing</a:t>
            </a:r>
            <a:r>
              <a:rPr lang="nl-NL" sz="1400" dirty="0" smtClean="0"/>
              <a:t> passage”</a:t>
            </a:r>
            <a:endParaRPr lang="nl-NL" sz="14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27950"/>
              </p:ext>
            </p:extLst>
          </p:nvPr>
        </p:nvGraphicFramePr>
        <p:xfrm>
          <a:off x="1097595" y="2308065"/>
          <a:ext cx="6948809" cy="325818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31924"/>
                <a:gridCol w="5416885"/>
              </a:tblGrid>
              <a:tr h="325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wall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Separation</a:t>
                      </a:r>
                      <a:r>
                        <a:rPr lang="nl-NL" sz="1600" dirty="0">
                          <a:effectLst/>
                        </a:rPr>
                        <a:t> made of </a:t>
                      </a:r>
                      <a:r>
                        <a:rPr lang="nl-NL" sz="1600" dirty="0" err="1">
                          <a:effectLst/>
                        </a:rPr>
                        <a:t>stone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325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 smtClean="0">
                          <a:effectLst/>
                        </a:rPr>
                        <a:t>quay</a:t>
                      </a:r>
                      <a:r>
                        <a:rPr lang="nl-NL" sz="1600" dirty="0" smtClean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wall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Verticale wall for the separation of land and water, constructed of masonry or concrete.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325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 smtClean="0">
                          <a:effectLst/>
                        </a:rPr>
                        <a:t>noise</a:t>
                      </a:r>
                      <a:r>
                        <a:rPr lang="nl-NL" sz="1600" dirty="0" smtClean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barrier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Separation with a function of reducing noise outside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325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</a:rPr>
                        <a:t>sheet </a:t>
                      </a:r>
                      <a:r>
                        <a:rPr lang="nl-NL" sz="1600" dirty="0" err="1">
                          <a:effectLst/>
                        </a:rPr>
                        <a:t>pile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Earth retaining construction being a vertically placed wall.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6000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 smtClean="0">
                          <a:effectLst/>
                        </a:rPr>
                        <a:t>shoring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Almost vertical wall for the purpose of retaining earth and preventing avulsion by water, not being a quay wall.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325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fence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Enclosure, usually a barrier between yards 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6401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wire fence</a:t>
                      </a:r>
                      <a:endParaRPr lang="nl-NL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Fence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constructed</a:t>
                      </a:r>
                      <a:r>
                        <a:rPr lang="nl-NL" sz="1600" dirty="0">
                          <a:effectLst/>
                        </a:rPr>
                        <a:t> of </a:t>
                      </a:r>
                      <a:r>
                        <a:rPr lang="nl-NL" sz="1600" dirty="0" err="1">
                          <a:effectLst/>
                        </a:rPr>
                        <a:t>usually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wooden</a:t>
                      </a:r>
                      <a:r>
                        <a:rPr lang="nl-NL" sz="1600" dirty="0">
                          <a:effectLst/>
                        </a:rPr>
                        <a:t>, metal or </a:t>
                      </a:r>
                      <a:r>
                        <a:rPr lang="nl-NL" sz="1600" dirty="0" err="1">
                          <a:effectLst/>
                        </a:rPr>
                        <a:t>synthetic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poles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with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one</a:t>
                      </a:r>
                      <a:r>
                        <a:rPr lang="nl-NL" sz="1600" dirty="0">
                          <a:effectLst/>
                        </a:rPr>
                        <a:t> or more </a:t>
                      </a:r>
                      <a:r>
                        <a:rPr lang="nl-NL" sz="1600" dirty="0" err="1">
                          <a:effectLst/>
                        </a:rPr>
                        <a:t>wires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connecting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them</a:t>
                      </a:r>
                      <a:r>
                        <a:rPr lang="nl-NL" sz="1600" dirty="0">
                          <a:effectLst/>
                        </a:rPr>
                        <a:t>.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  <a:tr h="34259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smtClean="0">
                          <a:effectLst/>
                        </a:rPr>
                        <a:t>fauna </a:t>
                      </a:r>
                      <a:r>
                        <a:rPr lang="nl-NL" sz="1600" dirty="0" err="1">
                          <a:effectLst/>
                        </a:rPr>
                        <a:t>fence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 err="1">
                          <a:effectLst/>
                        </a:rPr>
                        <a:t>Separation</a:t>
                      </a:r>
                      <a:r>
                        <a:rPr lang="nl-NL" sz="1600" dirty="0">
                          <a:effectLst/>
                        </a:rPr>
                        <a:t> of metal </a:t>
                      </a:r>
                      <a:r>
                        <a:rPr lang="nl-NL" sz="1600" dirty="0" err="1">
                          <a:effectLst/>
                        </a:rPr>
                        <a:t>wire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between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poles</a:t>
                      </a:r>
                      <a:r>
                        <a:rPr lang="nl-NL" sz="1600" dirty="0">
                          <a:effectLst/>
                        </a:rPr>
                        <a:t>, </a:t>
                      </a:r>
                      <a:r>
                        <a:rPr lang="nl-NL" sz="1600" dirty="0" err="1">
                          <a:effectLst/>
                        </a:rPr>
                        <a:t>with</a:t>
                      </a:r>
                      <a:r>
                        <a:rPr lang="nl-NL" sz="1600" dirty="0">
                          <a:effectLst/>
                        </a:rPr>
                        <a:t> the </a:t>
                      </a:r>
                      <a:r>
                        <a:rPr lang="nl-NL" sz="1600" dirty="0" err="1">
                          <a:effectLst/>
                        </a:rPr>
                        <a:t>purpose</a:t>
                      </a:r>
                      <a:r>
                        <a:rPr lang="nl-NL" sz="1600" dirty="0">
                          <a:effectLst/>
                        </a:rPr>
                        <a:t> of </a:t>
                      </a:r>
                      <a:r>
                        <a:rPr lang="nl-NL" sz="1600" dirty="0" err="1">
                          <a:effectLst/>
                        </a:rPr>
                        <a:t>leading</a:t>
                      </a:r>
                      <a:r>
                        <a:rPr lang="nl-NL" sz="1600" dirty="0">
                          <a:effectLst/>
                        </a:rPr>
                        <a:t> </a:t>
                      </a:r>
                      <a:r>
                        <a:rPr lang="nl-NL" sz="1600" dirty="0" err="1">
                          <a:effectLst/>
                        </a:rPr>
                        <a:t>animals</a:t>
                      </a:r>
                      <a:r>
                        <a:rPr lang="nl-NL" sz="1600" dirty="0">
                          <a:effectLst/>
                        </a:rPr>
                        <a:t>. </a:t>
                      </a:r>
                      <a:endParaRPr lang="nl-NL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0320" marR="20320" marT="20320" marB="203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nl-NL" dirty="0" smtClean="0"/>
              <a:t>How - </a:t>
            </a:r>
            <a:r>
              <a:rPr lang="nl-NL" dirty="0" err="1" smtClean="0"/>
              <a:t>modeling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4812"/>
            <a:ext cx="8857048" cy="494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hoek 2"/>
          <p:cNvSpPr/>
          <p:nvPr/>
        </p:nvSpPr>
        <p:spPr>
          <a:xfrm>
            <a:off x="5868144" y="2276872"/>
            <a:ext cx="2808312" cy="1994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b="1" dirty="0" smtClean="0">
                <a:solidFill>
                  <a:schemeClr val="tx2"/>
                </a:solidFill>
              </a:rPr>
              <a:t>Move common </a:t>
            </a:r>
            <a:r>
              <a:rPr lang="nl-NL" sz="1600" b="1" dirty="0" err="1" smtClean="0">
                <a:solidFill>
                  <a:schemeClr val="tx2"/>
                </a:solidFill>
              </a:rPr>
              <a:t>attribs</a:t>
            </a:r>
            <a:r>
              <a:rPr lang="nl-NL" sz="1600" b="1" dirty="0" smtClean="0">
                <a:solidFill>
                  <a:schemeClr val="tx2"/>
                </a:solidFill>
              </a:rPr>
              <a:t> </a:t>
            </a:r>
            <a:r>
              <a:rPr lang="nl-NL" sz="1600" b="1" dirty="0" err="1" smtClean="0">
                <a:solidFill>
                  <a:schemeClr val="tx2"/>
                </a:solidFill>
              </a:rPr>
              <a:t>to</a:t>
            </a:r>
            <a:r>
              <a:rPr lang="nl-NL" sz="1600" b="1" dirty="0" smtClean="0">
                <a:solidFill>
                  <a:schemeClr val="tx2"/>
                </a:solidFill>
              </a:rPr>
              <a:t> Abstract Site?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smtClean="0">
                <a:solidFill>
                  <a:schemeClr val="tx2"/>
                </a:solidFill>
              </a:rPr>
              <a:t>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2"/>
                </a:solidFill>
              </a:rPr>
              <a:t>f</a:t>
            </a:r>
            <a:r>
              <a:rPr lang="nl-NL" sz="1400" dirty="0" err="1" smtClean="0">
                <a:solidFill>
                  <a:schemeClr val="tx2"/>
                </a:solidFill>
              </a:rPr>
              <a:t>unction</a:t>
            </a:r>
            <a:endParaRPr lang="nl-NL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 smtClean="0">
                <a:solidFill>
                  <a:schemeClr val="tx2"/>
                </a:solidFill>
              </a:rPr>
              <a:t>usage</a:t>
            </a:r>
            <a:endParaRPr lang="nl-NL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 smtClean="0">
                <a:solidFill>
                  <a:schemeClr val="tx2"/>
                </a:solidFill>
              </a:rPr>
              <a:t>yearOfConstruction</a:t>
            </a:r>
            <a:endParaRPr lang="nl-NL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 smtClean="0">
                <a:solidFill>
                  <a:schemeClr val="tx2"/>
                </a:solidFill>
              </a:rPr>
              <a:t>yearOfDemolition</a:t>
            </a:r>
            <a:endParaRPr lang="nl-NL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 smtClean="0">
                <a:solidFill>
                  <a:schemeClr val="tx2"/>
                </a:solidFill>
              </a:rPr>
              <a:t>implicitGeometry</a:t>
            </a:r>
            <a:endParaRPr lang="nl-NL" sz="1400" dirty="0">
              <a:solidFill>
                <a:schemeClr val="tx2"/>
              </a:solidFill>
            </a:endParaRPr>
          </a:p>
        </p:txBody>
      </p:sp>
      <p:cxnSp>
        <p:nvCxnSpPr>
          <p:cNvPr id="5" name="Gebogen verbindingslijn 4"/>
          <p:cNvCxnSpPr/>
          <p:nvPr/>
        </p:nvCxnSpPr>
        <p:spPr>
          <a:xfrm rot="10800000">
            <a:off x="5364088" y="3212976"/>
            <a:ext cx="504056" cy="72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– </a:t>
            </a:r>
            <a:r>
              <a:rPr lang="nl-NL" dirty="0" err="1" smtClean="0"/>
              <a:t>modeling</a:t>
            </a:r>
            <a:r>
              <a:rPr lang="nl-NL" dirty="0" smtClean="0"/>
              <a:t> &amp; </a:t>
            </a:r>
            <a:r>
              <a:rPr lang="nl-NL" dirty="0" err="1" smtClean="0"/>
              <a:t>subclasses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4104456" cy="427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hoek 2"/>
          <p:cNvSpPr/>
          <p:nvPr/>
        </p:nvSpPr>
        <p:spPr>
          <a:xfrm>
            <a:off x="1403648" y="3717032"/>
            <a:ext cx="158417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2"/>
                </a:solidFill>
              </a:rPr>
              <a:t>LOD0, 1, 2 &amp; 3</a:t>
            </a:r>
          </a:p>
          <a:p>
            <a:pPr algn="ctr"/>
            <a:r>
              <a:rPr lang="nl-NL" sz="1400" dirty="0" err="1" smtClean="0">
                <a:solidFill>
                  <a:schemeClr val="tx2"/>
                </a:solidFill>
              </a:rPr>
              <a:t>Geometry</a:t>
            </a:r>
            <a:endParaRPr lang="nl-NL" sz="1400" dirty="0">
              <a:solidFill>
                <a:schemeClr val="tx2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6588224" y="3709392"/>
            <a:ext cx="158417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2"/>
                </a:solidFill>
              </a:rPr>
              <a:t>LOD1, 2 &amp; 3</a:t>
            </a:r>
          </a:p>
          <a:p>
            <a:pPr algn="ctr"/>
            <a:r>
              <a:rPr lang="nl-NL" sz="1400" dirty="0" err="1" smtClean="0">
                <a:solidFill>
                  <a:schemeClr val="tx2"/>
                </a:solidFill>
              </a:rPr>
              <a:t>Implicit</a:t>
            </a:r>
            <a:r>
              <a:rPr lang="nl-NL" sz="1400" dirty="0" smtClean="0">
                <a:solidFill>
                  <a:schemeClr val="tx2"/>
                </a:solidFill>
              </a:rPr>
              <a:t> </a:t>
            </a:r>
            <a:r>
              <a:rPr lang="nl-NL" sz="1400" dirty="0" err="1" smtClean="0">
                <a:solidFill>
                  <a:schemeClr val="tx2"/>
                </a:solidFill>
              </a:rPr>
              <a:t>Representation</a:t>
            </a:r>
            <a:endParaRPr lang="nl-NL" sz="1400" dirty="0">
              <a:solidFill>
                <a:schemeClr val="tx2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 flipH="1">
            <a:off x="2987824" y="4005064"/>
            <a:ext cx="1008112" cy="244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endCxn id="6" idx="1"/>
          </p:cNvCxnSpPr>
          <p:nvPr/>
        </p:nvCxnSpPr>
        <p:spPr>
          <a:xfrm>
            <a:off x="5796136" y="3933056"/>
            <a:ext cx="792088" cy="31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2957759" y="424071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smtClean="0">
                <a:solidFill>
                  <a:schemeClr val="tx2"/>
                </a:solidFill>
              </a:rPr>
              <a:t>0..1</a:t>
            </a:r>
            <a:endParaRPr lang="nl-NL" sz="1050" dirty="0">
              <a:solidFill>
                <a:schemeClr val="tx2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192180" y="4237719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smtClean="0">
                <a:solidFill>
                  <a:schemeClr val="tx2"/>
                </a:solidFill>
              </a:rPr>
              <a:t>0..1</a:t>
            </a:r>
            <a:endParaRPr lang="nl-NL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nl-NL" dirty="0" smtClean="0"/>
              <a:t>Analysis of </a:t>
            </a:r>
            <a:r>
              <a:rPr lang="nl-NL" dirty="0" err="1" smtClean="0"/>
              <a:t>definitions</a:t>
            </a:r>
            <a:r>
              <a:rPr lang="nl-NL" dirty="0" smtClean="0"/>
              <a:t> of ‘Building’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800" dirty="0"/>
              <a:t>« other constructions » are defined in contrast to « buildings »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600" dirty="0" smtClean="0"/>
              <a:t>However, </a:t>
            </a:r>
            <a:r>
              <a:rPr lang="en-US" sz="1600" dirty="0" err="1" smtClean="0"/>
              <a:t>CityGML</a:t>
            </a:r>
            <a:r>
              <a:rPr lang="en-US" sz="1600" dirty="0" smtClean="0"/>
              <a:t> </a:t>
            </a:r>
            <a:r>
              <a:rPr lang="en-US" sz="1600" dirty="0"/>
              <a:t>does not define buildings</a:t>
            </a:r>
          </a:p>
          <a:p>
            <a:pPr>
              <a:lnSpc>
                <a:spcPct val="120000"/>
              </a:lnSpc>
              <a:defRPr/>
            </a:pPr>
            <a:r>
              <a:rPr lang="en-US" sz="1800" dirty="0"/>
              <a:t>Other semantic sources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600" dirty="0" smtClean="0"/>
              <a:t>IMGeo/NEN </a:t>
            </a:r>
            <a:r>
              <a:rPr lang="en-US" sz="1600" dirty="0"/>
              <a:t>(Netherlands)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600" dirty="0"/>
              <a:t>INSPIRE Building Data Specification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600" dirty="0"/>
              <a:t>Ordnance Survey (Great Britain)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600" dirty="0"/>
              <a:t>DGIWG Data Dictionary (DFDD)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600" dirty="0"/>
              <a:t>SIG3D (Germany)</a:t>
            </a:r>
          </a:p>
          <a:p>
            <a:pPr>
              <a:lnSpc>
                <a:spcPct val="120000"/>
              </a:lnSpc>
              <a:defRPr/>
            </a:pPr>
            <a:r>
              <a:rPr lang="en-US" sz="1800" dirty="0"/>
              <a:t>Building characteristics have been identified and </a:t>
            </a:r>
            <a:r>
              <a:rPr lang="en-US" sz="1800" dirty="0" smtClean="0"/>
              <a:t>compared: </a:t>
            </a:r>
            <a:endParaRPr lang="en-US" sz="1800" dirty="0"/>
          </a:p>
          <a:p>
            <a:pPr lvl="1">
              <a:lnSpc>
                <a:spcPct val="120000"/>
              </a:lnSpc>
              <a:defRPr/>
            </a:pPr>
            <a:r>
              <a:rPr lang="en-US" sz="1600" dirty="0"/>
              <a:t>Roofed</a:t>
            </a:r>
          </a:p>
          <a:p>
            <a:pPr lvl="1" fontAlgn="t">
              <a:lnSpc>
                <a:spcPct val="120000"/>
              </a:lnSpc>
              <a:defRPr/>
            </a:pPr>
            <a:r>
              <a:rPr lang="en-US" sz="1600" dirty="0"/>
              <a:t>Permanent</a:t>
            </a:r>
          </a:p>
          <a:p>
            <a:pPr lvl="1" fontAlgn="t">
              <a:lnSpc>
                <a:spcPct val="120000"/>
              </a:lnSpc>
              <a:defRPr/>
            </a:pPr>
            <a:r>
              <a:rPr lang="en-US" sz="1600" dirty="0"/>
              <a:t>With foundation / Connected to earth / not portable/movable</a:t>
            </a:r>
          </a:p>
          <a:p>
            <a:pPr lvl="1" fontAlgn="t">
              <a:lnSpc>
                <a:spcPct val="120000"/>
              </a:lnSpc>
              <a:defRPr/>
            </a:pPr>
            <a:r>
              <a:rPr lang="en-US" sz="1600" dirty="0"/>
              <a:t>Enclosed (with walls)</a:t>
            </a:r>
          </a:p>
          <a:p>
            <a:pPr lvl="1" fontAlgn="t">
              <a:lnSpc>
                <a:spcPct val="120000"/>
              </a:lnSpc>
              <a:defRPr/>
            </a:pPr>
            <a:r>
              <a:rPr lang="en-US" sz="1600" dirty="0"/>
              <a:t>Function </a:t>
            </a:r>
          </a:p>
          <a:p>
            <a:pPr lvl="1" fontAlgn="t">
              <a:lnSpc>
                <a:spcPct val="120000"/>
              </a:lnSpc>
              <a:defRPr/>
            </a:pPr>
            <a:r>
              <a:rPr lang="en-US" sz="1600" dirty="0"/>
              <a:t>Free-standing</a:t>
            </a: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763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" y="-99392"/>
            <a:ext cx="8229600" cy="1143000"/>
          </a:xfrm>
        </p:spPr>
        <p:txBody>
          <a:bodyPr/>
          <a:lstStyle/>
          <a:p>
            <a:pPr algn="l"/>
            <a:r>
              <a:rPr lang="nl-NL" dirty="0" err="1" smtClean="0"/>
              <a:t>What</a:t>
            </a:r>
            <a:r>
              <a:rPr lang="nl-NL" dirty="0" smtClean="0"/>
              <a:t> is a building?</a:t>
            </a:r>
            <a:endParaRPr lang="nl-NL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55127"/>
              </p:ext>
            </p:extLst>
          </p:nvPr>
        </p:nvGraphicFramePr>
        <p:xfrm>
          <a:off x="0" y="1340768"/>
          <a:ext cx="9144000" cy="5092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/>
                <a:gridCol w="1103586"/>
                <a:gridCol w="945932"/>
                <a:gridCol w="945932"/>
                <a:gridCol w="1024758"/>
                <a:gridCol w="642056"/>
                <a:gridCol w="1170978"/>
                <a:gridCol w="1024758"/>
              </a:tblGrid>
              <a:tr h="709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Ordnance Survey</a:t>
                      </a:r>
                      <a:endParaRPr lang="fr-F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INSPIRE</a:t>
                      </a:r>
                      <a:endParaRPr lang="fr-F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 smtClean="0">
                          <a:effectLst/>
                        </a:rPr>
                        <a:t>DGIWG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u="sng" dirty="0" err="1">
                          <a:effectLst/>
                        </a:rPr>
                        <a:t>IMGeo</a:t>
                      </a:r>
                      <a:r>
                        <a:rPr lang="nl-NL" sz="1600" u="sng" dirty="0">
                          <a:effectLst/>
                        </a:rPr>
                        <a:t> / BAG</a:t>
                      </a:r>
                      <a:endParaRPr lang="fr-F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u="sng" dirty="0">
                          <a:effectLst/>
                        </a:rPr>
                        <a:t>NEN 3610</a:t>
                      </a:r>
                      <a:endParaRPr lang="fr-F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u="sng" dirty="0">
                          <a:effectLst/>
                        </a:rPr>
                        <a:t>BRT / Top10NL</a:t>
                      </a:r>
                      <a:endParaRPr lang="fr-F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Sig3D</a:t>
                      </a:r>
                      <a:endParaRPr lang="fr-FR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Roofed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Permanent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With foundation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95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Connected to earth / not portable/movable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X</a:t>
                      </a:r>
                      <a:endParaRPr lang="fr-FR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Enclosed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Function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shelter </a:t>
                      </a:r>
                      <a:r>
                        <a:rPr lang="en-US" sz="1400" dirty="0" smtClean="0">
                          <a:effectLst/>
                        </a:rPr>
                        <a:t>provision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human occupancy or habitation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accessible to humans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Accommoda-tion</a:t>
                      </a:r>
                      <a:r>
                        <a:rPr lang="en-US" sz="1400" baseline="0" dirty="0" smtClean="0">
                          <a:effectLst/>
                        </a:rPr>
                        <a:t> for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commerce,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traffic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or </a:t>
                      </a:r>
                      <a:r>
                        <a:rPr lang="en-US" sz="1400" dirty="0">
                          <a:effectLst/>
                        </a:rPr>
                        <a:t>labor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human occupancy, habitation or shelter provision </a:t>
                      </a:r>
                      <a:endParaRPr kumimoji="0" lang="fr-F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Free-standing</a:t>
                      </a:r>
                      <a:endParaRPr lang="fr-F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fr-F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fr-F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X</a:t>
                      </a:r>
                      <a:endParaRPr lang="fr-FR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‘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construction</a:t>
            </a:r>
            <a:r>
              <a:rPr lang="nl-NL" dirty="0" smtClean="0"/>
              <a:t>’? </a:t>
            </a:r>
            <a:endParaRPr lang="nl-NL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342900" y="1966912"/>
            <a:ext cx="8458200" cy="489108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nl-NL" dirty="0" smtClean="0"/>
              <a:t>Identified characteristics: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en-US" altLang="nl-NL" dirty="0" smtClean="0"/>
              <a:t>With foundation / Connected to earth / not portable/movable</a:t>
            </a:r>
          </a:p>
          <a:p>
            <a:pPr lvl="2" eaLnBrk="1" fontAlgn="t" hangingPunct="1">
              <a:lnSpc>
                <a:spcPct val="120000"/>
              </a:lnSpc>
            </a:pPr>
            <a:r>
              <a:rPr lang="en-US" altLang="nl-NL" dirty="0" smtClean="0"/>
              <a:t>To be distinguished from building installations (e.g. on roofs)</a:t>
            </a:r>
            <a:endParaRPr lang="fr-FR" altLang="nl-NL" dirty="0" smtClean="0"/>
          </a:p>
          <a:p>
            <a:pPr lvl="1" eaLnBrk="1" fontAlgn="t" hangingPunct="1">
              <a:lnSpc>
                <a:spcPct val="120000"/>
              </a:lnSpc>
            </a:pPr>
            <a:r>
              <a:rPr lang="en-US" altLang="nl-NL" dirty="0" smtClean="0"/>
              <a:t>Does not need to be enclosed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en-US" altLang="nl-NL" dirty="0" smtClean="0"/>
              <a:t>Free-standing</a:t>
            </a:r>
            <a:endParaRPr lang="fr-FR" altLang="nl-NL" dirty="0" smtClean="0"/>
          </a:p>
          <a:p>
            <a:pPr lvl="1" eaLnBrk="1" fontAlgn="t" hangingPunct="1">
              <a:lnSpc>
                <a:spcPct val="120000"/>
              </a:lnSpc>
            </a:pPr>
            <a:r>
              <a:rPr lang="en-US" altLang="nl-NL" dirty="0" smtClean="0"/>
              <a:t>Function : support of human activities</a:t>
            </a:r>
            <a:endParaRPr lang="fr-FR" altLang="nl-NL" dirty="0" smtClean="0"/>
          </a:p>
          <a:p>
            <a:endParaRPr lang="fr-FR" altLang="nl-NL" dirty="0" smtClean="0"/>
          </a:p>
          <a:p>
            <a:r>
              <a:rPr lang="fr-FR" altLang="nl-NL" dirty="0" smtClean="0"/>
              <a:t>Classification </a:t>
            </a:r>
            <a:r>
              <a:rPr lang="en-US" altLang="nl-NL" dirty="0" smtClean="0"/>
              <a:t>defined</a:t>
            </a:r>
            <a:r>
              <a:rPr lang="fr-FR" altLang="nl-NL" dirty="0" smtClean="0"/>
              <a:t> by Geonovum as a </a:t>
            </a:r>
            <a:r>
              <a:rPr lang="en-US" altLang="nl-NL" dirty="0" smtClean="0"/>
              <a:t>starting</a:t>
            </a:r>
            <a:r>
              <a:rPr lang="fr-FR" altLang="nl-NL" dirty="0" smtClean="0"/>
              <a:t> point</a:t>
            </a:r>
          </a:p>
          <a:p>
            <a:pPr lvl="1">
              <a:lnSpc>
                <a:spcPct val="110000"/>
              </a:lnSpc>
            </a:pPr>
            <a:r>
              <a:rPr lang="en-US" altLang="nl-NL" dirty="0" smtClean="0"/>
              <a:t>Built structures</a:t>
            </a:r>
          </a:p>
          <a:p>
            <a:pPr lvl="1">
              <a:lnSpc>
                <a:spcPct val="110000"/>
              </a:lnSpc>
            </a:pPr>
            <a:r>
              <a:rPr lang="en-US" altLang="nl-NL" dirty="0" smtClean="0"/>
              <a:t>Engineering structures</a:t>
            </a:r>
          </a:p>
          <a:p>
            <a:pPr lvl="1">
              <a:lnSpc>
                <a:spcPct val="110000"/>
              </a:lnSpc>
            </a:pPr>
            <a:r>
              <a:rPr lang="en-US" altLang="nl-NL" dirty="0" smtClean="0"/>
              <a:t>Linear separation features</a:t>
            </a:r>
          </a:p>
          <a:p>
            <a:pPr lvl="1">
              <a:lnSpc>
                <a:spcPct val="110000"/>
              </a:lnSpc>
            </a:pPr>
            <a:endParaRPr lang="en-US" altLang="nl-NL" dirty="0" smtClean="0"/>
          </a:p>
          <a:p>
            <a:endParaRPr lang="fr-FR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14207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nl-NL" dirty="0" smtClean="0"/>
              <a:t>Possible characteristics of a “building”</a:t>
            </a:r>
          </a:p>
          <a:p>
            <a:pPr lvl="1"/>
            <a:r>
              <a:rPr lang="en-US" altLang="nl-NL" dirty="0" smtClean="0"/>
              <a:t>Roof</a:t>
            </a:r>
          </a:p>
          <a:p>
            <a:pPr lvl="1"/>
            <a:r>
              <a:rPr lang="en-US" altLang="nl-NL" dirty="0" smtClean="0"/>
              <a:t>Walls</a:t>
            </a:r>
          </a:p>
          <a:p>
            <a:pPr lvl="1"/>
            <a:r>
              <a:rPr lang="en-US" altLang="nl-NL" dirty="0" smtClean="0"/>
              <a:t>Self-supporting</a:t>
            </a:r>
          </a:p>
          <a:p>
            <a:pPr lvl="1"/>
            <a:r>
              <a:rPr lang="en-US" altLang="nl-NL" dirty="0" smtClean="0"/>
              <a:t>Function (mainly human occupancy)</a:t>
            </a:r>
          </a:p>
          <a:p>
            <a:pPr lvl="1"/>
            <a:r>
              <a:rPr lang="en-US" altLang="nl-NL" dirty="0" smtClean="0"/>
              <a:t>Permanent</a:t>
            </a:r>
            <a:endParaRPr lang="fr-FR" altLang="nl-NL" dirty="0" smtClean="0"/>
          </a:p>
          <a:p>
            <a:endParaRPr lang="en-US" altLang="nl-NL" dirty="0" smtClean="0"/>
          </a:p>
          <a:p>
            <a:r>
              <a:rPr lang="en-US" altLang="nl-NL" dirty="0" smtClean="0"/>
              <a:t>Possible characteristics of an “other construction”</a:t>
            </a:r>
          </a:p>
          <a:p>
            <a:pPr lvl="1"/>
            <a:r>
              <a:rPr lang="en-US" altLang="nl-NL" dirty="0" smtClean="0"/>
              <a:t>Not necessarily roofed</a:t>
            </a:r>
            <a:endParaRPr lang="fr-FR" altLang="nl-NL" dirty="0" smtClean="0"/>
          </a:p>
          <a:p>
            <a:pPr lvl="1"/>
            <a:r>
              <a:rPr lang="en-US" altLang="nl-NL" dirty="0" smtClean="0"/>
              <a:t>Not necessarily entirely enclosed by walls</a:t>
            </a:r>
            <a:r>
              <a:rPr lang="nl-NL" altLang="nl-NL" dirty="0" smtClean="0"/>
              <a:t> </a:t>
            </a:r>
            <a:endParaRPr lang="en-US" altLang="nl-NL" dirty="0" smtClean="0"/>
          </a:p>
          <a:p>
            <a:pPr lvl="1"/>
            <a:r>
              <a:rPr lang="en-US" altLang="nl-NL" dirty="0" smtClean="0"/>
              <a:t>Self-supporting</a:t>
            </a:r>
          </a:p>
          <a:p>
            <a:pPr lvl="1"/>
            <a:r>
              <a:rPr lang="en-US" altLang="nl-NL" dirty="0" smtClean="0"/>
              <a:t>Function (support of human activities, not for human occupancy)</a:t>
            </a:r>
          </a:p>
          <a:p>
            <a:pPr>
              <a:buFontTx/>
              <a:buNone/>
            </a:pPr>
            <a:endParaRPr lang="fr-FR" altLang="nl-NL" dirty="0" smtClean="0"/>
          </a:p>
          <a:p>
            <a:endParaRPr lang="fr-FR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36552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Day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a list of </a:t>
            </a:r>
            <a:r>
              <a:rPr lang="nl-NL" dirty="0" err="1"/>
              <a:t>discussion</a:t>
            </a:r>
            <a:r>
              <a:rPr lang="nl-NL" dirty="0"/>
              <a:t> items,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logical</a:t>
            </a:r>
            <a:r>
              <a:rPr lang="nl-NL" dirty="0"/>
              <a:t> order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discussing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Discuss</a:t>
            </a:r>
            <a:r>
              <a:rPr lang="nl-NL" dirty="0"/>
              <a:t> the items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  <a:p>
            <a:pPr lvl="0"/>
            <a:r>
              <a:rPr lang="nl-NL" dirty="0"/>
              <a:t>16:00 at the </a:t>
            </a:r>
            <a:r>
              <a:rPr lang="nl-NL" dirty="0" err="1"/>
              <a:t>latest</a:t>
            </a:r>
            <a:r>
              <a:rPr lang="nl-NL" dirty="0"/>
              <a:t>: </a:t>
            </a:r>
            <a:r>
              <a:rPr lang="nl-NL" dirty="0" err="1"/>
              <a:t>discuss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, </a:t>
            </a:r>
            <a:r>
              <a:rPr lang="nl-NL" dirty="0" err="1"/>
              <a:t>revisit</a:t>
            </a:r>
            <a:r>
              <a:rPr lang="nl-NL" dirty="0"/>
              <a:t> </a:t>
            </a:r>
            <a:r>
              <a:rPr lang="nl-NL" dirty="0" err="1"/>
              <a:t>timeline</a:t>
            </a:r>
            <a:r>
              <a:rPr lang="nl-NL" dirty="0"/>
              <a:t> etc.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5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r>
              <a:rPr lang="nl-NL" dirty="0" smtClean="0"/>
              <a:t> items</a:t>
            </a:r>
            <a:endParaRPr lang="nl-NL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fr-FR" altLang="nl-NL" dirty="0" smtClean="0"/>
              <a:t>Scope of « </a:t>
            </a:r>
            <a:r>
              <a:rPr lang="fr-FR" altLang="nl-NL" dirty="0" err="1" smtClean="0"/>
              <a:t>other</a:t>
            </a:r>
            <a:r>
              <a:rPr lang="fr-FR" altLang="nl-NL" dirty="0" smtClean="0"/>
              <a:t> constructions »</a:t>
            </a:r>
          </a:p>
          <a:p>
            <a:pPr lvl="1">
              <a:lnSpc>
                <a:spcPct val="120000"/>
              </a:lnSpc>
            </a:pPr>
            <a:r>
              <a:rPr lang="fr-FR" altLang="nl-NL" dirty="0" err="1" smtClean="0"/>
              <a:t>Different</a:t>
            </a:r>
            <a:r>
              <a:rPr lang="fr-FR" altLang="nl-NL" dirty="0" smtClean="0"/>
              <a:t> classifications in INSPIRE Building </a:t>
            </a:r>
            <a:r>
              <a:rPr lang="fr-FR" altLang="nl-NL" dirty="0" err="1" smtClean="0"/>
              <a:t>spec</a:t>
            </a:r>
            <a:r>
              <a:rPr lang="fr-FR" altLang="nl-NL" dirty="0" smtClean="0"/>
              <a:t> and IMGeo</a:t>
            </a:r>
          </a:p>
          <a:p>
            <a:pPr lvl="2">
              <a:lnSpc>
                <a:spcPct val="120000"/>
              </a:lnSpc>
            </a:pPr>
            <a:r>
              <a:rPr lang="fr-FR" altLang="nl-NL" dirty="0" smtClean="0"/>
              <a:t>Silos, tanks, </a:t>
            </a:r>
            <a:r>
              <a:rPr lang="fr-FR" altLang="nl-NL" dirty="0" err="1" smtClean="0"/>
              <a:t>windmills</a:t>
            </a:r>
            <a:r>
              <a:rPr lang="fr-FR" altLang="nl-NL" dirty="0" smtClean="0"/>
              <a:t>… are buildings in INSPIRE</a:t>
            </a:r>
          </a:p>
          <a:p>
            <a:pPr lvl="1">
              <a:lnSpc>
                <a:spcPct val="120000"/>
              </a:lnSpc>
            </a:pPr>
            <a:r>
              <a:rPr lang="fr-FR" altLang="nl-NL" dirty="0" smtClean="0"/>
              <a:t>INSPIRE </a:t>
            </a:r>
            <a:r>
              <a:rPr lang="fr-FR" altLang="nl-NL" dirty="0" err="1" smtClean="0"/>
              <a:t>also</a:t>
            </a:r>
            <a:r>
              <a:rPr lang="fr-FR" altLang="nl-NL" dirty="0" smtClean="0"/>
              <a:t> has a </a:t>
            </a:r>
            <a:r>
              <a:rPr lang="fr-FR" altLang="nl-NL" dirty="0" err="1" smtClean="0"/>
              <a:t>thematic</a:t>
            </a:r>
            <a:r>
              <a:rPr lang="fr-FR" altLang="nl-NL" dirty="0" smtClean="0"/>
              <a:t> structure </a:t>
            </a:r>
            <a:r>
              <a:rPr lang="fr-FR" altLang="nl-NL" dirty="0" err="1" smtClean="0"/>
              <a:t>that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differs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from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CityGML</a:t>
            </a:r>
            <a:endParaRPr lang="fr-FR" altLang="nl-NL" dirty="0" smtClean="0"/>
          </a:p>
          <a:p>
            <a:pPr lvl="2">
              <a:lnSpc>
                <a:spcPct val="120000"/>
              </a:lnSpc>
            </a:pPr>
            <a:r>
              <a:rPr lang="fr-FR" altLang="nl-NL" dirty="0" err="1" smtClean="0"/>
              <a:t>E.g</a:t>
            </a:r>
            <a:r>
              <a:rPr lang="fr-FR" altLang="nl-NL" dirty="0" smtClean="0"/>
              <a:t>. hydro constructions are </a:t>
            </a:r>
            <a:r>
              <a:rPr lang="fr-FR" altLang="nl-NL" dirty="0" err="1" smtClean="0"/>
              <a:t>dealt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with</a:t>
            </a:r>
            <a:r>
              <a:rPr lang="fr-FR" altLang="nl-NL" dirty="0" smtClean="0"/>
              <a:t> in the Hydro </a:t>
            </a:r>
            <a:r>
              <a:rPr lang="fr-FR" altLang="nl-NL" dirty="0" err="1" smtClean="0"/>
              <a:t>spec</a:t>
            </a:r>
            <a:endParaRPr lang="fr-FR" altLang="nl-NL" dirty="0" smtClean="0"/>
          </a:p>
          <a:p>
            <a:pPr lvl="1">
              <a:lnSpc>
                <a:spcPct val="120000"/>
              </a:lnSpc>
            </a:pPr>
            <a:r>
              <a:rPr lang="fr-FR" altLang="nl-NL" dirty="0" smtClean="0"/>
              <a:t>Utility types of constructions are in a </a:t>
            </a:r>
            <a:r>
              <a:rPr lang="fr-FR" altLang="nl-NL" dirty="0" err="1" smtClean="0"/>
              <a:t>separate</a:t>
            </a:r>
            <a:r>
              <a:rPr lang="fr-FR" altLang="nl-NL" dirty="0" smtClean="0"/>
              <a:t> module</a:t>
            </a:r>
          </a:p>
          <a:p>
            <a:pPr lvl="1">
              <a:lnSpc>
                <a:spcPct val="120000"/>
              </a:lnSpc>
            </a:pPr>
            <a:r>
              <a:rPr lang="fr-FR" altLang="nl-NL" dirty="0" smtClean="0"/>
              <a:t>Transverse </a:t>
            </a:r>
            <a:r>
              <a:rPr lang="fr-FR" altLang="nl-NL" dirty="0" err="1" smtClean="0"/>
              <a:t>objects</a:t>
            </a:r>
            <a:endParaRPr lang="fr-FR" altLang="nl-NL" dirty="0" smtClean="0"/>
          </a:p>
          <a:p>
            <a:pPr lvl="2">
              <a:lnSpc>
                <a:spcPct val="120000"/>
              </a:lnSpc>
            </a:pPr>
            <a:r>
              <a:rPr lang="fr-FR" altLang="nl-NL" dirty="0" smtClean="0"/>
              <a:t>Object </a:t>
            </a:r>
            <a:r>
              <a:rPr lang="fr-FR" altLang="nl-NL" i="1" dirty="0" smtClean="0"/>
              <a:t>Wall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could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be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classified</a:t>
            </a:r>
            <a:r>
              <a:rPr lang="fr-FR" altLang="nl-NL" dirty="0" smtClean="0"/>
              <a:t> in </a:t>
            </a:r>
            <a:r>
              <a:rPr lang="fr-FR" altLang="nl-NL" dirty="0" err="1" smtClean="0"/>
              <a:t>EngineeringStructurePart</a:t>
            </a:r>
            <a:r>
              <a:rPr lang="fr-FR" altLang="nl-NL" dirty="0" smtClean="0"/>
              <a:t>, </a:t>
            </a:r>
            <a:r>
              <a:rPr lang="fr-FR" altLang="nl-NL" dirty="0" err="1" smtClean="0"/>
              <a:t>Separation</a:t>
            </a:r>
            <a:r>
              <a:rPr lang="fr-FR" altLang="nl-NL" dirty="0" smtClean="0"/>
              <a:t> or </a:t>
            </a:r>
            <a:r>
              <a:rPr lang="fr-FR" altLang="nl-NL" dirty="0" err="1" smtClean="0"/>
              <a:t>CityFurniture</a:t>
            </a:r>
            <a:r>
              <a:rPr lang="fr-FR" altLang="nl-NL" dirty="0" smtClean="0"/>
              <a:t>, </a:t>
            </a:r>
            <a:r>
              <a:rPr lang="fr-FR" altLang="nl-NL" dirty="0" err="1" smtClean="0"/>
              <a:t>depending</a:t>
            </a:r>
            <a:r>
              <a:rPr lang="fr-FR" altLang="nl-NL" dirty="0" smtClean="0"/>
              <a:t> on </a:t>
            </a:r>
            <a:r>
              <a:rPr lang="fr-FR" altLang="nl-NL" dirty="0" err="1" smtClean="0"/>
              <a:t>its</a:t>
            </a:r>
            <a:r>
              <a:rPr lang="fr-FR" altLang="nl-NL" dirty="0" smtClean="0"/>
              <a:t> </a:t>
            </a:r>
            <a:r>
              <a:rPr lang="fr-FR" altLang="nl-NL" dirty="0" err="1" smtClean="0"/>
              <a:t>function</a:t>
            </a:r>
            <a:endParaRPr lang="fr-FR" altLang="nl-NL" dirty="0" smtClean="0"/>
          </a:p>
          <a:p>
            <a:pPr lvl="2">
              <a:lnSpc>
                <a:spcPct val="120000"/>
              </a:lnSpc>
            </a:pPr>
            <a:r>
              <a:rPr lang="en-US" altLang="nl-NL" dirty="0" smtClean="0"/>
              <a:t>General rule “A Wall is always a Separation object” or function-</a:t>
            </a:r>
            <a:r>
              <a:rPr lang="en-US" altLang="nl-NL" dirty="0" err="1" smtClean="0"/>
              <a:t>dependant</a:t>
            </a:r>
            <a:r>
              <a:rPr lang="en-US" altLang="nl-NL" dirty="0" smtClean="0"/>
              <a:t> mapping?</a:t>
            </a:r>
          </a:p>
        </p:txBody>
      </p:sp>
    </p:spTree>
    <p:extLst>
      <p:ext uri="{BB962C8B-B14F-4D97-AF65-F5344CB8AC3E}">
        <p14:creationId xmlns:p14="http://schemas.microsoft.com/office/powerpoint/2010/main" val="37432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smtClean="0"/>
              <a:t>items II</a:t>
            </a:r>
            <a:endParaRPr lang="nl-NL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Attribution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ImGeo</a:t>
            </a:r>
            <a:r>
              <a:rPr lang="en-US" dirty="0" smtClean="0"/>
              <a:t> ADE has class/function attributes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 INSPIRE, some common attributes with buildings: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Date of construction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Date of demolition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Height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Define in a common superclass for other constructions and buildings?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 Defense spec, common attributes: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Manufacturing information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Physical condition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 smtClean="0"/>
              <a:t>Height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Geometric modeling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“Regular” and implicit geometries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Small and big constructions </a:t>
            </a:r>
            <a:r>
              <a:rPr lang="en-US" dirty="0" smtClean="0">
                <a:sym typeface="Wingdings" pitchFamily="2" charset="2"/>
              </a:rPr>
              <a:t> 4 LODs not necessary for all objects</a:t>
            </a:r>
          </a:p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r>
              <a:rPr lang="nl-NL" smtClean="0"/>
              <a:t> items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800" dirty="0"/>
              <a:t>Definition of </a:t>
            </a:r>
            <a:r>
              <a:rPr lang="nl-NL" sz="1800" dirty="0" err="1" smtClean="0"/>
              <a:t>OtherConstruction</a:t>
            </a:r>
            <a:r>
              <a:rPr lang="nl-NL" sz="1800" dirty="0" smtClean="0"/>
              <a:t> / _Site classes </a:t>
            </a:r>
            <a:r>
              <a:rPr lang="nl-NL" sz="1800" dirty="0" err="1"/>
              <a:t>and</a:t>
            </a:r>
            <a:r>
              <a:rPr lang="nl-NL" sz="1800" dirty="0"/>
              <a:t>, </a:t>
            </a:r>
            <a:r>
              <a:rPr lang="nl-NL" sz="1800" dirty="0" err="1"/>
              <a:t>if</a:t>
            </a:r>
            <a:r>
              <a:rPr lang="nl-NL" sz="1800" dirty="0"/>
              <a:t> we keep </a:t>
            </a:r>
            <a:r>
              <a:rPr lang="nl-NL" sz="1800" dirty="0" err="1"/>
              <a:t>it</a:t>
            </a:r>
            <a:r>
              <a:rPr lang="nl-NL" sz="1800" dirty="0"/>
              <a:t>, </a:t>
            </a:r>
            <a:r>
              <a:rPr lang="nl-NL" sz="1800" dirty="0" err="1"/>
              <a:t>CityFurniture</a:t>
            </a:r>
            <a:r>
              <a:rPr lang="nl-NL" sz="1800" dirty="0"/>
              <a:t> class</a:t>
            </a:r>
          </a:p>
          <a:p>
            <a:pPr lvl="0"/>
            <a:r>
              <a:rPr lang="nl-NL" sz="1800" dirty="0"/>
              <a:t>Tunnel </a:t>
            </a:r>
            <a:r>
              <a:rPr lang="nl-NL" sz="1800" dirty="0" err="1"/>
              <a:t>and</a:t>
            </a:r>
            <a:r>
              <a:rPr lang="nl-NL" sz="1800" dirty="0"/>
              <a:t> Bridge / parallel or </a:t>
            </a:r>
            <a:r>
              <a:rPr lang="nl-NL" sz="1800" dirty="0" err="1"/>
              <a:t>subclass</a:t>
            </a:r>
            <a:endParaRPr lang="nl-NL" sz="1800" dirty="0"/>
          </a:p>
          <a:p>
            <a:pPr lvl="0"/>
            <a:r>
              <a:rPr lang="nl-NL" sz="1800" dirty="0" err="1"/>
              <a:t>Naming</a:t>
            </a:r>
            <a:r>
              <a:rPr lang="nl-NL" sz="1800" dirty="0"/>
              <a:t> of classes (_Site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OtherConstruction</a:t>
            </a:r>
            <a:r>
              <a:rPr lang="nl-NL" sz="1800" dirty="0" smtClean="0"/>
              <a:t>)</a:t>
            </a:r>
          </a:p>
          <a:p>
            <a:pPr lvl="0"/>
            <a:r>
              <a:rPr lang="nl-NL" sz="1800" dirty="0" smtClean="0"/>
              <a:t>Keep </a:t>
            </a:r>
            <a:r>
              <a:rPr lang="nl-NL" sz="1800" dirty="0"/>
              <a:t>or </a:t>
            </a:r>
            <a:r>
              <a:rPr lang="nl-NL" sz="1800" dirty="0" err="1"/>
              <a:t>remove</a:t>
            </a:r>
            <a:r>
              <a:rPr lang="nl-NL" sz="1800" dirty="0"/>
              <a:t> </a:t>
            </a:r>
            <a:r>
              <a:rPr lang="nl-NL" sz="1800" dirty="0" err="1"/>
              <a:t>CityFurniture</a:t>
            </a:r>
            <a:r>
              <a:rPr lang="nl-NL" sz="1800" dirty="0"/>
              <a:t> </a:t>
            </a:r>
            <a:r>
              <a:rPr lang="nl-NL" sz="1800" dirty="0" smtClean="0"/>
              <a:t>class</a:t>
            </a:r>
            <a:endParaRPr lang="nl-NL" sz="1800" dirty="0"/>
          </a:p>
          <a:p>
            <a:pPr lvl="0"/>
            <a:r>
              <a:rPr lang="nl-NL" sz="1800" dirty="0" smtClean="0"/>
              <a:t>Common </a:t>
            </a:r>
            <a:r>
              <a:rPr lang="nl-NL" sz="1800" dirty="0" err="1"/>
              <a:t>attributes</a:t>
            </a:r>
            <a:r>
              <a:rPr lang="nl-NL" sz="1800" dirty="0"/>
              <a:t> at _Site level</a:t>
            </a:r>
          </a:p>
          <a:p>
            <a:pPr lvl="0"/>
            <a:r>
              <a:rPr lang="nl-NL" sz="1800" dirty="0" err="1" smtClean="0"/>
              <a:t>Specific</a:t>
            </a:r>
            <a:r>
              <a:rPr lang="nl-NL" sz="1800" dirty="0" smtClean="0"/>
              <a:t> </a:t>
            </a:r>
            <a:r>
              <a:rPr lang="nl-NL" sz="1800" dirty="0" err="1" smtClean="0"/>
              <a:t>attributes</a:t>
            </a:r>
            <a:endParaRPr lang="nl-NL" sz="1800" dirty="0" smtClean="0"/>
          </a:p>
          <a:p>
            <a:pPr lvl="0"/>
            <a:r>
              <a:rPr lang="nl-NL" sz="1800" dirty="0" smtClean="0"/>
              <a:t>Levels </a:t>
            </a:r>
            <a:r>
              <a:rPr lang="nl-NL" sz="1800" dirty="0"/>
              <a:t>of detail: </a:t>
            </a:r>
          </a:p>
          <a:p>
            <a:pPr lvl="1"/>
            <a:r>
              <a:rPr lang="nl-NL" sz="1600" dirty="0" err="1"/>
              <a:t>geometric</a:t>
            </a:r>
            <a:r>
              <a:rPr lang="nl-NL" sz="1600" dirty="0"/>
              <a:t> </a:t>
            </a:r>
            <a:r>
              <a:rPr lang="nl-NL" sz="1600" dirty="0" err="1"/>
              <a:t>representations</a:t>
            </a:r>
            <a:r>
              <a:rPr lang="nl-NL" sz="1600" dirty="0"/>
              <a:t> (</a:t>
            </a:r>
            <a:r>
              <a:rPr lang="nl-NL" sz="1600" dirty="0" err="1"/>
              <a:t>which</a:t>
            </a:r>
            <a:r>
              <a:rPr lang="nl-NL" sz="1600" dirty="0"/>
              <a:t> kinds?)</a:t>
            </a:r>
          </a:p>
          <a:p>
            <a:pPr lvl="1"/>
            <a:r>
              <a:rPr lang="nl-NL" sz="1600" dirty="0" err="1"/>
              <a:t>implicit</a:t>
            </a:r>
            <a:r>
              <a:rPr lang="nl-NL" sz="1600" dirty="0"/>
              <a:t> </a:t>
            </a:r>
            <a:r>
              <a:rPr lang="nl-NL" sz="1600" dirty="0" err="1"/>
              <a:t>representations</a:t>
            </a:r>
            <a:r>
              <a:rPr lang="nl-NL" sz="1600" dirty="0"/>
              <a:t> </a:t>
            </a:r>
          </a:p>
          <a:p>
            <a:pPr lvl="1"/>
            <a:r>
              <a:rPr lang="nl-NL" sz="1600" dirty="0" err="1"/>
              <a:t>interior</a:t>
            </a:r>
            <a:r>
              <a:rPr lang="nl-NL" sz="1600" dirty="0"/>
              <a:t>?</a:t>
            </a:r>
          </a:p>
          <a:p>
            <a:pPr lvl="0"/>
            <a:r>
              <a:rPr lang="nl-NL" sz="1800" dirty="0" err="1"/>
              <a:t>Semantic</a:t>
            </a:r>
            <a:r>
              <a:rPr lang="nl-NL" sz="1800" dirty="0"/>
              <a:t> </a:t>
            </a:r>
            <a:r>
              <a:rPr lang="nl-NL" sz="1800" dirty="0" err="1"/>
              <a:t>structure</a:t>
            </a:r>
            <a:r>
              <a:rPr lang="nl-NL" sz="1800" dirty="0"/>
              <a:t>, e.g. </a:t>
            </a:r>
            <a:r>
              <a:rPr lang="nl-NL" sz="1800" dirty="0" err="1"/>
              <a:t>parts</a:t>
            </a:r>
            <a:endParaRPr lang="nl-NL" sz="18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7958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in mind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later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utility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 model</a:t>
            </a:r>
          </a:p>
          <a:p>
            <a:pPr lvl="0"/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/>
              <a:t>with</a:t>
            </a:r>
            <a:r>
              <a:rPr lang="nl-NL" dirty="0"/>
              <a:t> WP3 (levels of detail</a:t>
            </a:r>
            <a:r>
              <a:rPr lang="nl-NL" dirty="0" smtClean="0"/>
              <a:t>)</a:t>
            </a:r>
          </a:p>
          <a:p>
            <a:pPr lvl="0"/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WP14</a:t>
            </a:r>
            <a:endParaRPr lang="nl-NL" dirty="0"/>
          </a:p>
          <a:p>
            <a:pPr lvl="0"/>
            <a:r>
              <a:rPr lang="nl-NL" dirty="0"/>
              <a:t>Walls </a:t>
            </a:r>
            <a:r>
              <a:rPr lang="nl-NL" dirty="0" err="1"/>
              <a:t>proposal</a:t>
            </a:r>
            <a:r>
              <a:rPr lang="nl-NL" dirty="0"/>
              <a:t>: check the details. Is </a:t>
            </a:r>
            <a:r>
              <a:rPr lang="nl-NL" dirty="0" err="1"/>
              <a:t>there</a:t>
            </a:r>
            <a:r>
              <a:rPr lang="nl-NL" dirty="0"/>
              <a:t> a (</a:t>
            </a:r>
            <a:r>
              <a:rPr lang="nl-NL" dirty="0" err="1"/>
              <a:t>detailed</a:t>
            </a:r>
            <a:r>
              <a:rPr lang="nl-NL" dirty="0"/>
              <a:t>) </a:t>
            </a:r>
            <a:r>
              <a:rPr lang="nl-NL" dirty="0" err="1"/>
              <a:t>proposal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 </a:t>
            </a:r>
            <a:r>
              <a:rPr lang="nl-NL" dirty="0" err="1"/>
              <a:t>etc</a:t>
            </a:r>
            <a:r>
              <a:rPr lang="nl-NL" dirty="0"/>
              <a:t>? </a:t>
            </a:r>
          </a:p>
          <a:p>
            <a:pPr lvl="0"/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INSPIRE (Building </a:t>
            </a:r>
            <a:r>
              <a:rPr lang="nl-NL" dirty="0" err="1"/>
              <a:t>theme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Activity Complex / </a:t>
            </a:r>
            <a:r>
              <a:rPr lang="nl-NL" dirty="0" err="1"/>
              <a:t>Production</a:t>
            </a:r>
            <a:r>
              <a:rPr lang="nl-NL" dirty="0"/>
              <a:t> &amp; Industrial </a:t>
            </a:r>
            <a:r>
              <a:rPr lang="nl-NL" dirty="0" err="1"/>
              <a:t>Facilities</a:t>
            </a:r>
            <a:r>
              <a:rPr lang="nl-NL" dirty="0"/>
              <a:t> / Agricultural </a:t>
            </a:r>
            <a:r>
              <a:rPr lang="nl-NL" dirty="0" err="1"/>
              <a:t>Facilities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14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 chapter in </a:t>
            </a:r>
            <a:r>
              <a:rPr lang="en-US" dirty="0" err="1" smtClean="0"/>
              <a:t>CityGML</a:t>
            </a:r>
            <a:r>
              <a:rPr lang="en-US" dirty="0" smtClean="0"/>
              <a:t> standard documentation</a:t>
            </a:r>
          </a:p>
          <a:p>
            <a:pPr lvl="1"/>
            <a:r>
              <a:rPr lang="en-US" dirty="0" smtClean="0"/>
              <a:t>Explanation of the model</a:t>
            </a:r>
          </a:p>
          <a:p>
            <a:pPr lvl="1"/>
            <a:r>
              <a:rPr lang="en-US" dirty="0" smtClean="0"/>
              <a:t>Conformance requirements</a:t>
            </a:r>
          </a:p>
          <a:p>
            <a:endParaRPr lang="en-US" dirty="0" smtClean="0"/>
          </a:p>
          <a:p>
            <a:r>
              <a:rPr lang="en-US" dirty="0" smtClean="0"/>
              <a:t>UML model for Other Constructions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r>
              <a:rPr lang="en-US" dirty="0" err="1" smtClean="0"/>
              <a:t>Codelists</a:t>
            </a:r>
            <a:r>
              <a:rPr lang="en-US" dirty="0" smtClean="0"/>
              <a:t>, either normativ</a:t>
            </a:r>
            <a:r>
              <a:rPr lang="en-US" dirty="0" smtClean="0"/>
              <a:t>e or informative.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Example(s)?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there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ideas, requirements of participants – this workshop</a:t>
            </a:r>
          </a:p>
          <a:p>
            <a:r>
              <a:rPr lang="en-US" dirty="0" smtClean="0"/>
              <a:t>Discussion – this workshop</a:t>
            </a:r>
          </a:p>
          <a:p>
            <a:r>
              <a:rPr lang="en-US" dirty="0" smtClean="0"/>
              <a:t>Consensus on scope of Other Constructions </a:t>
            </a:r>
          </a:p>
          <a:p>
            <a:r>
              <a:rPr lang="en-US" dirty="0" smtClean="0"/>
              <a:t>Work out details</a:t>
            </a:r>
          </a:p>
          <a:p>
            <a:r>
              <a:rPr lang="en-US" dirty="0" smtClean="0"/>
              <a:t>Work on model and specs</a:t>
            </a:r>
          </a:p>
          <a:p>
            <a:r>
              <a:rPr lang="en-US" dirty="0" smtClean="0"/>
              <a:t>Negotiate with other WPs</a:t>
            </a:r>
          </a:p>
          <a:p>
            <a:r>
              <a:rPr lang="en-US" dirty="0" smtClean="0"/>
              <a:t>Submit to SWG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Punthaak 4"/>
          <p:cNvSpPr/>
          <p:nvPr/>
        </p:nvSpPr>
        <p:spPr>
          <a:xfrm>
            <a:off x="35496" y="3429000"/>
            <a:ext cx="3240360" cy="72008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700" dirty="0" err="1" smtClean="0">
                <a:solidFill>
                  <a:schemeClr val="tx1"/>
                </a:solidFill>
              </a:rPr>
              <a:t>October</a:t>
            </a:r>
            <a:r>
              <a:rPr lang="nl-NL" sz="1700" dirty="0" smtClean="0">
                <a:solidFill>
                  <a:schemeClr val="tx1"/>
                </a:solidFill>
              </a:rPr>
              <a:t> – December 2014</a:t>
            </a:r>
            <a:endParaRPr lang="nl-NL" sz="1700" dirty="0">
              <a:solidFill>
                <a:schemeClr val="tx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83568" y="438621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Discussion</a:t>
            </a:r>
            <a:r>
              <a:rPr lang="nl-NL" b="1" dirty="0"/>
              <a:t> </a:t>
            </a:r>
            <a:r>
              <a:rPr lang="nl-NL" b="1" dirty="0" err="1" smtClean="0"/>
              <a:t>phase</a:t>
            </a:r>
            <a:endParaRPr lang="nl-NL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Scope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 smtClean="0"/>
              <a:t>Definitions</a:t>
            </a:r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Details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915816" y="4286709"/>
            <a:ext cx="0" cy="166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unthaak 8"/>
          <p:cNvSpPr/>
          <p:nvPr/>
        </p:nvSpPr>
        <p:spPr>
          <a:xfrm>
            <a:off x="3059832" y="3438897"/>
            <a:ext cx="3168352" cy="72008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700" dirty="0" err="1" smtClean="0">
                <a:solidFill>
                  <a:schemeClr val="tx1"/>
                </a:solidFill>
              </a:rPr>
              <a:t>January</a:t>
            </a:r>
            <a:r>
              <a:rPr lang="nl-NL" sz="1700" dirty="0" smtClean="0">
                <a:solidFill>
                  <a:schemeClr val="tx1"/>
                </a:solidFill>
              </a:rPr>
              <a:t> –  </a:t>
            </a:r>
            <a:r>
              <a:rPr lang="nl-NL" sz="1700" dirty="0" err="1" smtClean="0">
                <a:solidFill>
                  <a:schemeClr val="tx1"/>
                </a:solidFill>
              </a:rPr>
              <a:t>March</a:t>
            </a:r>
            <a:r>
              <a:rPr lang="nl-NL" sz="1700" dirty="0" smtClean="0">
                <a:solidFill>
                  <a:schemeClr val="tx1"/>
                </a:solidFill>
              </a:rPr>
              <a:t> 2015</a:t>
            </a:r>
            <a:endParaRPr lang="nl-NL" sz="170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987824" y="436510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 smtClean="0"/>
              <a:t>Work</a:t>
            </a:r>
            <a:r>
              <a:rPr lang="nl-NL" b="1" dirty="0" smtClean="0"/>
              <a:t> </a:t>
            </a:r>
            <a:r>
              <a:rPr lang="nl-NL" b="1" dirty="0" err="1" smtClean="0"/>
              <a:t>phase</a:t>
            </a:r>
            <a:endParaRPr lang="nl-NL" b="1" dirty="0" smtClean="0"/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nl-NL" dirty="0" err="1" smtClean="0"/>
              <a:t>Detailed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r>
              <a:rPr lang="nl-NL" dirty="0" smtClean="0"/>
              <a:t> of module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nl-NL" dirty="0" err="1" smtClean="0"/>
              <a:t>Drafting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r>
              <a:rPr lang="nl-NL" dirty="0" err="1" smtClean="0"/>
              <a:t>Creating</a:t>
            </a:r>
            <a:r>
              <a:rPr lang="nl-NL" dirty="0" smtClean="0"/>
              <a:t> UML model</a:t>
            </a:r>
          </a:p>
          <a:p>
            <a:pPr marL="144000" indent="-285750">
              <a:buFont typeface="Wingdings" panose="05000000000000000000" pitchFamily="2" charset="2"/>
              <a:buChar char="§"/>
            </a:pP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5789849" y="4286709"/>
            <a:ext cx="0" cy="166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6012159" y="3439269"/>
            <a:ext cx="3024337" cy="72008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700" dirty="0" err="1" smtClean="0">
                <a:solidFill>
                  <a:schemeClr val="tx1"/>
                </a:solidFill>
              </a:rPr>
              <a:t>March</a:t>
            </a:r>
            <a:r>
              <a:rPr lang="nl-NL" sz="1700" dirty="0" smtClean="0">
                <a:solidFill>
                  <a:schemeClr val="tx1"/>
                </a:solidFill>
              </a:rPr>
              <a:t> – </a:t>
            </a:r>
            <a:r>
              <a:rPr lang="nl-NL" sz="1700" dirty="0" err="1" smtClean="0">
                <a:solidFill>
                  <a:schemeClr val="tx1"/>
                </a:solidFill>
              </a:rPr>
              <a:t>June</a:t>
            </a:r>
            <a:r>
              <a:rPr lang="nl-NL" sz="1700" dirty="0" smtClean="0">
                <a:solidFill>
                  <a:schemeClr val="tx1"/>
                </a:solidFill>
              </a:rPr>
              <a:t> 2015</a:t>
            </a:r>
            <a:endParaRPr lang="nl-NL" sz="1700" dirty="0">
              <a:solidFill>
                <a:schemeClr val="tx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6408205" y="430299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Integration </a:t>
            </a:r>
            <a:r>
              <a:rPr lang="nl-NL" b="1" dirty="0" err="1" smtClean="0"/>
              <a:t>phase</a:t>
            </a:r>
            <a:endParaRPr lang="nl-NL" b="1" dirty="0" smtClean="0"/>
          </a:p>
          <a:p>
            <a:r>
              <a:rPr lang="nl-NL" dirty="0" err="1" smtClean="0"/>
              <a:t>Negotiation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WPs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8820472" y="4249283"/>
            <a:ext cx="0" cy="169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V="1">
            <a:off x="2909739" y="3074094"/>
            <a:ext cx="0" cy="2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1991301" y="2398415"/>
            <a:ext cx="199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End of 2014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Consensus </a:t>
            </a:r>
            <a:r>
              <a:rPr lang="nl-NL" dirty="0" err="1" smtClean="0">
                <a:solidFill>
                  <a:srgbClr val="FF0000"/>
                </a:solidFill>
              </a:rPr>
              <a:t>reached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22"/>
          <p:cNvCxnSpPr/>
          <p:nvPr/>
        </p:nvCxnSpPr>
        <p:spPr>
          <a:xfrm flipV="1">
            <a:off x="5868144" y="3074093"/>
            <a:ext cx="0" cy="2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4835618" y="2204864"/>
            <a:ext cx="2031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March</a:t>
            </a:r>
            <a:r>
              <a:rPr lang="nl-NL" b="1" dirty="0" smtClean="0">
                <a:solidFill>
                  <a:srgbClr val="FF0000"/>
                </a:solidFill>
              </a:rPr>
              <a:t> 2015</a:t>
            </a:r>
          </a:p>
          <a:p>
            <a:r>
              <a:rPr lang="en-US" dirty="0">
                <a:solidFill>
                  <a:srgbClr val="FF0000"/>
                </a:solidFill>
              </a:rPr>
              <a:t>Draft constructions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module ready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8722926" y="285293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7236296" y="2121416"/>
            <a:ext cx="19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June</a:t>
            </a:r>
            <a:r>
              <a:rPr lang="nl-NL" b="1" dirty="0" smtClean="0">
                <a:solidFill>
                  <a:srgbClr val="FF0000"/>
                </a:solidFill>
              </a:rPr>
              <a:t> 2015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Module submitted to SWG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Other</a:t>
            </a:r>
            <a:r>
              <a:rPr lang="en-US" dirty="0" smtClean="0"/>
              <a:t> constructions</a:t>
            </a:r>
            <a:br>
              <a:rPr lang="en-US" dirty="0" smtClean="0"/>
            </a:br>
            <a:r>
              <a:rPr lang="en-US" sz="3100" dirty="0" smtClean="0"/>
              <a:t>proposal for new </a:t>
            </a:r>
            <a:r>
              <a:rPr lang="en-US" sz="3100" dirty="0" err="1" smtClean="0"/>
              <a:t>CityGML</a:t>
            </a:r>
            <a:r>
              <a:rPr lang="en-US" sz="3100" dirty="0" smtClean="0"/>
              <a:t> module</a:t>
            </a:r>
            <a:endParaRPr lang="en-US" sz="3100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van den Brink</a:t>
            </a:r>
          </a:p>
          <a:p>
            <a:r>
              <a:rPr lang="en-US" dirty="0" smtClean="0"/>
              <a:t>15 October 2014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412234" y="619890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</a:t>
            </a:r>
            <a:r>
              <a:rPr lang="nl-NL" dirty="0" smtClean="0"/>
              <a:t> on a </a:t>
            </a:r>
            <a:r>
              <a:rPr lang="nl-NL" dirty="0" err="1" smtClean="0"/>
              <a:t>presentation</a:t>
            </a:r>
            <a:r>
              <a:rPr lang="nl-NL" dirty="0" smtClean="0"/>
              <a:t> </a:t>
            </a:r>
            <a:r>
              <a:rPr lang="nl-NL" dirty="0" err="1" smtClean="0"/>
              <a:t>prepared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IGN France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presented</a:t>
            </a:r>
            <a:r>
              <a:rPr lang="nl-NL" dirty="0" smtClean="0"/>
              <a:t> at Abu Dhabi OGC meeting, </a:t>
            </a:r>
            <a:r>
              <a:rPr lang="nl-NL" dirty="0" err="1" smtClean="0"/>
              <a:t>March</a:t>
            </a:r>
            <a:r>
              <a:rPr lang="nl-NL" dirty="0" smtClean="0"/>
              <a:t> 2013.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70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Some constructions to be modeled in 3D are neither </a:t>
            </a:r>
            <a:r>
              <a:rPr lang="en-US" i="1" dirty="0" smtClean="0"/>
              <a:t>buildings</a:t>
            </a:r>
            <a:r>
              <a:rPr lang="en-US" dirty="0" smtClean="0"/>
              <a:t> or </a:t>
            </a:r>
            <a:r>
              <a:rPr lang="en-US" i="1" dirty="0" smtClean="0"/>
              <a:t>building parts</a:t>
            </a:r>
            <a:r>
              <a:rPr lang="en-US" dirty="0" smtClean="0"/>
              <a:t>, nor </a:t>
            </a:r>
            <a:r>
              <a:rPr lang="en-US" i="1" dirty="0" smtClean="0"/>
              <a:t>city </a:t>
            </a:r>
            <a:r>
              <a:rPr lang="en-US" i="1" dirty="0" err="1" smtClean="0"/>
              <a:t>furnitures</a:t>
            </a:r>
            <a:endParaRPr lang="en-US" dirty="0" smtClean="0"/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Issue identified in </a:t>
            </a:r>
            <a:r>
              <a:rPr lang="en-US" dirty="0" err="1" smtClean="0"/>
              <a:t>Geonovum</a:t>
            </a:r>
            <a:r>
              <a:rPr lang="en-US" dirty="0" smtClean="0"/>
              <a:t> IMGeo, INSPIRE Building data spec, IGN BATI3D product, French Defense </a:t>
            </a:r>
            <a:r>
              <a:rPr lang="en-US" dirty="0" err="1" smtClean="0"/>
              <a:t>CityGML</a:t>
            </a:r>
            <a:r>
              <a:rPr lang="en-US" dirty="0" smtClean="0"/>
              <a:t> profile</a:t>
            </a:r>
          </a:p>
          <a:p>
            <a:pPr>
              <a:lnSpc>
                <a:spcPct val="110000"/>
              </a:lnSpc>
              <a:defRPr/>
            </a:pPr>
            <a:endParaRPr lang="en-US" dirty="0" smtClean="0"/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Dutch IMGeo ADE identifies 3 </a:t>
            </a:r>
            <a:r>
              <a:rPr lang="en-US" dirty="0"/>
              <a:t>types of other </a:t>
            </a:r>
            <a:r>
              <a:rPr lang="en-US" dirty="0" smtClean="0"/>
              <a:t>constructions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Built structures that do not match the definition of </a:t>
            </a:r>
            <a:r>
              <a:rPr lang="en-US" i="1" dirty="0"/>
              <a:t>building </a:t>
            </a:r>
            <a:r>
              <a:rPr lang="en-US" dirty="0"/>
              <a:t>(</a:t>
            </a:r>
            <a:r>
              <a:rPr lang="en-US" dirty="0" smtClean="0"/>
              <a:t>sheds, bunker, tanks…)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Engineering structures, that can’t be considered </a:t>
            </a:r>
            <a:r>
              <a:rPr lang="en-US" i="1" dirty="0"/>
              <a:t>city </a:t>
            </a:r>
            <a:r>
              <a:rPr lang="en-US" i="1" dirty="0" err="1"/>
              <a:t>furnitures</a:t>
            </a:r>
            <a:r>
              <a:rPr lang="en-US" i="1" dirty="0"/>
              <a:t> </a:t>
            </a:r>
            <a:r>
              <a:rPr lang="en-US" dirty="0"/>
              <a:t>(pylons, locks, dams, culverts…)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Linear separation features (fences, walls…)</a:t>
            </a:r>
          </a:p>
          <a:p>
            <a:pPr>
              <a:lnSpc>
                <a:spcPct val="110000"/>
              </a:lnSpc>
              <a:defRPr/>
            </a:pPr>
            <a:endParaRPr lang="en-US" dirty="0" smtClean="0"/>
          </a:p>
          <a:p>
            <a:pPr>
              <a:lnSpc>
                <a:spcPct val="110000"/>
              </a:lnSpc>
              <a:defRPr/>
            </a:pPr>
            <a:endParaRPr lang="fr-FR" dirty="0" smtClean="0"/>
          </a:p>
          <a:p>
            <a:pPr lvl="1">
              <a:lnSpc>
                <a:spcPct val="110000"/>
              </a:lnSpc>
              <a:defRPr/>
            </a:pPr>
            <a:endParaRPr lang="en-US" dirty="0"/>
          </a:p>
          <a:p>
            <a:pPr marL="347663" lvl="1" indent="0">
              <a:lnSpc>
                <a:spcPct val="110000"/>
              </a:lnSpc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2014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Geonovum2014</Template>
  <TotalTime>504</TotalTime>
  <Words>1386</Words>
  <Application>Microsoft Office PowerPoint</Application>
  <PresentationFormat>Diavoorstelling (4:3)</PresentationFormat>
  <Paragraphs>296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Geonovum2014</vt:lpstr>
      <vt:lpstr>Workshop CityGML WP9 Other constructions</vt:lpstr>
      <vt:lpstr>Day 2</vt:lpstr>
      <vt:lpstr>Discussion items</vt:lpstr>
      <vt:lpstr>Things to keep in mind for later </vt:lpstr>
      <vt:lpstr>Deliverables</vt:lpstr>
      <vt:lpstr>How to get there</vt:lpstr>
      <vt:lpstr>Timeline</vt:lpstr>
      <vt:lpstr>Other constructions proposal for new CityGML module</vt:lpstr>
      <vt:lpstr>Why?</vt:lpstr>
      <vt:lpstr> Other constructions in IMGeo ADE</vt:lpstr>
      <vt:lpstr>Classifying ‘other built objects’ “A Built object, permanent and connected to the earth, which is not a building or engineering structure” </vt:lpstr>
      <vt:lpstr>Classifying civic engineering structures</vt:lpstr>
      <vt:lpstr>Classifying separations “Artificial, usually linear obstacle with a function of preventing passage”</vt:lpstr>
      <vt:lpstr>How - modeling</vt:lpstr>
      <vt:lpstr>How – modeling &amp; subclasses</vt:lpstr>
      <vt:lpstr>Analysis of definitions of ‘Building’</vt:lpstr>
      <vt:lpstr>What is a building?</vt:lpstr>
      <vt:lpstr>What is an ‘Other construction’? </vt:lpstr>
      <vt:lpstr>Summary</vt:lpstr>
      <vt:lpstr>Discussion items</vt:lpstr>
      <vt:lpstr>Other discussion items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CityGML WP9 Other constructions</dc:title>
  <dc:creator>Linda van den Brink</dc:creator>
  <cp:lastModifiedBy>Linda van den Brink</cp:lastModifiedBy>
  <cp:revision>32</cp:revision>
  <dcterms:created xsi:type="dcterms:W3CDTF">2014-09-11T11:36:17Z</dcterms:created>
  <dcterms:modified xsi:type="dcterms:W3CDTF">2014-10-16T11:04:29Z</dcterms:modified>
</cp:coreProperties>
</file>