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" y="-13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2546-7231-4D3F-883B-A5930C43368F}" type="datetimeFigureOut">
              <a:rPr lang="ru-RU" smtClean="0"/>
              <a:pPr/>
              <a:t>27.01.2022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LISTE ORDONATE</a:t>
            </a:r>
            <a:br>
              <a:rPr lang="ro-RO" dirty="0" smtClean="0"/>
            </a:br>
            <a:r>
              <a:rPr lang="ro-RO" dirty="0" smtClean="0"/>
              <a:t>LISTE NEORDONATE </a:t>
            </a:r>
            <a:br>
              <a:rPr lang="ro-RO" dirty="0" smtClean="0"/>
            </a:br>
            <a:r>
              <a:rPr lang="ro-RO" dirty="0" smtClean="0"/>
              <a:t>LISTE DE DEFINIȚII</a:t>
            </a:r>
            <a:endParaRPr lang="ru-RU" dirty="0"/>
          </a:p>
        </p:txBody>
      </p:sp>
      <p:pic>
        <p:nvPicPr>
          <p:cNvPr id="10242" name="Picture 2" descr="What&amp;#39;s HTML – 1co&amp;#39;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3295650" cy="32956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91880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O" dirty="0" smtClean="0"/>
              <a:t>Lecţia </a:t>
            </a:r>
            <a:r>
              <a:rPr lang="ro-RO" dirty="0" smtClean="0"/>
              <a:t>4-5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>
                <a:solidFill>
                  <a:srgbClr val="C00000"/>
                </a:solidFill>
              </a:rPr>
              <a:t>DETAILS</a:t>
            </a:r>
            <a:r>
              <a:rPr lang="ro-RO" b="1" dirty="0" smtClean="0"/>
              <a:t> – Liste de tip acordeon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000" dirty="0" smtClean="0"/>
              <a:t>Tag-</a:t>
            </a:r>
            <a:r>
              <a:rPr lang="en-US" sz="2000" dirty="0" err="1" smtClean="0"/>
              <a:t>ul</a:t>
            </a:r>
            <a:r>
              <a:rPr lang="en-US" sz="2000" dirty="0" smtClean="0"/>
              <a:t> HTML </a:t>
            </a:r>
            <a:r>
              <a:rPr lang="en-US" sz="2000" b="1" dirty="0" smtClean="0"/>
              <a:t>&lt;details&gt; </a:t>
            </a:r>
            <a:r>
              <a:rPr lang="en-US" sz="2000" dirty="0" smtClean="0"/>
              <a:t>specific</a:t>
            </a:r>
            <a:r>
              <a:rPr lang="ro-RO" sz="2000" dirty="0" smtClean="0"/>
              <a:t>ă</a:t>
            </a:r>
            <a:r>
              <a:rPr lang="en-US" sz="2000" dirty="0" smtClean="0"/>
              <a:t> un </a:t>
            </a:r>
            <a:r>
              <a:rPr lang="en-US" sz="2000" dirty="0" err="1" smtClean="0"/>
              <a:t>cadru</a:t>
            </a:r>
            <a:r>
              <a:rPr lang="en-US" sz="2000" dirty="0" smtClean="0"/>
              <a:t> cu </a:t>
            </a:r>
            <a:r>
              <a:rPr lang="en-US" sz="2000" dirty="0" err="1" smtClean="0"/>
              <a:t>detalii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care </a:t>
            </a:r>
            <a:r>
              <a:rPr lang="en-US" sz="2000" dirty="0" err="1" smtClean="0"/>
              <a:t>utilizatorul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deschide</a:t>
            </a:r>
            <a:r>
              <a:rPr lang="en-US" sz="2000" dirty="0" smtClean="0"/>
              <a:t> </a:t>
            </a:r>
            <a:r>
              <a:rPr lang="ro-RO" sz="2000" dirty="0" smtClean="0"/>
              <a:t>ș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err="1" smtClean="0"/>
              <a:t>nchide</a:t>
            </a:r>
            <a:r>
              <a:rPr lang="en-US" sz="2000" dirty="0" smtClean="0"/>
              <a:t> dup</a:t>
            </a:r>
            <a:r>
              <a:rPr lang="ro-RO" sz="2000" dirty="0" smtClean="0"/>
              <a:t>ă</a:t>
            </a:r>
            <a:r>
              <a:rPr lang="en-US" sz="2000" dirty="0" smtClean="0"/>
              <a:t> cum </a:t>
            </a:r>
            <a:r>
              <a:rPr lang="en-US" sz="2000" dirty="0" err="1" smtClean="0"/>
              <a:t>vrea</a:t>
            </a:r>
            <a:r>
              <a:rPr lang="en-US" sz="2000" dirty="0" smtClean="0"/>
              <a:t>.</a:t>
            </a:r>
            <a:endParaRPr lang="ro-RO" sz="2000" dirty="0" smtClean="0"/>
          </a:p>
          <a:p>
            <a:pPr algn="just">
              <a:buFontTx/>
              <a:buChar char="-"/>
            </a:pPr>
            <a:r>
              <a:rPr lang="ro-RO" sz="2000" dirty="0" smtClean="0"/>
              <a:t> </a:t>
            </a:r>
            <a:r>
              <a:rPr lang="en-US" sz="2000" dirty="0" err="1" smtClean="0"/>
              <a:t>Acest</a:t>
            </a:r>
            <a:r>
              <a:rPr lang="en-US" sz="2000" dirty="0" smtClean="0"/>
              <a:t> element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a </a:t>
            </a:r>
            <a:r>
              <a:rPr lang="en-US" sz="2000" dirty="0" err="1" smtClean="0"/>
              <a:t>crea</a:t>
            </a:r>
            <a:r>
              <a:rPr lang="en-US" sz="2000" dirty="0" smtClean="0"/>
              <a:t> </a:t>
            </a:r>
            <a:r>
              <a:rPr lang="en-US" sz="2000" dirty="0" err="1" smtClean="0"/>
              <a:t>liste</a:t>
            </a:r>
            <a:r>
              <a:rPr lang="en-US" sz="2000" dirty="0" smtClean="0"/>
              <a:t> interactive </a:t>
            </a:r>
            <a:r>
              <a:rPr lang="en-US" sz="2000" dirty="0" err="1" smtClean="0"/>
              <a:t>pe</a:t>
            </a:r>
            <a:r>
              <a:rPr lang="en-US" sz="2000" dirty="0" smtClean="0"/>
              <a:t> care </a:t>
            </a:r>
            <a:r>
              <a:rPr lang="en-US" sz="2000" dirty="0" err="1" smtClean="0"/>
              <a:t>utilizatorul</a:t>
            </a:r>
            <a:r>
              <a:rPr lang="en-US" sz="2000" dirty="0" smtClean="0"/>
              <a:t> le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deschide</a:t>
            </a:r>
            <a:r>
              <a:rPr lang="en-US" sz="2000" dirty="0" smtClean="0"/>
              <a:t> </a:t>
            </a:r>
            <a:r>
              <a:rPr lang="ro-RO" sz="2000" dirty="0" smtClean="0"/>
              <a:t>ș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err="1" smtClean="0"/>
              <a:t>nchide</a:t>
            </a:r>
            <a:r>
              <a:rPr lang="en-US" sz="2000" dirty="0" smtClean="0"/>
              <a:t> (ca un </a:t>
            </a:r>
            <a:r>
              <a:rPr lang="en-US" sz="2000" dirty="0" err="1" smtClean="0"/>
              <a:t>efect</a:t>
            </a:r>
            <a:r>
              <a:rPr lang="en-US" sz="2000" dirty="0" smtClean="0"/>
              <a:t> tip </a:t>
            </a:r>
            <a:r>
              <a:rPr lang="en-US" sz="2000" dirty="0" err="1" smtClean="0"/>
              <a:t>acordeon</a:t>
            </a:r>
            <a:r>
              <a:rPr lang="en-US" sz="2000" dirty="0" smtClean="0"/>
              <a:t>).</a:t>
            </a:r>
            <a:endParaRPr lang="ro-RO" sz="2000" dirty="0" smtClean="0"/>
          </a:p>
          <a:p>
            <a:pPr algn="just">
              <a:buFontTx/>
              <a:buChar char="-"/>
            </a:pPr>
            <a:r>
              <a:rPr lang="ro-RO" sz="2000" dirty="0" smtClean="0"/>
              <a:t> </a:t>
            </a:r>
            <a:r>
              <a:rPr lang="en-US" sz="2000" dirty="0" smtClean="0"/>
              <a:t>Tag-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b="1" dirty="0" smtClean="0"/>
              <a:t>&lt;details&gt; </a:t>
            </a:r>
            <a:r>
              <a:rPr lang="en-US" sz="2000" dirty="0" smtClean="0"/>
              <a:t>e un element de tip bloc,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contina</a:t>
            </a:r>
            <a:r>
              <a:rPr lang="en-US" sz="2000" dirty="0" smtClean="0"/>
              <a:t> </a:t>
            </a:r>
            <a:r>
              <a:rPr lang="en-US" sz="2000" dirty="0" err="1" smtClean="0"/>
              <a:t>orice</a:t>
            </a:r>
            <a:r>
              <a:rPr lang="en-US" sz="2000" dirty="0" smtClean="0"/>
              <a:t> tip de </a:t>
            </a:r>
            <a:r>
              <a:rPr lang="en-US" sz="2000" dirty="0" err="1" smtClean="0"/>
              <a:t>continut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tag-</a:t>
            </a:r>
            <a:r>
              <a:rPr lang="en-US" sz="2000" dirty="0" err="1" smtClean="0"/>
              <a:t>uri</a:t>
            </a:r>
            <a:r>
              <a:rPr lang="en-US" sz="2000" dirty="0" smtClean="0"/>
              <a:t> HTML.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0070C0"/>
                </a:solidFill>
              </a:rPr>
              <a:t>Exemplu</a:t>
            </a:r>
            <a:r>
              <a:rPr lang="en-US" b="1" dirty="0" smtClean="0">
                <a:solidFill>
                  <a:srgbClr val="0070C0"/>
                </a:solidFill>
              </a:rPr>
              <a:t> cu tag-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 details&lt;/h4&gt;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&lt;details&gt;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&lt;p&gt;</a:t>
            </a:r>
            <a:r>
              <a:rPr lang="en-US" b="1" dirty="0" err="1" smtClean="0">
                <a:solidFill>
                  <a:srgbClr val="0070C0"/>
                </a:solidFill>
              </a:rPr>
              <a:t>Acesta</a:t>
            </a:r>
            <a:r>
              <a:rPr lang="en-US" b="1" dirty="0" smtClean="0">
                <a:solidFill>
                  <a:srgbClr val="0070C0"/>
                </a:solidFill>
              </a:rPr>
              <a:t> e un </a:t>
            </a:r>
            <a:r>
              <a:rPr lang="en-US" b="1" dirty="0" err="1" smtClean="0">
                <a:solidFill>
                  <a:srgbClr val="0070C0"/>
                </a:solidFill>
              </a:rPr>
              <a:t>paragraf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adaugat</a:t>
            </a:r>
            <a:r>
              <a:rPr lang="en-US" b="1" dirty="0" smtClean="0">
                <a:solidFill>
                  <a:srgbClr val="0070C0"/>
                </a:solidFill>
              </a:rPr>
              <a:t> in tag-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 details.&lt;/p&gt;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&lt;</a:t>
            </a:r>
            <a:r>
              <a:rPr lang="en-US" b="1" dirty="0" err="1" smtClean="0">
                <a:solidFill>
                  <a:srgbClr val="0070C0"/>
                </a:solidFill>
              </a:rPr>
              <a:t>img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src</a:t>
            </a:r>
            <a:r>
              <a:rPr lang="en-US" b="1" dirty="0" smtClean="0">
                <a:solidFill>
                  <a:srgbClr val="0070C0"/>
                </a:solidFill>
              </a:rPr>
              <a:t>='</a:t>
            </a:r>
            <a:r>
              <a:rPr lang="en-US" b="1" dirty="0" err="1" smtClean="0">
                <a:solidFill>
                  <a:srgbClr val="0070C0"/>
                </a:solidFill>
              </a:rPr>
              <a:t>javascript</a:t>
            </a:r>
            <a:r>
              <a:rPr lang="en-US" b="1" dirty="0" smtClean="0">
                <a:solidFill>
                  <a:srgbClr val="0070C0"/>
                </a:solidFill>
              </a:rPr>
              <a:t>/</a:t>
            </a:r>
            <a:r>
              <a:rPr lang="en-US" b="1" dirty="0" err="1" smtClean="0">
                <a:solidFill>
                  <a:srgbClr val="0070C0"/>
                </a:solidFill>
              </a:rPr>
              <a:t>imgs</a:t>
            </a:r>
            <a:r>
              <a:rPr lang="en-US" b="1" dirty="0" smtClean="0">
                <a:solidFill>
                  <a:srgbClr val="0070C0"/>
                </a:solidFill>
              </a:rPr>
              <a:t>/smile_gift.png' width='125' height='110' alt='Smile'/&gt; &lt;/details&gt;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827584" y="580526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661248"/>
            <a:ext cx="2016224" cy="80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трелка вправо 7"/>
          <p:cNvSpPr/>
          <p:nvPr/>
        </p:nvSpPr>
        <p:spPr>
          <a:xfrm>
            <a:off x="4499992" y="587727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5013176"/>
            <a:ext cx="2389885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ro-RO" b="1" dirty="0" smtClean="0">
                <a:solidFill>
                  <a:srgbClr val="C00000"/>
                </a:solidFill>
              </a:rPr>
              <a:t>DETAILS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r>
              <a:rPr lang="ro-RO" b="1" dirty="0" smtClean="0"/>
              <a:t> </a:t>
            </a:r>
            <a:r>
              <a:rPr lang="en-US" b="1" dirty="0" smtClean="0"/>
              <a:t>&amp;</a:t>
            </a:r>
            <a:r>
              <a:rPr lang="ro-RO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ro-RO" b="1" dirty="0" smtClean="0">
                <a:solidFill>
                  <a:srgbClr val="C00000"/>
                </a:solidFill>
              </a:rPr>
              <a:t>SUMMARY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ro-RO" sz="2000" dirty="0" smtClean="0"/>
              <a:t>Î</a:t>
            </a:r>
            <a:r>
              <a:rPr lang="en-US" sz="2000" dirty="0" smtClean="0"/>
              <a:t>n tag-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b="1" dirty="0" smtClean="0"/>
              <a:t>&lt;details&gt; </a:t>
            </a:r>
            <a:r>
              <a:rPr lang="en-US" sz="2000" dirty="0" smtClean="0"/>
              <a:t>se </a:t>
            </a:r>
            <a:r>
              <a:rPr lang="en-US" sz="2000" dirty="0" err="1" smtClean="0"/>
              <a:t>poatea</a:t>
            </a:r>
            <a:r>
              <a:rPr lang="en-US" sz="2000" dirty="0" smtClean="0"/>
              <a:t> ad</a:t>
            </a:r>
            <a:r>
              <a:rPr lang="ro-RO" sz="2000" dirty="0" smtClean="0"/>
              <a:t>ă</a:t>
            </a:r>
            <a:r>
              <a:rPr lang="en-US" sz="2000" dirty="0" err="1" smtClean="0"/>
              <a:t>uga</a:t>
            </a:r>
            <a:r>
              <a:rPr lang="en-US" sz="2000" dirty="0" smtClean="0"/>
              <a:t> un tag </a:t>
            </a:r>
            <a:r>
              <a:rPr lang="en-US" sz="2000" b="1" dirty="0" smtClean="0"/>
              <a:t>&lt;summary&gt;</a:t>
            </a:r>
            <a:r>
              <a:rPr lang="en-US" sz="2000" dirty="0" smtClean="0"/>
              <a:t> care specific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partea</a:t>
            </a:r>
            <a:r>
              <a:rPr lang="en-US" sz="2000" dirty="0" smtClean="0"/>
              <a:t> </a:t>
            </a:r>
            <a:r>
              <a:rPr lang="en-US" sz="2000" dirty="0" err="1" smtClean="0"/>
              <a:t>vizibil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care se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clic</a:t>
            </a:r>
            <a:r>
              <a:rPr lang="en-US" sz="2000" dirty="0" smtClean="0"/>
              <a:t> ca s</a:t>
            </a:r>
            <a:r>
              <a:rPr lang="ro-RO" sz="2000" dirty="0" smtClean="0"/>
              <a:t>ă</a:t>
            </a:r>
            <a:r>
              <a:rPr lang="en-US" sz="2000" dirty="0" smtClean="0"/>
              <a:t> se </a:t>
            </a:r>
            <a:r>
              <a:rPr lang="en-US" sz="2000" dirty="0" err="1" smtClean="0"/>
              <a:t>deschid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ro-RO" sz="2000" dirty="0" smtClean="0"/>
              <a:t>ș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err="1" smtClean="0"/>
              <a:t>nchid</a:t>
            </a:r>
            <a:r>
              <a:rPr lang="ro-RO" sz="2000" dirty="0" smtClean="0"/>
              <a:t>ă</a:t>
            </a:r>
            <a:r>
              <a:rPr lang="en-US" sz="2000" dirty="0" smtClean="0"/>
              <a:t> 'details'. </a:t>
            </a:r>
            <a:endParaRPr lang="ro-RO" sz="2000" dirty="0" smtClean="0"/>
          </a:p>
          <a:p>
            <a:pPr algn="just"/>
            <a:endParaRPr lang="ro-R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0070C0"/>
                </a:solidFill>
              </a:rPr>
              <a:t>Exemplu</a:t>
            </a:r>
            <a:r>
              <a:rPr lang="en-US" b="1" dirty="0" smtClean="0">
                <a:solidFill>
                  <a:srgbClr val="0070C0"/>
                </a:solidFill>
              </a:rPr>
              <a:t> cu details </a:t>
            </a:r>
            <a:r>
              <a:rPr lang="en-US" b="1" dirty="0" err="1" smtClean="0">
                <a:solidFill>
                  <a:srgbClr val="0070C0"/>
                </a:solidFill>
              </a:rPr>
              <a:t>si</a:t>
            </a:r>
            <a:r>
              <a:rPr lang="en-US" b="1" dirty="0" smtClean="0">
                <a:solidFill>
                  <a:srgbClr val="0070C0"/>
                </a:solidFill>
              </a:rPr>
              <a:t> summary&lt;/h4&gt;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&lt;details&gt;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&lt;summary&gt;</a:t>
            </a:r>
            <a:r>
              <a:rPr lang="en-US" b="1" dirty="0" err="1" smtClean="0">
                <a:solidFill>
                  <a:srgbClr val="0070C0"/>
                </a:solidFill>
              </a:rPr>
              <a:t>Clic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pentru</a:t>
            </a:r>
            <a:r>
              <a:rPr lang="en-US" b="1" dirty="0" smtClean="0">
                <a:solidFill>
                  <a:srgbClr val="0070C0"/>
                </a:solidFill>
              </a:rPr>
              <a:t> a </a:t>
            </a:r>
            <a:r>
              <a:rPr lang="en-US" b="1" dirty="0" err="1" smtClean="0">
                <a:solidFill>
                  <a:srgbClr val="0070C0"/>
                </a:solidFill>
              </a:rPr>
              <a:t>vedea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detaliile</a:t>
            </a:r>
            <a:r>
              <a:rPr lang="en-US" b="1" dirty="0" smtClean="0">
                <a:solidFill>
                  <a:srgbClr val="0070C0"/>
                </a:solidFill>
              </a:rPr>
              <a:t>&lt;/summary&gt;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blockquote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 err="1" smtClean="0">
                <a:solidFill>
                  <a:srgbClr val="0070C0"/>
                </a:solidFill>
              </a:rPr>
              <a:t>Daruieste</a:t>
            </a:r>
            <a:r>
              <a:rPr lang="en-US" b="1" dirty="0" smtClean="0">
                <a:solidFill>
                  <a:srgbClr val="0070C0"/>
                </a:solidFill>
              </a:rPr>
              <a:t> Pace </a:t>
            </a:r>
            <a:r>
              <a:rPr lang="en-US" b="1" dirty="0" err="1" smtClean="0">
                <a:solidFill>
                  <a:srgbClr val="0070C0"/>
                </a:solidFill>
              </a:rPr>
              <a:t>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Bucurie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vei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primi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Fericire</a:t>
            </a:r>
            <a:r>
              <a:rPr lang="en-US" b="1" dirty="0" smtClean="0">
                <a:solidFill>
                  <a:srgbClr val="0070C0"/>
                </a:solidFill>
              </a:rPr>
              <a:t>.&lt;</a:t>
            </a:r>
            <a:r>
              <a:rPr lang="en-US" b="1" dirty="0" err="1" smtClean="0">
                <a:solidFill>
                  <a:srgbClr val="0070C0"/>
                </a:solidFill>
              </a:rPr>
              <a:t>br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         </a:t>
            </a:r>
            <a:r>
              <a:rPr lang="en-US" b="1" dirty="0" err="1" smtClean="0">
                <a:solidFill>
                  <a:srgbClr val="0070C0"/>
                </a:solidFill>
              </a:rPr>
              <a:t>Iarta</a:t>
            </a:r>
            <a:r>
              <a:rPr lang="en-US" b="1" dirty="0" smtClean="0">
                <a:solidFill>
                  <a:srgbClr val="0070C0"/>
                </a:solidFill>
              </a:rPr>
              <a:t>(-</a:t>
            </a:r>
            <a:r>
              <a:rPr lang="en-US" b="1" dirty="0" err="1" smtClean="0">
                <a:solidFill>
                  <a:srgbClr val="0070C0"/>
                </a:solidFill>
              </a:rPr>
              <a:t>te</a:t>
            </a:r>
            <a:r>
              <a:rPr lang="en-US" b="1" dirty="0" smtClean="0">
                <a:solidFill>
                  <a:srgbClr val="0070C0"/>
                </a:solidFill>
              </a:rPr>
              <a:t>), </a:t>
            </a:r>
            <a:r>
              <a:rPr lang="en-US" b="1" dirty="0" err="1" smtClean="0">
                <a:solidFill>
                  <a:srgbClr val="0070C0"/>
                </a:solidFill>
              </a:rPr>
              <a:t>multumeste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iubeste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primesti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</a:t>
            </a:r>
            <a:r>
              <a:rPr lang="en-US" b="1" dirty="0" smtClean="0">
                <a:solidFill>
                  <a:srgbClr val="0070C0"/>
                </a:solidFill>
              </a:rPr>
              <a:t> cum </a:t>
            </a:r>
            <a:r>
              <a:rPr lang="en-US" b="1" dirty="0" err="1" smtClean="0">
                <a:solidFill>
                  <a:srgbClr val="0070C0"/>
                </a:solidFill>
              </a:rPr>
              <a:t>daruiesti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blockquote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img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src</a:t>
            </a:r>
            <a:r>
              <a:rPr lang="en-US" b="1" dirty="0" smtClean="0">
                <a:solidFill>
                  <a:srgbClr val="0070C0"/>
                </a:solidFill>
              </a:rPr>
              <a:t>='</a:t>
            </a:r>
            <a:r>
              <a:rPr lang="en-US" b="1" dirty="0" err="1" smtClean="0">
                <a:solidFill>
                  <a:srgbClr val="0070C0"/>
                </a:solidFill>
              </a:rPr>
              <a:t>javascript</a:t>
            </a:r>
            <a:r>
              <a:rPr lang="en-US" b="1" dirty="0" smtClean="0">
                <a:solidFill>
                  <a:srgbClr val="0070C0"/>
                </a:solidFill>
              </a:rPr>
              <a:t>/</a:t>
            </a:r>
            <a:r>
              <a:rPr lang="en-US" b="1" dirty="0" err="1" smtClean="0">
                <a:solidFill>
                  <a:srgbClr val="0070C0"/>
                </a:solidFill>
              </a:rPr>
              <a:t>imgs</a:t>
            </a:r>
            <a:r>
              <a:rPr lang="en-US" b="1" dirty="0" smtClean="0">
                <a:solidFill>
                  <a:srgbClr val="0070C0"/>
                </a:solidFill>
              </a:rPr>
              <a:t>/smile_gift.png' width='125' height='110' alt='Smile'/&gt; &lt;/details&gt;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827584" y="580526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4355976" y="573325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5667677"/>
            <a:ext cx="2160240" cy="71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941168"/>
            <a:ext cx="3291525" cy="183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48872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ro-RO" b="1" dirty="0" smtClean="0">
                <a:solidFill>
                  <a:srgbClr val="C00000"/>
                </a:solidFill>
              </a:rPr>
              <a:t>DETAILS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ro-RO" b="1" dirty="0" smtClean="0">
                <a:solidFill>
                  <a:srgbClr val="C00000"/>
                </a:solidFill>
              </a:rPr>
              <a:t>SUMMARY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C00000"/>
                </a:solidFill>
              </a:rPr>
              <a:t>&lt;OPEN&gt;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000" dirty="0" smtClean="0"/>
              <a:t>Tag-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b="1" dirty="0" smtClean="0"/>
              <a:t>&lt;details&gt; </a:t>
            </a:r>
            <a:r>
              <a:rPr lang="en-US" sz="2000" dirty="0" err="1" smtClean="0"/>
              <a:t>poate</a:t>
            </a:r>
            <a:r>
              <a:rPr lang="en-US" sz="2000" dirty="0" smtClean="0"/>
              <a:t> s</a:t>
            </a:r>
            <a:r>
              <a:rPr lang="ro-RO" sz="2000" dirty="0" smtClean="0"/>
              <a:t>ă</a:t>
            </a:r>
            <a:r>
              <a:rPr lang="en-US" sz="2000" dirty="0" smtClean="0"/>
              <a:t> con</a:t>
            </a:r>
            <a:r>
              <a:rPr lang="ro-RO" sz="2000" dirty="0" smtClean="0"/>
              <a:t>ț</a:t>
            </a:r>
            <a:r>
              <a:rPr lang="en-US" sz="2000" dirty="0" smtClean="0"/>
              <a:t>in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atributele</a:t>
            </a:r>
            <a:r>
              <a:rPr lang="en-US" sz="2000" dirty="0" smtClean="0"/>
              <a:t> standard (id, class, style) </a:t>
            </a:r>
            <a:r>
              <a:rPr lang="ro-RO" sz="2000" dirty="0" smtClean="0"/>
              <a:t>ș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atributul</a:t>
            </a:r>
            <a:r>
              <a:rPr lang="en-US" sz="2000" dirty="0" smtClean="0"/>
              <a:t> </a:t>
            </a:r>
            <a:r>
              <a:rPr lang="en-US" sz="2000" b="1" dirty="0" smtClean="0"/>
              <a:t>open</a:t>
            </a:r>
            <a:r>
              <a:rPr lang="en-US" sz="2000" dirty="0" smtClean="0"/>
              <a:t>. C</a:t>
            </a:r>
            <a:r>
              <a:rPr lang="ro-RO" sz="2000" dirty="0" smtClean="0"/>
              <a:t>â</a:t>
            </a:r>
            <a:r>
              <a:rPr lang="en-US" sz="2000" dirty="0" err="1" smtClean="0"/>
              <a:t>nd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atributul</a:t>
            </a:r>
            <a:r>
              <a:rPr lang="en-US" sz="2000" dirty="0" smtClean="0"/>
              <a:t> </a:t>
            </a:r>
            <a:r>
              <a:rPr lang="en-US" sz="2000" b="1" dirty="0" smtClean="0"/>
              <a:t>open</a:t>
            </a:r>
            <a:r>
              <a:rPr lang="en-US" sz="2000" dirty="0" smtClean="0"/>
              <a:t> e ad</a:t>
            </a:r>
            <a:r>
              <a:rPr lang="ro-RO" sz="2000" dirty="0" smtClean="0"/>
              <a:t>ă</a:t>
            </a:r>
            <a:r>
              <a:rPr lang="en-US" sz="2000" dirty="0" err="1" smtClean="0"/>
              <a:t>ugat</a:t>
            </a:r>
            <a:r>
              <a:rPr lang="en-US" sz="2000" dirty="0" smtClean="0"/>
              <a:t>, face </a:t>
            </a:r>
            <a:r>
              <a:rPr lang="en-US" sz="2000" dirty="0" err="1" smtClean="0"/>
              <a:t>elementul</a:t>
            </a:r>
            <a:r>
              <a:rPr lang="en-US" sz="2000" dirty="0" smtClean="0"/>
              <a:t> details </a:t>
            </a:r>
            <a:r>
              <a:rPr lang="en-US" sz="2000" dirty="0" err="1" smtClean="0"/>
              <a:t>vizibil</a:t>
            </a:r>
            <a:r>
              <a:rPr lang="en-US" sz="2000" dirty="0" smtClean="0"/>
              <a:t> (</a:t>
            </a:r>
            <a:r>
              <a:rPr lang="en-US" sz="2000" dirty="0" err="1" smtClean="0"/>
              <a:t>deschis</a:t>
            </a:r>
            <a:r>
              <a:rPr lang="en-US" sz="2000" dirty="0" smtClean="0"/>
              <a:t>).</a:t>
            </a:r>
            <a:endParaRPr lang="ro-RO" sz="2000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0070C0"/>
                </a:solidFill>
              </a:rPr>
              <a:t>Exemplu</a:t>
            </a:r>
            <a:r>
              <a:rPr lang="en-US" b="1" dirty="0" smtClean="0">
                <a:solidFill>
                  <a:srgbClr val="0070C0"/>
                </a:solidFill>
              </a:rPr>
              <a:t> cu details open&lt;/h4&gt;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&lt;details open&gt;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&lt;summary&gt;</a:t>
            </a:r>
            <a:r>
              <a:rPr lang="en-US" b="1" dirty="0" err="1" smtClean="0">
                <a:solidFill>
                  <a:srgbClr val="0070C0"/>
                </a:solidFill>
              </a:rPr>
              <a:t>Astazi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este</a:t>
            </a:r>
            <a:r>
              <a:rPr lang="en-US" b="1" dirty="0" smtClean="0">
                <a:solidFill>
                  <a:srgbClr val="0070C0"/>
                </a:solidFill>
              </a:rPr>
              <a:t>&lt;/summary&gt;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blockquote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r>
              <a:rPr lang="en-US" b="1" dirty="0" err="1" smtClean="0">
                <a:solidFill>
                  <a:srgbClr val="0070C0"/>
                </a:solidFill>
              </a:rPr>
              <a:t>Mereu</a:t>
            </a:r>
            <a:r>
              <a:rPr lang="en-US" b="1" dirty="0" smtClean="0">
                <a:solidFill>
                  <a:srgbClr val="0070C0"/>
                </a:solidFill>
              </a:rPr>
              <a:t>, o </a:t>
            </a:r>
            <a:r>
              <a:rPr lang="en-US" b="1" dirty="0" err="1" smtClean="0">
                <a:solidFill>
                  <a:srgbClr val="0070C0"/>
                </a:solidFill>
              </a:rPr>
              <a:t>zi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minunata</a:t>
            </a:r>
            <a:r>
              <a:rPr lang="en-US" b="1" dirty="0" smtClean="0">
                <a:solidFill>
                  <a:srgbClr val="0070C0"/>
                </a:solidFill>
              </a:rPr>
              <a:t>.&lt;</a:t>
            </a:r>
            <a:r>
              <a:rPr lang="en-US" b="1" dirty="0" err="1" smtClean="0">
                <a:solidFill>
                  <a:srgbClr val="0070C0"/>
                </a:solidFill>
              </a:rPr>
              <a:t>br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	         </a:t>
            </a:r>
            <a:r>
              <a:rPr lang="en-US" b="1" dirty="0" smtClean="0">
                <a:solidFill>
                  <a:srgbClr val="0070C0"/>
                </a:solidFill>
              </a:rPr>
              <a:t>Prima </a:t>
            </a:r>
            <a:r>
              <a:rPr lang="en-US" b="1" dirty="0" err="1" smtClean="0">
                <a:solidFill>
                  <a:srgbClr val="0070C0"/>
                </a:solidFill>
              </a:rPr>
              <a:t>zi</a:t>
            </a:r>
            <a:r>
              <a:rPr lang="en-US" b="1" dirty="0" smtClean="0">
                <a:solidFill>
                  <a:srgbClr val="0070C0"/>
                </a:solidFill>
              </a:rPr>
              <a:t> din </a:t>
            </a:r>
            <a:r>
              <a:rPr lang="en-US" b="1" dirty="0" err="1" smtClean="0">
                <a:solidFill>
                  <a:srgbClr val="0070C0"/>
                </a:solidFill>
              </a:rPr>
              <a:t>restul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vietii</a:t>
            </a:r>
            <a:r>
              <a:rPr lang="en-US" b="1" dirty="0" smtClean="0">
                <a:solidFill>
                  <a:srgbClr val="0070C0"/>
                </a:solidFill>
              </a:rPr>
              <a:t> tale.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blockquote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&lt;/details&gt;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&lt;details&gt;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&lt;summary&gt;</a:t>
            </a:r>
            <a:r>
              <a:rPr lang="en-US" b="1" dirty="0" err="1" smtClean="0">
                <a:solidFill>
                  <a:srgbClr val="0070C0"/>
                </a:solidFill>
              </a:rPr>
              <a:t>Cerinte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Sistem</a:t>
            </a:r>
            <a:r>
              <a:rPr lang="en-US" b="1" dirty="0" smtClean="0">
                <a:solidFill>
                  <a:srgbClr val="0070C0"/>
                </a:solidFill>
              </a:rPr>
              <a:t>&lt;/summary&gt;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&lt;p&gt;O </a:t>
            </a:r>
            <a:r>
              <a:rPr lang="en-US" b="1" dirty="0" err="1" smtClean="0">
                <a:solidFill>
                  <a:srgbClr val="0070C0"/>
                </a:solidFill>
              </a:rPr>
              <a:t>minte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linistita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inima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curata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suflet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iubitor</a:t>
            </a:r>
            <a:r>
              <a:rPr lang="en-US" b="1" dirty="0" smtClean="0">
                <a:solidFill>
                  <a:srgbClr val="0070C0"/>
                </a:solidFill>
              </a:rPr>
              <a:t>.&lt;/p&gt;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img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src</a:t>
            </a:r>
            <a:r>
              <a:rPr lang="en-US" b="1" dirty="0" smtClean="0">
                <a:solidFill>
                  <a:srgbClr val="0070C0"/>
                </a:solidFill>
              </a:rPr>
              <a:t>='</a:t>
            </a:r>
            <a:r>
              <a:rPr lang="en-US" b="1" dirty="0" err="1" smtClean="0">
                <a:solidFill>
                  <a:srgbClr val="0070C0"/>
                </a:solidFill>
              </a:rPr>
              <a:t>javascript</a:t>
            </a:r>
            <a:r>
              <a:rPr lang="en-US" b="1" dirty="0" smtClean="0">
                <a:solidFill>
                  <a:srgbClr val="0070C0"/>
                </a:solidFill>
              </a:rPr>
              <a:t>/</a:t>
            </a:r>
            <a:r>
              <a:rPr lang="en-US" b="1" dirty="0" err="1" smtClean="0">
                <a:solidFill>
                  <a:srgbClr val="0070C0"/>
                </a:solidFill>
              </a:rPr>
              <a:t>imgs</a:t>
            </a:r>
            <a:r>
              <a:rPr lang="en-US" b="1" dirty="0" smtClean="0">
                <a:solidFill>
                  <a:srgbClr val="0070C0"/>
                </a:solidFill>
              </a:rPr>
              <a:t>/smile_gift.png' width='125' height='110' alt='Smile'/&gt; &lt;/details&gt;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755576" y="573325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139952" y="573325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5157192"/>
            <a:ext cx="2376860" cy="155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869160"/>
            <a:ext cx="2105025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ro-MO" b="1" dirty="0" smtClean="0"/>
              <a:t>CUPRINS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5536" y="1916832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LISTE NEORDONATE - </a:t>
            </a:r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r>
              <a:rPr lang="ro-RO" sz="2400" b="1" dirty="0" smtClean="0">
                <a:solidFill>
                  <a:srgbClr val="FF0000"/>
                </a:solidFill>
              </a:rPr>
              <a:t>UL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LISTE NEORDONATE – </a:t>
            </a:r>
            <a:r>
              <a:rPr lang="ro-RO" sz="2400" b="1" dirty="0" smtClean="0">
                <a:solidFill>
                  <a:srgbClr val="FF0000"/>
                </a:solidFill>
              </a:rPr>
              <a:t>tipuri de marcatori</a:t>
            </a:r>
            <a:endParaRPr lang="ro-MO" sz="2400" b="1" dirty="0" smtClean="0"/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LISTE ORDONATE - </a:t>
            </a:r>
            <a:r>
              <a:rPr lang="en-US" sz="2400" b="1" dirty="0" smtClean="0">
                <a:solidFill>
                  <a:srgbClr val="FF0000"/>
                </a:solidFill>
              </a:rPr>
              <a:t>&lt;O</a:t>
            </a:r>
            <a:r>
              <a:rPr lang="ro-RO" sz="2400" b="1" dirty="0" smtClean="0">
                <a:solidFill>
                  <a:srgbClr val="FF0000"/>
                </a:solidFill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TIPURI DE LISTE ORDONATE </a:t>
            </a:r>
            <a:r>
              <a:rPr lang="en-US" sz="2400" b="1" dirty="0" smtClean="0">
                <a:solidFill>
                  <a:srgbClr val="FF0000"/>
                </a:solidFill>
              </a:rPr>
              <a:t>&lt;O</a:t>
            </a:r>
            <a:r>
              <a:rPr lang="ro-RO" sz="2400" b="1" dirty="0" smtClean="0">
                <a:solidFill>
                  <a:srgbClr val="FF0000"/>
                </a:solidFill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ATRIBUTUL </a:t>
            </a:r>
            <a:r>
              <a:rPr lang="ro-RO" sz="2400" b="1" dirty="0" smtClean="0">
                <a:solidFill>
                  <a:srgbClr val="FF0000"/>
                </a:solidFill>
              </a:rPr>
              <a:t>START</a:t>
            </a:r>
            <a:r>
              <a:rPr lang="ro-RO" sz="2400" b="1" dirty="0" smtClean="0"/>
              <a:t> și </a:t>
            </a:r>
            <a:r>
              <a:rPr lang="ro-RO" sz="2400" b="1" dirty="0" smtClean="0">
                <a:solidFill>
                  <a:srgbClr val="FF0000"/>
                </a:solidFill>
              </a:rPr>
              <a:t>REVERSED</a:t>
            </a:r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BLOCURI DE LISTE </a:t>
            </a:r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r>
              <a:rPr lang="ro-RO" sz="2400" b="1" dirty="0" smtClean="0">
                <a:solidFill>
                  <a:srgbClr val="FF0000"/>
                </a:solidFill>
              </a:rPr>
              <a:t>UL</a:t>
            </a:r>
            <a:r>
              <a:rPr lang="en-US" sz="2400" b="1" dirty="0" smtClean="0">
                <a:solidFill>
                  <a:srgbClr val="FF0000"/>
                </a:solidFill>
              </a:rPr>
              <a:t>&gt; &lt;O</a:t>
            </a:r>
            <a:r>
              <a:rPr lang="ro-RO" sz="2400" b="1" dirty="0" smtClean="0">
                <a:solidFill>
                  <a:srgbClr val="FF0000"/>
                </a:solidFill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LISTE DE DEFINIȚII - </a:t>
            </a:r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r>
              <a:rPr lang="ro-RO" sz="2400" b="1" dirty="0" smtClean="0">
                <a:solidFill>
                  <a:srgbClr val="FF0000"/>
                </a:solidFill>
              </a:rPr>
              <a:t>DL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ro-RO" sz="2400" b="1" dirty="0" smtClean="0"/>
              <a:t>LISTE DE TIP ACORDEON - </a:t>
            </a:r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ro-RO" sz="2400" b="1" dirty="0" smtClean="0">
                <a:solidFill>
                  <a:srgbClr val="C00000"/>
                </a:solidFill>
              </a:rPr>
              <a:t>DETAILS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  <a:endParaRPr lang="ro-RO" sz="24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ro-RO" sz="2400" b="1" dirty="0" smtClean="0">
                <a:solidFill>
                  <a:srgbClr val="C00000"/>
                </a:solidFill>
              </a:rPr>
              <a:t>DETAILS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  <a:r>
              <a:rPr lang="ro-RO" sz="2400" b="1" dirty="0" smtClean="0"/>
              <a:t> </a:t>
            </a:r>
            <a:r>
              <a:rPr lang="en-US" sz="2400" b="1" dirty="0" smtClean="0"/>
              <a:t>&amp;</a:t>
            </a:r>
            <a:r>
              <a:rPr lang="ro-RO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ro-RO" sz="2400" b="1" dirty="0" smtClean="0">
                <a:solidFill>
                  <a:srgbClr val="C00000"/>
                </a:solidFill>
              </a:rPr>
              <a:t>SUMMARY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  <a:endParaRPr lang="ro-RO" sz="24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ro-RO" sz="2400" b="1" dirty="0" smtClean="0">
                <a:solidFill>
                  <a:srgbClr val="C00000"/>
                </a:solidFill>
              </a:rPr>
              <a:t>DETAILS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  <a:r>
              <a:rPr lang="en-US" sz="2400" b="1" dirty="0" smtClean="0"/>
              <a:t>&amp;</a:t>
            </a:r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ro-RO" sz="2400" b="1" dirty="0" smtClean="0">
                <a:solidFill>
                  <a:srgbClr val="C00000"/>
                </a:solidFill>
              </a:rPr>
              <a:t>SUMMARY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  <a:r>
              <a:rPr lang="en-US" sz="2400" b="1" dirty="0" smtClean="0"/>
              <a:t>&amp;</a:t>
            </a:r>
            <a:r>
              <a:rPr lang="en-US" sz="2400" b="1" dirty="0" smtClean="0">
                <a:solidFill>
                  <a:srgbClr val="C00000"/>
                </a:solidFill>
              </a:rPr>
              <a:t>&lt;OPEN&gt;</a:t>
            </a:r>
            <a:endParaRPr lang="ro-RO" sz="24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LISTE NEORDONATE -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ro-RO" b="1" dirty="0" smtClean="0">
                <a:solidFill>
                  <a:srgbClr val="FF0000"/>
                </a:solidFill>
              </a:rPr>
              <a:t>UL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 con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â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teva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tag-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utile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ezarea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inutului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sub form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acestea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citit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dirty="0" err="1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eviden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Un element des folosit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 formarea listelor (neordonate) este </a:t>
            </a:r>
            <a:r>
              <a:rPr lang="vi-V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&lt;ul&gt;</a:t>
            </a:r>
          </a:p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&lt;ul&gt;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este elementul de început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i dup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scrierea listei se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ncheie cu </a:t>
            </a:r>
            <a:r>
              <a:rPr lang="vi-V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&lt;/ul&gt;</a:t>
            </a:r>
          </a:p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- Majoritatea elementelor pentru marcatori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i numerotare sunt compuse din unu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sau mai multe elemente </a:t>
            </a:r>
            <a:r>
              <a:rPr lang="vi-V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&lt;li&gt; ... &lt;/li&gt;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(list element). </a:t>
            </a:r>
            <a:r>
              <a:rPr lang="ro-RO" sz="2000" dirty="0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 mod implicit, acestea prezintă un marcaj ca un bullet.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C00000"/>
                </a:solidFill>
              </a:rPr>
              <a:t>Exemplu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liste</a:t>
            </a:r>
            <a:r>
              <a:rPr lang="en-US" b="1" dirty="0" smtClean="0">
                <a:solidFill>
                  <a:srgbClr val="C00000"/>
                </a:solidFill>
              </a:rPr>
              <a:t> UL</a:t>
            </a:r>
            <a:r>
              <a:rPr lang="en-US" b="1" dirty="0" smtClean="0">
                <a:solidFill>
                  <a:srgbClr val="0070C0"/>
                </a:solidFill>
              </a:rPr>
              <a:t>&lt;/h4&gt;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1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2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3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283968" y="479715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221088"/>
            <a:ext cx="20193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LISTE NEORDONATE -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ro-RO" b="1" dirty="0" smtClean="0">
                <a:solidFill>
                  <a:srgbClr val="FF0000"/>
                </a:solidFill>
              </a:rPr>
              <a:t>UL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000" dirty="0" err="1" smtClean="0"/>
              <a:t>Sunt</a:t>
            </a:r>
            <a:r>
              <a:rPr lang="en-US" sz="2000" dirty="0" smtClean="0"/>
              <a:t> 3 </a:t>
            </a:r>
            <a:r>
              <a:rPr lang="en-US" sz="2000" dirty="0" err="1" smtClean="0"/>
              <a:t>tipuri</a:t>
            </a:r>
            <a:r>
              <a:rPr lang="en-US" sz="2000" dirty="0" smtClean="0"/>
              <a:t> de </a:t>
            </a:r>
            <a:r>
              <a:rPr lang="en-US" sz="2000" dirty="0" err="1" smtClean="0"/>
              <a:t>marcatori</a:t>
            </a:r>
            <a:r>
              <a:rPr lang="en-US" sz="2000" dirty="0" smtClean="0"/>
              <a:t>: </a:t>
            </a:r>
            <a:endParaRPr lang="ro-RO" sz="2000" dirty="0" smtClean="0"/>
          </a:p>
          <a:p>
            <a:pPr algn="just"/>
            <a:r>
              <a:rPr lang="ro-RO" sz="2000" b="1" dirty="0" smtClean="0"/>
              <a:t>	</a:t>
            </a:r>
            <a:r>
              <a:rPr lang="en-US" sz="2000" b="1" dirty="0" smtClean="0"/>
              <a:t>disc</a:t>
            </a:r>
            <a:endParaRPr lang="ro-RO" sz="2000" b="1" dirty="0" smtClean="0"/>
          </a:p>
          <a:p>
            <a:pPr algn="just"/>
            <a:r>
              <a:rPr lang="ro-RO" sz="2000" b="1" dirty="0" smtClean="0"/>
              <a:t>	</a:t>
            </a:r>
            <a:r>
              <a:rPr lang="en-US" sz="2000" b="1" dirty="0" smtClean="0"/>
              <a:t>circle </a:t>
            </a:r>
            <a:r>
              <a:rPr lang="en-US" sz="2000" dirty="0" smtClean="0"/>
              <a:t>(</a:t>
            </a:r>
            <a:r>
              <a:rPr lang="en-US" sz="2000" dirty="0" err="1" smtClean="0"/>
              <a:t>cerc</a:t>
            </a:r>
            <a:r>
              <a:rPr lang="en-US" sz="2000" dirty="0" smtClean="0"/>
              <a:t>) </a:t>
            </a:r>
            <a:endParaRPr lang="ro-RO" sz="2000" dirty="0" smtClean="0"/>
          </a:p>
          <a:p>
            <a:pPr algn="just"/>
            <a:r>
              <a:rPr lang="ro-RO" sz="2000" b="1" dirty="0" smtClean="0"/>
              <a:t>	</a:t>
            </a:r>
            <a:r>
              <a:rPr lang="en-US" sz="2000" b="1" dirty="0" smtClean="0"/>
              <a:t>square</a:t>
            </a:r>
            <a:r>
              <a:rPr lang="en-US" sz="2000" dirty="0" smtClean="0"/>
              <a:t> (</a:t>
            </a:r>
            <a:r>
              <a:rPr lang="en-US" sz="2000" dirty="0" err="1" smtClean="0"/>
              <a:t>patrat</a:t>
            </a:r>
            <a:r>
              <a:rPr lang="en-US" sz="2000" dirty="0" smtClean="0"/>
              <a:t>)</a:t>
            </a:r>
            <a:endParaRPr lang="ro-RO" sz="2000" dirty="0" smtClean="0"/>
          </a:p>
          <a:p>
            <a:pPr algn="just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 err="1" smtClean="0"/>
              <a:t>Tipul</a:t>
            </a:r>
            <a:r>
              <a:rPr lang="en-US" sz="2000" dirty="0" smtClean="0"/>
              <a:t> care se </a:t>
            </a:r>
            <a:r>
              <a:rPr lang="en-US" sz="2000" dirty="0" err="1" smtClean="0"/>
              <a:t>dore</a:t>
            </a:r>
            <a:r>
              <a:rPr lang="ro-RO" sz="2000" dirty="0" smtClean="0"/>
              <a:t>ș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se introduce cu </a:t>
            </a:r>
            <a:r>
              <a:rPr lang="en-US" sz="2000" dirty="0" err="1" smtClean="0"/>
              <a:t>proprietatea</a:t>
            </a:r>
            <a:r>
              <a:rPr lang="en-US" sz="2000" dirty="0" smtClean="0"/>
              <a:t> CSS: </a:t>
            </a:r>
            <a:endParaRPr lang="ro-RO" sz="2000" dirty="0" smtClean="0"/>
          </a:p>
          <a:p>
            <a:pPr algn="just"/>
            <a:r>
              <a:rPr lang="ro-RO" sz="2000" dirty="0" smtClean="0"/>
              <a:t>		</a:t>
            </a:r>
            <a:r>
              <a:rPr lang="en-US" sz="2000" b="1" dirty="0" smtClean="0"/>
              <a:t>list-style-type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smtClean="0"/>
              <a:t>n style.</a:t>
            </a:r>
            <a:endParaRPr lang="ro-RO" sz="2000" dirty="0" smtClean="0"/>
          </a:p>
          <a:p>
            <a:pPr algn="just">
              <a:buFontTx/>
              <a:buChar char="-"/>
            </a:pPr>
            <a:endParaRPr lang="ro-RO" sz="2000" b="1" dirty="0" smtClean="0">
              <a:solidFill>
                <a:srgbClr val="0070C0"/>
              </a:solidFill>
            </a:endParaRPr>
          </a:p>
          <a:p>
            <a:pPr algn="just">
              <a:buFontTx/>
              <a:buChar char="-"/>
            </a:pPr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C00000"/>
                </a:solidFill>
              </a:rPr>
              <a:t>Exemplu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liste</a:t>
            </a:r>
            <a:r>
              <a:rPr lang="en-US" b="1" dirty="0" smtClean="0">
                <a:solidFill>
                  <a:srgbClr val="C00000"/>
                </a:solidFill>
              </a:rPr>
              <a:t> UL</a:t>
            </a:r>
            <a:r>
              <a:rPr lang="ro-RO" b="1" dirty="0" smtClean="0">
                <a:solidFill>
                  <a:srgbClr val="C00000"/>
                </a:solidFill>
              </a:rPr>
              <a:t> square</a:t>
            </a:r>
            <a:r>
              <a:rPr lang="en-US" b="1" dirty="0" smtClean="0">
                <a:solidFill>
                  <a:srgbClr val="0070C0"/>
                </a:solidFill>
              </a:rPr>
              <a:t>&lt;/h4&gt;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ro-RO" b="1" dirty="0" smtClean="0">
                <a:solidFill>
                  <a:srgbClr val="0070C0"/>
                </a:solidFill>
              </a:rPr>
              <a:t> style=</a:t>
            </a:r>
            <a:r>
              <a:rPr lang="en-US" b="1" dirty="0" smtClean="0">
                <a:solidFill>
                  <a:srgbClr val="0070C0"/>
                </a:solidFill>
              </a:rPr>
              <a:t>‘list-style-</a:t>
            </a:r>
            <a:r>
              <a:rPr lang="en-US" b="1" dirty="0" err="1" smtClean="0">
                <a:solidFill>
                  <a:srgbClr val="0070C0"/>
                </a:solidFill>
              </a:rPr>
              <a:t>type:square</a:t>
            </a:r>
            <a:r>
              <a:rPr lang="en-US" b="1" dirty="0" smtClean="0">
                <a:solidFill>
                  <a:srgbClr val="0070C0"/>
                </a:solidFill>
              </a:rPr>
              <a:t>’&gt;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1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2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3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ul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716016" y="479715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323" y="4221088"/>
            <a:ext cx="2905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LISTE ORDONATE - </a:t>
            </a:r>
            <a:r>
              <a:rPr lang="en-US" b="1" dirty="0" smtClean="0">
                <a:solidFill>
                  <a:srgbClr val="FF0000"/>
                </a:solidFill>
              </a:rPr>
              <a:t>&lt;O</a:t>
            </a:r>
            <a:r>
              <a:rPr lang="ro-RO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000" dirty="0" smtClean="0"/>
              <a:t>Un alt element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formarea</a:t>
            </a:r>
            <a:r>
              <a:rPr lang="en-US" sz="2000" dirty="0" smtClean="0"/>
              <a:t> </a:t>
            </a:r>
            <a:r>
              <a:rPr lang="en-US" sz="2000" dirty="0" err="1" smtClean="0"/>
              <a:t>listelor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</a:rPr>
              <a:t>ol</a:t>
            </a:r>
            <a:r>
              <a:rPr lang="en-US" sz="2000" b="1" dirty="0" smtClean="0">
                <a:solidFill>
                  <a:srgbClr val="FF0000"/>
                </a:solidFill>
              </a:rPr>
              <a:t>&gt; </a:t>
            </a:r>
          </a:p>
          <a:p>
            <a:pPr algn="just">
              <a:buFontTx/>
              <a:buChar char="-"/>
            </a:pPr>
            <a:r>
              <a:rPr lang="en-US" sz="2000" dirty="0" err="1" smtClean="0"/>
              <a:t>Acesta</a:t>
            </a:r>
            <a:r>
              <a:rPr lang="en-US" sz="2000" dirty="0" smtClean="0"/>
              <a:t> </a:t>
            </a:r>
            <a:r>
              <a:rPr lang="en-US" sz="2000" dirty="0" err="1" smtClean="0"/>
              <a:t>afi</a:t>
            </a:r>
            <a:r>
              <a:rPr lang="ro-RO" sz="2000" dirty="0" smtClean="0"/>
              <a:t>ș</a:t>
            </a:r>
            <a:r>
              <a:rPr lang="en-US" sz="2000" dirty="0" err="1" smtClean="0"/>
              <a:t>eaz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listele</a:t>
            </a:r>
            <a:r>
              <a:rPr lang="en-US" sz="2000" dirty="0" smtClean="0"/>
              <a:t> </a:t>
            </a:r>
            <a:r>
              <a:rPr lang="en-US" sz="2000" dirty="0" err="1" smtClean="0"/>
              <a:t>ordonate</a:t>
            </a:r>
            <a:r>
              <a:rPr lang="en-US" sz="2000" dirty="0" smtClean="0"/>
              <a:t> numeric.</a:t>
            </a:r>
            <a:endParaRPr lang="ro-RO" sz="2000" b="1" dirty="0" smtClean="0">
              <a:solidFill>
                <a:srgbClr val="0070C0"/>
              </a:solidFill>
            </a:endParaRPr>
          </a:p>
          <a:p>
            <a:pPr algn="just"/>
            <a:endParaRPr lang="ro-RO" b="1" dirty="0" smtClean="0">
              <a:solidFill>
                <a:srgbClr val="0070C0"/>
              </a:solidFill>
            </a:endParaRPr>
          </a:p>
          <a:p>
            <a:pPr algn="just"/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C00000"/>
                </a:solidFill>
              </a:rPr>
              <a:t>Exemplu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liste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o-RO" b="1" dirty="0" smtClean="0">
                <a:solidFill>
                  <a:srgbClr val="C0000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&lt;/h4&gt;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ro-RO" b="1" dirty="0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1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2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3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ro-RO" b="1" dirty="0" smtClean="0">
                <a:solidFill>
                  <a:srgbClr val="0070C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355976" y="386104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140968"/>
            <a:ext cx="2143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TIPURI DE LISTE </a:t>
            </a:r>
            <a:r>
              <a:rPr lang="en-US" b="1" dirty="0" smtClean="0">
                <a:solidFill>
                  <a:srgbClr val="FF0000"/>
                </a:solidFill>
              </a:rPr>
              <a:t>&lt;O</a:t>
            </a:r>
            <a:r>
              <a:rPr lang="ro-RO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multe</a:t>
            </a:r>
            <a:r>
              <a:rPr lang="en-US" sz="2000" dirty="0" smtClean="0"/>
              <a:t> </a:t>
            </a:r>
            <a:r>
              <a:rPr lang="en-US" sz="2000" dirty="0" err="1" smtClean="0"/>
              <a:t>tipuri</a:t>
            </a:r>
            <a:r>
              <a:rPr lang="en-US" sz="2000" dirty="0" smtClean="0"/>
              <a:t> de </a:t>
            </a:r>
            <a:r>
              <a:rPr lang="en-US" sz="2000" dirty="0" err="1" smtClean="0"/>
              <a:t>numerotare</a:t>
            </a:r>
            <a:r>
              <a:rPr lang="en-US" sz="2000" dirty="0" smtClean="0"/>
              <a:t> care pot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folosite</a:t>
            </a:r>
            <a:r>
              <a:rPr lang="en-US" sz="2000" dirty="0" smtClean="0"/>
              <a:t>. </a:t>
            </a:r>
            <a:endParaRPr lang="ro-RO" sz="2000" dirty="0" smtClean="0"/>
          </a:p>
          <a:p>
            <a:r>
              <a:rPr lang="en-US" sz="2000" dirty="0" err="1" smtClean="0"/>
              <a:t>Acestea</a:t>
            </a:r>
            <a:r>
              <a:rPr lang="en-US" sz="2000" dirty="0" smtClean="0"/>
              <a:t> pot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controlate</a:t>
            </a:r>
            <a:r>
              <a:rPr lang="en-US" sz="2000" dirty="0" smtClean="0"/>
              <a:t> cu </a:t>
            </a:r>
            <a:r>
              <a:rPr lang="en-US" sz="2000" dirty="0" err="1" smtClean="0"/>
              <a:t>atributul</a:t>
            </a:r>
            <a:r>
              <a:rPr lang="en-US" sz="2000" dirty="0" smtClean="0"/>
              <a:t> </a:t>
            </a:r>
            <a:r>
              <a:rPr lang="en-US" sz="2000" b="1" dirty="0" smtClean="0"/>
              <a:t>type</a:t>
            </a:r>
            <a:r>
              <a:rPr lang="en-US" sz="2000" dirty="0" smtClean="0"/>
              <a:t> care se </a:t>
            </a:r>
            <a:r>
              <a:rPr lang="en-US" sz="2000" dirty="0" err="1" smtClean="0"/>
              <a:t>adauga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smtClean="0"/>
              <a:t>n tag-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ol</a:t>
            </a:r>
            <a:r>
              <a:rPr lang="en-US" sz="2000" b="1" dirty="0" smtClean="0"/>
              <a:t>&gt; </a:t>
            </a:r>
          </a:p>
          <a:p>
            <a:r>
              <a:rPr lang="ro-RO" sz="2000" dirty="0" smtClean="0"/>
              <a:t>	</a:t>
            </a:r>
            <a:r>
              <a:rPr lang="en-US" sz="2000" b="1" dirty="0" smtClean="0"/>
              <a:t>type='1' </a:t>
            </a:r>
            <a:r>
              <a:rPr lang="en-US" sz="2000" dirty="0" smtClean="0"/>
              <a:t>- </a:t>
            </a:r>
            <a:r>
              <a:rPr lang="en-US" sz="2000" dirty="0" err="1" smtClean="0"/>
              <a:t>stil</a:t>
            </a:r>
            <a:r>
              <a:rPr lang="en-US" sz="2000" dirty="0" smtClean="0"/>
              <a:t>: 1, 2, 3, ...</a:t>
            </a:r>
          </a:p>
          <a:p>
            <a:r>
              <a:rPr lang="ro-RO" sz="2000" dirty="0" smtClean="0"/>
              <a:t>	</a:t>
            </a:r>
            <a:r>
              <a:rPr lang="en-US" sz="2000" b="1" dirty="0" smtClean="0"/>
              <a:t>type='a' </a:t>
            </a:r>
            <a:r>
              <a:rPr lang="en-US" sz="2000" dirty="0" smtClean="0"/>
              <a:t>- </a:t>
            </a:r>
            <a:r>
              <a:rPr lang="en-US" sz="2000" dirty="0" err="1" smtClean="0"/>
              <a:t>stil</a:t>
            </a:r>
            <a:r>
              <a:rPr lang="en-US" sz="2000" dirty="0" smtClean="0"/>
              <a:t>: a, b, c, ...</a:t>
            </a:r>
          </a:p>
          <a:p>
            <a:r>
              <a:rPr lang="ro-RO" sz="2000" dirty="0" smtClean="0"/>
              <a:t>	</a:t>
            </a:r>
            <a:r>
              <a:rPr lang="en-US" sz="2000" b="1" dirty="0" smtClean="0"/>
              <a:t>type='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' </a:t>
            </a:r>
            <a:r>
              <a:rPr lang="en-US" sz="2000" dirty="0" smtClean="0"/>
              <a:t>- </a:t>
            </a:r>
            <a:r>
              <a:rPr lang="en-US" sz="2000" dirty="0" err="1" smtClean="0"/>
              <a:t>stil</a:t>
            </a:r>
            <a:r>
              <a:rPr lang="en-US" sz="2000" dirty="0" smtClean="0"/>
              <a:t>: </a:t>
            </a:r>
            <a:r>
              <a:rPr lang="en-US" sz="2000" dirty="0" err="1" smtClean="0"/>
              <a:t>i</a:t>
            </a:r>
            <a:r>
              <a:rPr lang="en-US" sz="2000" dirty="0" smtClean="0"/>
              <a:t>, ii, iii, ...</a:t>
            </a:r>
          </a:p>
          <a:p>
            <a:r>
              <a:rPr lang="ro-RO" sz="2000" dirty="0" smtClean="0"/>
              <a:t>	</a:t>
            </a:r>
            <a:r>
              <a:rPr lang="en-US" sz="2000" b="1" dirty="0" smtClean="0"/>
              <a:t>type='I' </a:t>
            </a:r>
            <a:r>
              <a:rPr lang="en-US" sz="2000" dirty="0" smtClean="0"/>
              <a:t>- </a:t>
            </a:r>
            <a:r>
              <a:rPr lang="en-US" sz="2000" dirty="0" err="1" smtClean="0"/>
              <a:t>stil</a:t>
            </a:r>
            <a:r>
              <a:rPr lang="en-US" sz="2000" dirty="0" smtClean="0"/>
              <a:t>: I, II, III, ...</a:t>
            </a:r>
          </a:p>
          <a:p>
            <a:pPr algn="just"/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C00000"/>
                </a:solidFill>
              </a:rPr>
              <a:t>Exemplu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liste</a:t>
            </a:r>
            <a:r>
              <a:rPr lang="en-US" b="1" dirty="0" smtClean="0">
                <a:solidFill>
                  <a:srgbClr val="C00000"/>
                </a:solidFill>
              </a:rPr>
              <a:t> OL cu type</a:t>
            </a:r>
            <a:r>
              <a:rPr lang="en-US" b="1" dirty="0" smtClean="0">
                <a:solidFill>
                  <a:srgbClr val="0070C0"/>
                </a:solidFill>
              </a:rPr>
              <a:t>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 type='a'&gt;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1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2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3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788024" y="479715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149080"/>
            <a:ext cx="26765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ATRIBUTUL </a:t>
            </a:r>
            <a:r>
              <a:rPr lang="ro-RO" b="1" dirty="0" smtClean="0">
                <a:solidFill>
                  <a:srgbClr val="FF0000"/>
                </a:solidFill>
              </a:rPr>
              <a:t>START</a:t>
            </a:r>
            <a:r>
              <a:rPr lang="ro-RO" b="1" dirty="0" smtClean="0"/>
              <a:t> și </a:t>
            </a:r>
            <a:r>
              <a:rPr lang="ro-RO" b="1" dirty="0" smtClean="0">
                <a:solidFill>
                  <a:srgbClr val="FF0000"/>
                </a:solidFill>
              </a:rPr>
              <a:t>REVERSED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specifica</a:t>
            </a:r>
            <a:r>
              <a:rPr lang="en-US" sz="2000" dirty="0" smtClean="0"/>
              <a:t> num</a:t>
            </a:r>
            <a:r>
              <a:rPr lang="ro-RO" sz="2000" dirty="0" smtClean="0"/>
              <a:t>ă</a:t>
            </a:r>
            <a:r>
              <a:rPr lang="en-US" sz="2000" dirty="0" err="1" smtClean="0"/>
              <a:t>rul</a:t>
            </a:r>
            <a:r>
              <a:rPr lang="en-US" sz="2000" dirty="0" smtClean="0"/>
              <a:t> de </a:t>
            </a:r>
            <a:r>
              <a:rPr lang="ro-RO" sz="2000" dirty="0" smtClean="0"/>
              <a:t>î</a:t>
            </a:r>
            <a:r>
              <a:rPr lang="en-US" sz="2000" dirty="0" err="1" smtClean="0"/>
              <a:t>nceput</a:t>
            </a:r>
            <a:r>
              <a:rPr lang="en-US" sz="2000" dirty="0" smtClean="0"/>
              <a:t> al </a:t>
            </a:r>
            <a:r>
              <a:rPr lang="en-US" sz="2000" dirty="0" err="1" smtClean="0"/>
              <a:t>numerot</a:t>
            </a:r>
            <a:r>
              <a:rPr lang="ro-RO" sz="2000" dirty="0" smtClean="0"/>
              <a:t>ă</a:t>
            </a:r>
            <a:r>
              <a:rPr lang="en-US" sz="2000" dirty="0" err="1" smtClean="0"/>
              <a:t>rii</a:t>
            </a:r>
            <a:r>
              <a:rPr lang="en-US" sz="2000" dirty="0" smtClean="0"/>
              <a:t> </a:t>
            </a:r>
            <a:r>
              <a:rPr lang="en-US" sz="2000" dirty="0" err="1" smtClean="0"/>
              <a:t>printr</a:t>
            </a:r>
            <a:r>
              <a:rPr lang="en-US" sz="2000" dirty="0" smtClean="0"/>
              <a:t>-o </a:t>
            </a:r>
            <a:r>
              <a:rPr lang="en-US" sz="2000" dirty="0" err="1" smtClean="0"/>
              <a:t>valoare</a:t>
            </a:r>
            <a:r>
              <a:rPr lang="en-US" sz="2000" dirty="0" smtClean="0"/>
              <a:t> </a:t>
            </a:r>
            <a:r>
              <a:rPr lang="en-US" sz="2000" dirty="0" err="1" smtClean="0"/>
              <a:t>dat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atributului</a:t>
            </a:r>
            <a:r>
              <a:rPr lang="en-US" sz="2000" dirty="0" smtClean="0"/>
              <a:t>: </a:t>
            </a:r>
            <a:r>
              <a:rPr lang="en-US" sz="2000" b="1" dirty="0" smtClean="0"/>
              <a:t>start</a:t>
            </a:r>
            <a:r>
              <a:rPr lang="en-US" sz="2000" dirty="0" smtClean="0"/>
              <a:t>.</a:t>
            </a:r>
            <a:r>
              <a:rPr lang="ro-RO" sz="2000" dirty="0" smtClean="0"/>
              <a:t> </a:t>
            </a:r>
            <a:r>
              <a:rPr lang="en-US" sz="2000" dirty="0" err="1" smtClean="0"/>
              <a:t>Numerotarea</a:t>
            </a:r>
            <a:r>
              <a:rPr lang="en-US" sz="2000" dirty="0" smtClean="0"/>
              <a:t> se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inversa</a:t>
            </a:r>
            <a:r>
              <a:rPr lang="en-US" sz="2000" dirty="0" smtClean="0"/>
              <a:t> </a:t>
            </a:r>
            <a:r>
              <a:rPr lang="en-US" sz="2000" dirty="0" err="1" smtClean="0"/>
              <a:t>aplic</a:t>
            </a:r>
            <a:r>
              <a:rPr lang="ro-RO" sz="2000" dirty="0" smtClean="0"/>
              <a:t>â</a:t>
            </a:r>
            <a:r>
              <a:rPr lang="en-US" sz="2000" dirty="0" err="1" smtClean="0"/>
              <a:t>nd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atributul</a:t>
            </a:r>
            <a:r>
              <a:rPr lang="en-US" sz="2000" dirty="0" smtClean="0"/>
              <a:t>: </a:t>
            </a:r>
            <a:r>
              <a:rPr lang="en-US" sz="2000" b="1" dirty="0" smtClean="0"/>
              <a:t>reversed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C00000"/>
                </a:solidFill>
              </a:rPr>
              <a:t>Exemplu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liste</a:t>
            </a:r>
            <a:r>
              <a:rPr lang="en-US" b="1" dirty="0" smtClean="0">
                <a:solidFill>
                  <a:srgbClr val="C00000"/>
                </a:solidFill>
              </a:rPr>
              <a:t> OL cu start </a:t>
            </a:r>
            <a:r>
              <a:rPr lang="en-US" b="1" dirty="0" err="1" smtClean="0">
                <a:solidFill>
                  <a:srgbClr val="C00000"/>
                </a:solidFill>
              </a:rPr>
              <a:t>si</a:t>
            </a:r>
            <a:r>
              <a:rPr lang="en-US" b="1" dirty="0" smtClean="0">
                <a:solidFill>
                  <a:srgbClr val="C00000"/>
                </a:solidFill>
              </a:rPr>
              <a:t> reversed</a:t>
            </a:r>
            <a:r>
              <a:rPr lang="en-US" b="1" dirty="0" smtClean="0">
                <a:solidFill>
                  <a:srgbClr val="0070C0"/>
                </a:solidFill>
              </a:rPr>
              <a:t>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OL cu start='3'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 start='3'&gt;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1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2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3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&gt;&lt;</a:t>
            </a:r>
            <a:r>
              <a:rPr lang="en-US" b="1" dirty="0" err="1" smtClean="0">
                <a:solidFill>
                  <a:srgbClr val="0070C0"/>
                </a:solidFill>
              </a:rPr>
              <a:t>br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>
              <a:buFontTx/>
              <a:buChar char="-"/>
            </a:pPr>
            <a:r>
              <a:rPr lang="ro-RO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Alta </a:t>
            </a:r>
            <a:r>
              <a:rPr lang="en-US" b="1" dirty="0" err="1" smtClean="0">
                <a:solidFill>
                  <a:srgbClr val="0070C0"/>
                </a:solidFill>
              </a:rPr>
              <a:t>lista</a:t>
            </a:r>
            <a:r>
              <a:rPr lang="en-US" b="1" dirty="0" smtClean="0">
                <a:solidFill>
                  <a:srgbClr val="0070C0"/>
                </a:solidFill>
              </a:rPr>
              <a:t>: type='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', start='3' </a:t>
            </a:r>
            <a:r>
              <a:rPr lang="en-US" b="1" dirty="0" err="1" smtClean="0">
                <a:solidFill>
                  <a:srgbClr val="0070C0"/>
                </a:solidFill>
              </a:rPr>
              <a:t>si</a:t>
            </a:r>
            <a:r>
              <a:rPr lang="en-US" b="1" dirty="0" smtClean="0">
                <a:solidFill>
                  <a:srgbClr val="0070C0"/>
                </a:solidFill>
              </a:rPr>
              <a:t> reversed: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 type='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' start='3' reversed&gt;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1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2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&gt;List item 3 ...&lt;/</a:t>
            </a:r>
            <a:r>
              <a:rPr lang="en-US" b="1" dirty="0" err="1" smtClean="0">
                <a:solidFill>
                  <a:srgbClr val="0070C0"/>
                </a:solidFill>
              </a:rPr>
              <a:t>li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ol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283968" y="393305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780928"/>
            <a:ext cx="342947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BLOCURI DE LISTE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ro-RO" b="1" dirty="0" smtClean="0">
                <a:solidFill>
                  <a:srgbClr val="FF0000"/>
                </a:solidFill>
              </a:rPr>
              <a:t>UL</a:t>
            </a:r>
            <a:r>
              <a:rPr lang="en-US" b="1" dirty="0" smtClean="0">
                <a:solidFill>
                  <a:srgbClr val="FF0000"/>
                </a:solidFill>
              </a:rPr>
              <a:t>&gt; &lt;O</a:t>
            </a:r>
            <a:r>
              <a:rPr lang="ro-RO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Elementele</a:t>
            </a:r>
            <a:r>
              <a:rPr lang="en-US" sz="2000" dirty="0" smtClean="0"/>
              <a:t>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li</a:t>
            </a:r>
            <a:r>
              <a:rPr lang="en-US" sz="2000" b="1" dirty="0" smtClean="0"/>
              <a:t>&gt; </a:t>
            </a:r>
            <a:r>
              <a:rPr lang="en-US" sz="2000" dirty="0" err="1" smtClean="0"/>
              <a:t>sunt</a:t>
            </a:r>
            <a:r>
              <a:rPr lang="en-US" sz="2000" dirty="0" smtClean="0"/>
              <a:t> de tip bloc, </a:t>
            </a:r>
            <a:r>
              <a:rPr lang="ro-RO" sz="2000" dirty="0" smtClean="0"/>
              <a:t>î</a:t>
            </a:r>
            <a:r>
              <a:rPr lang="en-US" sz="2000" dirty="0" smtClean="0"/>
              <a:t>n </a:t>
            </a:r>
            <a:r>
              <a:rPr lang="en-US" sz="2000" dirty="0" err="1" smtClean="0"/>
              <a:t>ele</a:t>
            </a:r>
            <a:r>
              <a:rPr lang="en-US" sz="2000" dirty="0" smtClean="0"/>
              <a:t> se pot ad</a:t>
            </a:r>
            <a:r>
              <a:rPr lang="ro-RO" sz="2000" dirty="0" smtClean="0"/>
              <a:t>ă</a:t>
            </a:r>
            <a:r>
              <a:rPr lang="en-US" sz="2000" dirty="0" err="1" smtClean="0"/>
              <a:t>uga</a:t>
            </a:r>
            <a:r>
              <a:rPr lang="en-US" sz="2000" dirty="0" smtClean="0"/>
              <a:t> </a:t>
            </a:r>
            <a:r>
              <a:rPr lang="en-US" sz="2000" dirty="0" err="1" smtClean="0"/>
              <a:t>alte</a:t>
            </a:r>
            <a:r>
              <a:rPr lang="en-US" sz="2000" dirty="0" smtClean="0"/>
              <a:t> tag-</a:t>
            </a:r>
            <a:r>
              <a:rPr lang="en-US" sz="2000" dirty="0" err="1" smtClean="0"/>
              <a:t>uri</a:t>
            </a:r>
            <a:r>
              <a:rPr lang="en-US" sz="2000" dirty="0" smtClean="0"/>
              <a:t> de tip bloc </a:t>
            </a:r>
            <a:endParaRPr lang="ro-RO" sz="2000" dirty="0" smtClean="0"/>
          </a:p>
          <a:p>
            <a:r>
              <a:rPr lang="en-US" sz="2000" dirty="0" smtClean="0"/>
              <a:t>(&lt;p&gt;, &lt;/div&gt;, &lt;pre&gt;, etc.) </a:t>
            </a:r>
            <a:r>
              <a:rPr lang="ro-RO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chiar</a:t>
            </a:r>
            <a:r>
              <a:rPr lang="en-US" sz="2000" dirty="0" smtClean="0"/>
              <a:t> </a:t>
            </a:r>
            <a:r>
              <a:rPr lang="en-US" sz="2000" dirty="0" err="1" smtClean="0"/>
              <a:t>alte</a:t>
            </a:r>
            <a:r>
              <a:rPr lang="en-US" sz="2000" dirty="0" smtClean="0"/>
              <a:t> </a:t>
            </a:r>
            <a:r>
              <a:rPr lang="en-US" sz="2000" dirty="0" err="1" smtClean="0"/>
              <a:t>liste</a:t>
            </a:r>
            <a:r>
              <a:rPr lang="en-US" sz="2000" dirty="0" smtClean="0"/>
              <a:t>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ul</a:t>
            </a:r>
            <a:r>
              <a:rPr lang="en-US" sz="2000" b="1" dirty="0" smtClean="0"/>
              <a:t>&gt;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b="1" dirty="0" smtClean="0"/>
              <a:t>&lt;/</a:t>
            </a:r>
            <a:r>
              <a:rPr lang="en-US" sz="2000" b="1" dirty="0" err="1" smtClean="0"/>
              <a:t>ol</a:t>
            </a:r>
            <a:r>
              <a:rPr lang="en-US" sz="2000" b="1" dirty="0" smtClean="0"/>
              <a:t>&gt;.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it-IT" dirty="0" smtClean="0"/>
              <a:t>&lt;</a:t>
            </a:r>
            <a:r>
              <a:rPr lang="it-IT" b="1" dirty="0" smtClean="0">
                <a:solidFill>
                  <a:srgbClr val="0070C0"/>
                </a:solidFill>
              </a:rPr>
              <a:t>h4&gt;</a:t>
            </a:r>
            <a:r>
              <a:rPr lang="it-IT" b="1" dirty="0" smtClean="0">
                <a:solidFill>
                  <a:srgbClr val="C00000"/>
                </a:solidFill>
              </a:rPr>
              <a:t>Exemplu liste imbricate</a:t>
            </a:r>
            <a:r>
              <a:rPr lang="it-IT" b="1" dirty="0" smtClean="0">
                <a:solidFill>
                  <a:srgbClr val="0070C0"/>
                </a:solidFill>
              </a:rPr>
              <a:t>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it-IT" b="1" dirty="0" smtClean="0">
                <a:solidFill>
                  <a:srgbClr val="0070C0"/>
                </a:solidFill>
              </a:rPr>
              <a:t>&lt;ol&gt;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&lt;li&gt;&lt;p&gt;Acesta e un paragraph&lt;br&gt;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	</a:t>
            </a:r>
            <a:r>
              <a:rPr lang="it-IT" b="1" dirty="0" smtClean="0">
                <a:solidFill>
                  <a:srgbClr val="0070C0"/>
                </a:solidFill>
              </a:rPr>
              <a:t>O noua linie...&lt;/p&gt;&lt;/li&gt;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&lt;li&gt;Tutorial HTML: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&lt;ul type='square'&gt;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&lt;li&gt;Lista UL imbricata.&lt;/li&gt;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&lt;li&gt;Alta lista imbricata.&lt;/li&gt;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&lt;/ul&gt;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&lt;/li&gt;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it-IT" b="1" dirty="0" smtClean="0">
                <a:solidFill>
                  <a:srgbClr val="0070C0"/>
                </a:solidFill>
              </a:rPr>
              <a:t>&lt;li&gt;Rabdare cu Iubire, si invers.&lt;/li&gt;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it-IT" b="1" dirty="0" smtClean="0">
                <a:solidFill>
                  <a:srgbClr val="0070C0"/>
                </a:solidFill>
              </a:rPr>
              <a:t>&lt;/ol&gt;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644008" y="400506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068960"/>
            <a:ext cx="34480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/>
          </a:bodyPr>
          <a:lstStyle/>
          <a:p>
            <a:r>
              <a:rPr lang="ro-RO" b="1" dirty="0" smtClean="0"/>
              <a:t>LISTE DE DEFINIȚII -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ro-RO" b="1" dirty="0" smtClean="0">
                <a:solidFill>
                  <a:srgbClr val="FF0000"/>
                </a:solidFill>
              </a:rPr>
              <a:t>DL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129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000" dirty="0" err="1" smtClean="0"/>
              <a:t>Elementul</a:t>
            </a:r>
            <a:r>
              <a:rPr lang="en-US" sz="2000" dirty="0" smtClean="0"/>
              <a:t> HTML </a:t>
            </a:r>
            <a:r>
              <a:rPr lang="en-US" sz="2000" b="1" dirty="0" smtClean="0">
                <a:solidFill>
                  <a:srgbClr val="FF0000"/>
                </a:solidFill>
              </a:rPr>
              <a:t>&lt;dl&gt; ... &lt;/dl&gt;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</a:t>
            </a:r>
            <a:r>
              <a:rPr lang="en-US" sz="2000" dirty="0" smtClean="0"/>
              <a:t> </a:t>
            </a:r>
            <a:r>
              <a:rPr lang="en-US" sz="2000" dirty="0" err="1" smtClean="0"/>
              <a:t>impreun</a:t>
            </a:r>
            <a:r>
              <a:rPr lang="ro-RO" sz="2000" dirty="0" smtClean="0"/>
              <a:t>ă</a:t>
            </a:r>
            <a:r>
              <a:rPr lang="en-US" sz="2000" dirty="0" smtClean="0"/>
              <a:t> cu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</a:rPr>
              <a:t>dt</a:t>
            </a:r>
            <a:r>
              <a:rPr lang="en-US" sz="2000" b="1" dirty="0" smtClean="0">
                <a:solidFill>
                  <a:srgbClr val="FF0000"/>
                </a:solidFill>
              </a:rPr>
              <a:t>&gt;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</a:rPr>
              <a:t>dd</a:t>
            </a:r>
            <a:r>
              <a:rPr lang="en-US" sz="2000" b="1" dirty="0" smtClean="0">
                <a:solidFill>
                  <a:srgbClr val="FF0000"/>
                </a:solidFill>
              </a:rPr>
              <a:t>&gt;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definirea</a:t>
            </a:r>
            <a:r>
              <a:rPr lang="en-US" sz="2000" dirty="0" smtClean="0"/>
              <a:t> </a:t>
            </a:r>
            <a:r>
              <a:rPr lang="ro-RO" sz="2000" dirty="0" smtClean="0"/>
              <a:t>ș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o-RO" sz="2000" dirty="0" smtClean="0"/>
              <a:t>î</a:t>
            </a:r>
            <a:r>
              <a:rPr lang="en-US" sz="2000" dirty="0" err="1" smtClean="0"/>
              <a:t>ncadrarea</a:t>
            </a:r>
            <a:r>
              <a:rPr lang="en-US" sz="2000" dirty="0" smtClean="0"/>
              <a:t> </a:t>
            </a:r>
            <a:r>
              <a:rPr lang="en-US" sz="2000" dirty="0" err="1" smtClean="0"/>
              <a:t>unei</a:t>
            </a:r>
            <a:r>
              <a:rPr lang="en-US" sz="2000" dirty="0" smtClean="0"/>
              <a:t> </a:t>
            </a:r>
            <a:r>
              <a:rPr lang="en-US" sz="2000" dirty="0" err="1" smtClean="0"/>
              <a:t>liste</a:t>
            </a:r>
            <a:r>
              <a:rPr lang="en-US" sz="2000" dirty="0" smtClean="0"/>
              <a:t> de </a:t>
            </a:r>
            <a:r>
              <a:rPr lang="en-US" sz="2000" dirty="0" err="1" smtClean="0"/>
              <a:t>defini</a:t>
            </a:r>
            <a:r>
              <a:rPr lang="ro-RO" sz="2000" dirty="0" smtClean="0"/>
              <a:t>ț</a:t>
            </a:r>
            <a:r>
              <a:rPr lang="en-US" sz="2000" dirty="0" smtClean="0"/>
              <a:t>ii.</a:t>
            </a:r>
            <a:endParaRPr lang="ro-RO" sz="2000" dirty="0" smtClean="0"/>
          </a:p>
          <a:p>
            <a:pPr algn="just"/>
            <a:r>
              <a:rPr lang="en-US" sz="2000" dirty="0" smtClean="0"/>
              <a:t>- Tag-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</a:rPr>
              <a:t>dt</a:t>
            </a:r>
            <a:r>
              <a:rPr lang="en-US" sz="2000" b="1" dirty="0" smtClean="0">
                <a:solidFill>
                  <a:srgbClr val="FF0000"/>
                </a:solidFill>
              </a:rPr>
              <a:t>&gt; ... &lt;/</a:t>
            </a:r>
            <a:r>
              <a:rPr lang="en-US" sz="2000" b="1" dirty="0" err="1" smtClean="0">
                <a:solidFill>
                  <a:srgbClr val="FF0000"/>
                </a:solidFill>
              </a:rPr>
              <a:t>dt</a:t>
            </a:r>
            <a:r>
              <a:rPr lang="en-US" sz="2000" b="1" dirty="0" smtClean="0">
                <a:solidFill>
                  <a:srgbClr val="FF0000"/>
                </a:solidFill>
              </a:rPr>
              <a:t>&gt; </a:t>
            </a:r>
            <a:r>
              <a:rPr lang="en-US" sz="2000" dirty="0" smtClean="0"/>
              <a:t>define</a:t>
            </a:r>
            <a:r>
              <a:rPr lang="ro-RO" sz="2000" dirty="0" smtClean="0"/>
              <a:t>ș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elementul</a:t>
            </a:r>
            <a:r>
              <a:rPr lang="en-US" sz="2000" dirty="0" smtClean="0"/>
              <a:t> din </a:t>
            </a:r>
            <a:r>
              <a:rPr lang="en-US" sz="2000" dirty="0" err="1" smtClean="0"/>
              <a:t>lista</a:t>
            </a:r>
            <a:r>
              <a:rPr lang="en-US" sz="2000" dirty="0" smtClean="0"/>
              <a:t> care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avea</a:t>
            </a:r>
            <a:r>
              <a:rPr lang="en-US" sz="2000" dirty="0" smtClean="0"/>
              <a:t> </a:t>
            </a:r>
            <a:r>
              <a:rPr lang="en-US" sz="2000" dirty="0" err="1" smtClean="0"/>
              <a:t>defini</a:t>
            </a:r>
            <a:r>
              <a:rPr lang="ro-RO" sz="2000" dirty="0" smtClean="0"/>
              <a:t>ț</a:t>
            </a:r>
            <a:r>
              <a:rPr lang="en-US" sz="2000" dirty="0" smtClean="0"/>
              <a:t>ii. </a:t>
            </a:r>
            <a:r>
              <a:rPr lang="en-US" sz="2000" dirty="0" err="1" smtClean="0"/>
              <a:t>Acesta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fi</a:t>
            </a:r>
            <a:r>
              <a:rPr lang="en-US" sz="2000" dirty="0" smtClean="0"/>
              <a:t> </a:t>
            </a:r>
            <a:r>
              <a:rPr lang="en-US" sz="2000" dirty="0" err="1" smtClean="0"/>
              <a:t>preceda</a:t>
            </a:r>
            <a:r>
              <a:rPr lang="ro-RO" sz="2000" dirty="0" smtClean="0"/>
              <a:t>t</a:t>
            </a:r>
            <a:r>
              <a:rPr lang="en-US" sz="2000" dirty="0" smtClean="0"/>
              <a:t> de </a:t>
            </a:r>
            <a:r>
              <a:rPr lang="en-US" sz="2000" dirty="0" err="1" smtClean="0"/>
              <a:t>unul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multe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</a:rPr>
              <a:t>dd</a:t>
            </a:r>
            <a:r>
              <a:rPr lang="en-US" sz="2000" b="1" dirty="0" smtClean="0">
                <a:solidFill>
                  <a:srgbClr val="FF0000"/>
                </a:solidFill>
              </a:rPr>
              <a:t>&gt; ... &lt;/</a:t>
            </a:r>
            <a:r>
              <a:rPr lang="en-US" sz="2000" b="1" dirty="0" err="1" smtClean="0">
                <a:solidFill>
                  <a:srgbClr val="FF0000"/>
                </a:solidFill>
              </a:rPr>
              <a:t>dd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  <a:r>
              <a:rPr lang="en-US" sz="2000" dirty="0" smtClean="0"/>
              <a:t>, </a:t>
            </a:r>
            <a:r>
              <a:rPr lang="en-US" sz="2000" dirty="0" err="1" smtClean="0"/>
              <a:t>folosite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descrierea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elementului</a:t>
            </a:r>
            <a:r>
              <a:rPr lang="en-US" sz="2000" dirty="0" smtClean="0"/>
              <a:t> </a:t>
            </a:r>
            <a:r>
              <a:rPr lang="en-US" sz="2000" dirty="0" err="1" smtClean="0"/>
              <a:t>definit</a:t>
            </a:r>
            <a:r>
              <a:rPr lang="en-US" sz="2000" dirty="0" smtClean="0"/>
              <a:t>.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&lt;!DOCTYPE 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&lt;html&gt;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ro-M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&lt;head&gt; &lt;title&gt;</a:t>
            </a:r>
            <a:r>
              <a:rPr lang="en-US" b="1" dirty="0" err="1" smtClean="0">
                <a:solidFill>
                  <a:srgbClr val="0070C0"/>
                </a:solidFill>
              </a:rPr>
              <a:t>Titlu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documentului</a:t>
            </a:r>
            <a:r>
              <a:rPr lang="en-US" b="1" dirty="0" smtClean="0">
                <a:solidFill>
                  <a:srgbClr val="0070C0"/>
                </a:solidFill>
              </a:rPr>
              <a:t>&lt;/title&gt; &lt;/head&gt;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&lt;body&gt;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&lt;h4&gt;</a:t>
            </a:r>
            <a:r>
              <a:rPr lang="en-US" b="1" dirty="0" err="1" smtClean="0">
                <a:solidFill>
                  <a:srgbClr val="C00000"/>
                </a:solidFill>
              </a:rPr>
              <a:t>Exemplu</a:t>
            </a:r>
            <a:r>
              <a:rPr lang="en-US" b="1" dirty="0" smtClean="0">
                <a:solidFill>
                  <a:srgbClr val="C00000"/>
                </a:solidFill>
              </a:rPr>
              <a:t> cu DL</a:t>
            </a:r>
            <a:r>
              <a:rPr lang="en-US" b="1" dirty="0" smtClean="0">
                <a:solidFill>
                  <a:srgbClr val="0070C0"/>
                </a:solidFill>
              </a:rPr>
              <a:t>&lt;/h4&gt;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&lt;dl&gt;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dt</a:t>
            </a:r>
            <a:r>
              <a:rPr lang="en-US" b="1" dirty="0" smtClean="0">
                <a:solidFill>
                  <a:srgbClr val="0070C0"/>
                </a:solidFill>
              </a:rPr>
              <a:t>&gt;HTML&lt;/</a:t>
            </a:r>
            <a:r>
              <a:rPr lang="en-US" b="1" dirty="0" err="1" smtClean="0">
                <a:solidFill>
                  <a:srgbClr val="0070C0"/>
                </a:solidFill>
              </a:rPr>
              <a:t>dt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 - Hyper Text Markup Language&lt;/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 - </a:t>
            </a:r>
            <a:r>
              <a:rPr lang="en-US" b="1" dirty="0" err="1" smtClean="0">
                <a:solidFill>
                  <a:srgbClr val="0070C0"/>
                </a:solidFill>
              </a:rPr>
              <a:t>Limbaj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pentru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pagini</a:t>
            </a:r>
            <a:r>
              <a:rPr lang="en-US" b="1" dirty="0" smtClean="0">
                <a:solidFill>
                  <a:srgbClr val="0070C0"/>
                </a:solidFill>
              </a:rPr>
              <a:t> web&lt;/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dt</a:t>
            </a:r>
            <a:r>
              <a:rPr lang="en-US" b="1" dirty="0" smtClean="0">
                <a:solidFill>
                  <a:srgbClr val="0070C0"/>
                </a:solidFill>
              </a:rPr>
              <a:t>&gt;Dog&lt;/</a:t>
            </a:r>
            <a:r>
              <a:rPr lang="en-US" b="1" dirty="0" err="1" smtClean="0">
                <a:solidFill>
                  <a:srgbClr val="0070C0"/>
                </a:solidFill>
              </a:rPr>
              <a:t>dt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&gt;dog = </a:t>
            </a:r>
            <a:r>
              <a:rPr lang="en-US" b="1" dirty="0" err="1" smtClean="0">
                <a:solidFill>
                  <a:srgbClr val="0070C0"/>
                </a:solidFill>
              </a:rPr>
              <a:t>caine</a:t>
            </a:r>
            <a:r>
              <a:rPr lang="en-US" b="1" dirty="0" smtClean="0">
                <a:solidFill>
                  <a:srgbClr val="0070C0"/>
                </a:solidFill>
              </a:rPr>
              <a:t>&lt;/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ro-RO" b="1" dirty="0" smtClean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&gt;animal de casa&lt;/</a:t>
            </a:r>
            <a:r>
              <a:rPr lang="en-US" b="1" dirty="0" err="1" smtClean="0">
                <a:solidFill>
                  <a:srgbClr val="0070C0"/>
                </a:solidFill>
              </a:rPr>
              <a:t>dd</a:t>
            </a:r>
            <a:r>
              <a:rPr lang="en-US" b="1" dirty="0" smtClean="0">
                <a:solidFill>
                  <a:srgbClr val="0070C0"/>
                </a:solidFill>
              </a:rPr>
              <a:t>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&lt;/dl&gt; </a:t>
            </a:r>
            <a:endParaRPr lang="ro-R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&lt;/body&gt; </a:t>
            </a:r>
            <a:endParaRPr lang="ro-MO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&lt;/html&gt;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716016" y="4077072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8923" y="3717032"/>
            <a:ext cx="3235077" cy="205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689</Words>
  <Application>Microsoft Office PowerPoint</Application>
  <PresentationFormat>Экран (4:3)</PresentationFormat>
  <Paragraphs>195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LISTE ORDONATE LISTE NEORDONATE  LISTE DE DEFINIȚII</vt:lpstr>
      <vt:lpstr>CUPRINS</vt:lpstr>
      <vt:lpstr>LISTE NEORDONATE - &lt;UL&gt;</vt:lpstr>
      <vt:lpstr>LISTE NEORDONATE - &lt;UL&gt;</vt:lpstr>
      <vt:lpstr>LISTE ORDONATE - &lt;OL&gt;</vt:lpstr>
      <vt:lpstr>TIPURI DE LISTE &lt;OL&gt;</vt:lpstr>
      <vt:lpstr>ATRIBUTUL START și REVERSED</vt:lpstr>
      <vt:lpstr>BLOCURI DE LISTE &lt;UL&gt; &lt;OL&gt;</vt:lpstr>
      <vt:lpstr>LISTE DE DEFINIȚII - &lt;DL&gt;</vt:lpstr>
      <vt:lpstr>DETAILS – Liste de tip acordeon</vt:lpstr>
      <vt:lpstr>&lt;DETAILS&gt; &amp; &lt;SUMMARY&gt;</vt:lpstr>
      <vt:lpstr>&lt;DETAILS&gt;&amp;&lt;SUMMARY&gt;&amp;&lt;OPEN&gt;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Vadim Betisor</dc:creator>
  <cp:lastModifiedBy>Пользователь</cp:lastModifiedBy>
  <cp:revision>58</cp:revision>
  <dcterms:created xsi:type="dcterms:W3CDTF">2020-07-27T17:45:27Z</dcterms:created>
  <dcterms:modified xsi:type="dcterms:W3CDTF">2022-01-27T11:34:46Z</dcterms:modified>
</cp:coreProperties>
</file>