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4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hidweb.3x.ro/tabel%20culori%20html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o-MO" dirty="0" smtClean="0"/>
              <a:t>ÎNTRODUCERE ÎN HTML</a:t>
            </a:r>
            <a:br>
              <a:rPr lang="ro-MO" dirty="0" smtClean="0"/>
            </a:br>
            <a:r>
              <a:rPr lang="en-US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1-2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Setarea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stilului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paginii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Propriet</a:t>
            </a:r>
            <a:r>
              <a:rPr lang="ro-MO" sz="2400" dirty="0" smtClean="0"/>
              <a:t>ăţ</a:t>
            </a:r>
            <a:r>
              <a:rPr lang="en-US" sz="2400" dirty="0" err="1" smtClean="0"/>
              <a:t>ile</a:t>
            </a:r>
            <a:r>
              <a:rPr lang="en-US" sz="2400" dirty="0" smtClean="0"/>
              <a:t> de </a:t>
            </a:r>
            <a:r>
              <a:rPr lang="en-US" sz="2400" dirty="0" err="1" smtClean="0"/>
              <a:t>stil</a:t>
            </a:r>
            <a:r>
              <a:rPr lang="en-US" sz="2400" dirty="0" smtClean="0"/>
              <a:t> ale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din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pot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controlate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dirty="0" smtClean="0"/>
              <a:t>style</a:t>
            </a:r>
            <a:r>
              <a:rPr lang="en-US" sz="2400" dirty="0" smtClean="0"/>
              <a:t>,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cum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text.</a:t>
            </a:r>
            <a:endParaRPr lang="ro-MO" sz="2400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Culorile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setate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de </a:t>
            </a:r>
            <a:r>
              <a:rPr lang="en-US" sz="2400" dirty="0" err="1" smtClean="0"/>
              <a:t>baz</a:t>
            </a:r>
            <a:r>
              <a:rPr lang="ro-MO" sz="2400" dirty="0" smtClean="0"/>
              <a:t>ă</a:t>
            </a:r>
            <a:r>
              <a:rPr lang="en-US" sz="2400" dirty="0" smtClean="0"/>
              <a:t>: </a:t>
            </a:r>
            <a:r>
              <a:rPr lang="en-US" sz="2400" dirty="0" err="1" smtClean="0"/>
              <a:t>ro</a:t>
            </a:r>
            <a:r>
              <a:rPr lang="ro-MO" sz="2400" dirty="0" smtClean="0"/>
              <a:t>ş</a:t>
            </a:r>
            <a:r>
              <a:rPr lang="en-US" sz="2400" dirty="0" smtClean="0"/>
              <a:t>u, </a:t>
            </a:r>
            <a:r>
              <a:rPr lang="en-US" sz="2400" dirty="0" err="1" smtClean="0"/>
              <a:t>verde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;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ro-MO" sz="2400" dirty="0" smtClean="0"/>
              <a:t>ă</a:t>
            </a:r>
            <a:r>
              <a:rPr lang="en-US" sz="2400" dirty="0" smtClean="0"/>
              <a:t> RGB (Red, Green, Blue),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reprezentate</a:t>
            </a:r>
            <a:r>
              <a:rPr lang="en-US" sz="2400" dirty="0" smtClean="0"/>
              <a:t> ca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</a:t>
            </a:r>
            <a:r>
              <a:rPr lang="en-US" sz="2400" dirty="0" err="1" smtClean="0"/>
              <a:t>hexadecimale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scrise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ntre</a:t>
            </a:r>
            <a:r>
              <a:rPr lang="en-US" sz="2400" dirty="0" smtClean="0"/>
              <a:t> </a:t>
            </a:r>
            <a:r>
              <a:rPr lang="en-US" sz="2400" dirty="0" err="1" smtClean="0"/>
              <a:t>ghilimele</a:t>
            </a:r>
            <a:r>
              <a:rPr lang="en-US" sz="2400" dirty="0" smtClean="0"/>
              <a:t> (" "), la </a:t>
            </a:r>
            <a:r>
              <a:rPr lang="en-US" sz="2400" dirty="0" err="1" smtClean="0"/>
              <a:t>inceput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caracterul</a:t>
            </a:r>
            <a:r>
              <a:rPr lang="en-US" sz="2400" dirty="0" smtClean="0"/>
              <a:t> '</a:t>
            </a:r>
            <a:r>
              <a:rPr lang="en-US" sz="2400" b="1" dirty="0" smtClean="0"/>
              <a:t>#</a:t>
            </a:r>
            <a:r>
              <a:rPr lang="en-US" sz="2400" dirty="0" smtClean="0"/>
              <a:t>'.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2 unit</a:t>
            </a:r>
            <a:r>
              <a:rPr lang="ro-MO" sz="2400" dirty="0" smtClean="0"/>
              <a:t>ăţ</a:t>
            </a:r>
            <a:r>
              <a:rPr lang="en-US" sz="2400" dirty="0" err="1" smtClean="0"/>
              <a:t>i</a:t>
            </a:r>
            <a:r>
              <a:rPr lang="en-US" sz="2400" dirty="0" smtClean="0"/>
              <a:t> ale </a:t>
            </a:r>
            <a:r>
              <a:rPr lang="en-US" sz="2400" dirty="0" err="1" smtClean="0"/>
              <a:t>codului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din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RGB.</a:t>
            </a:r>
            <a:endParaRPr lang="ro-MO" sz="2400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B0F0"/>
                </a:solidFill>
              </a:rPr>
              <a:t>De </a:t>
            </a:r>
            <a:r>
              <a:rPr lang="en-US" sz="2400" b="1" dirty="0" err="1" smtClean="0">
                <a:solidFill>
                  <a:srgbClr val="00B0F0"/>
                </a:solidFill>
              </a:rPr>
              <a:t>exemplu</a:t>
            </a:r>
            <a:r>
              <a:rPr lang="en-US" sz="2400" dirty="0" smtClean="0"/>
              <a:t>: </a:t>
            </a:r>
            <a:r>
              <a:rPr lang="en-US" sz="2400" b="1" dirty="0" smtClean="0"/>
              <a:t>#00aa11 </a:t>
            </a:r>
            <a:r>
              <a:rPr lang="en-US" sz="2400" dirty="0" smtClean="0"/>
              <a:t> 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o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care nu are </a:t>
            </a:r>
            <a:r>
              <a:rPr lang="en-US" sz="2400" dirty="0" err="1" smtClean="0"/>
              <a:t>Rosu</a:t>
            </a:r>
            <a:r>
              <a:rPr lang="en-US" sz="2400" dirty="0" smtClean="0"/>
              <a:t> (00), are Verde (</a:t>
            </a:r>
            <a:r>
              <a:rPr lang="en-US" sz="2400" dirty="0" err="1" smtClean="0"/>
              <a:t>aa</a:t>
            </a:r>
            <a:r>
              <a:rPr lang="en-US" sz="2400" dirty="0" smtClean="0"/>
              <a:t>)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putin</a:t>
            </a:r>
            <a:r>
              <a:rPr lang="en-US" sz="2400" dirty="0" smtClean="0"/>
              <a:t> (11).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ro-MO" sz="3600" b="1" dirty="0" err="1" smtClean="0"/>
              <a:t>C</a:t>
            </a:r>
            <a:r>
              <a:rPr lang="en-US" sz="3600" b="1" dirty="0" err="1" smtClean="0"/>
              <a:t>ulori</a:t>
            </a:r>
            <a:r>
              <a:rPr lang="en-US" sz="3600" b="1" dirty="0" smtClean="0"/>
              <a:t> </a:t>
            </a:r>
            <a:r>
              <a:rPr lang="ro-MO" sz="3600" b="1" dirty="0" smtClean="0"/>
              <a:t>acceptate î</a:t>
            </a:r>
            <a:r>
              <a:rPr lang="en-US" sz="3600" b="1" dirty="0" smtClean="0"/>
              <a:t>n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6752"/>
            <a:ext cx="87849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9330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b="1" dirty="0" smtClean="0"/>
              <a:t>Tabelul de culori în HTML</a:t>
            </a:r>
            <a:r>
              <a:rPr lang="ro-MO" dirty="0" smtClean="0"/>
              <a:t>: </a:t>
            </a:r>
            <a:r>
              <a:rPr lang="ro-MO" dirty="0" smtClean="0">
                <a:hlinkClick r:id="rId4"/>
              </a:rPr>
              <a:t>http://ghidweb.3x.ro/tabel%20culori%20html.html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Elementul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Acestui</a:t>
            </a:r>
            <a:r>
              <a:rPr lang="en-US" sz="2400" dirty="0" smtClean="0"/>
              <a:t> element </a:t>
            </a:r>
            <a:r>
              <a:rPr lang="ro-MO" sz="2400" dirty="0" smtClean="0"/>
              <a:t>î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</a:t>
            </a:r>
            <a:r>
              <a:rPr lang="ro-MO" sz="2400" dirty="0" smtClean="0"/>
              <a:t>ţ</a:t>
            </a:r>
            <a:r>
              <a:rPr lang="en-US" sz="2400" dirty="0" smtClean="0"/>
              <a:t>ii care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defineasc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din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,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</a:t>
            </a:r>
            <a:r>
              <a:rPr lang="en-US" sz="2400" b="1" dirty="0" smtClean="0"/>
              <a:t>BODY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completat</a:t>
            </a:r>
            <a:r>
              <a:rPr lang="en-US" sz="2400" dirty="0" smtClean="0"/>
              <a:t> cu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browser-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standard, de </a:t>
            </a:r>
            <a:r>
              <a:rPr lang="en-US" sz="2400" dirty="0" err="1" smtClean="0"/>
              <a:t>obicei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alb.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seta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</a:t>
            </a:r>
            <a:r>
              <a:rPr lang="en-US" sz="2400" dirty="0" err="1" smtClean="0"/>
              <a:t>fondului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eticheta</a:t>
            </a:r>
            <a:r>
              <a:rPr lang="en-US" sz="2400" dirty="0" smtClean="0"/>
              <a:t> </a:t>
            </a:r>
            <a:r>
              <a:rPr lang="en-US" sz="2400" b="1" dirty="0" smtClean="0"/>
              <a:t>&lt;BODY&gt;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dirty="0" smtClean="0"/>
              <a:t>style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r>
              <a:rPr lang="en-US" sz="2400" b="1" dirty="0" smtClean="0"/>
              <a:t>background-color</a:t>
            </a:r>
            <a:r>
              <a:rPr lang="en-US" sz="2400" dirty="0" smtClean="0"/>
              <a:t> cu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culorii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Urmatorul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un document a c</a:t>
            </a:r>
            <a:r>
              <a:rPr lang="ro-MO" sz="2400" dirty="0" smtClean="0"/>
              <a:t>ă</a:t>
            </a:r>
            <a:r>
              <a:rPr lang="en-US" sz="2400" dirty="0" err="1" smtClean="0"/>
              <a:t>rui</a:t>
            </a:r>
            <a:r>
              <a:rPr lang="en-US" sz="2400" dirty="0" smtClean="0"/>
              <a:t> fond </a:t>
            </a:r>
            <a:r>
              <a:rPr lang="en-US" sz="2400" dirty="0" err="1" smtClean="0"/>
              <a:t>este</a:t>
            </a:r>
            <a:r>
              <a:rPr lang="en-US" sz="2400" dirty="0" smtClean="0"/>
              <a:t> de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</a:t>
            </a:r>
            <a:r>
              <a:rPr lang="ro-MO" sz="2400" dirty="0" smtClean="0"/>
              <a:t>ă</a:t>
            </a:r>
            <a:r>
              <a:rPr lang="en-US" sz="2400" dirty="0" smtClean="0"/>
              <a:t>: </a:t>
            </a:r>
            <a:endParaRPr lang="ro-MO" sz="2400" dirty="0" smtClean="0"/>
          </a:p>
          <a:p>
            <a:pPr algn="just"/>
            <a:endParaRPr lang="ro-MO" sz="2400" b="1" dirty="0" smtClean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&lt;body style="background-color:#0000ff;"&gt;</a:t>
            </a:r>
            <a:r>
              <a:rPr lang="en-US" sz="2400" dirty="0" smtClean="0">
                <a:solidFill>
                  <a:srgbClr val="0070C0"/>
                </a:solidFill>
              </a:rPr>
              <a:t>Con</a:t>
            </a:r>
            <a:r>
              <a:rPr lang="ro-MO" sz="2400" dirty="0" smtClean="0">
                <a:solidFill>
                  <a:srgbClr val="0070C0"/>
                </a:solidFill>
              </a:rPr>
              <a:t>ţ</a:t>
            </a:r>
            <a:r>
              <a:rPr lang="en-US" sz="2400" dirty="0" err="1" smtClean="0">
                <a:solidFill>
                  <a:srgbClr val="0070C0"/>
                </a:solidFill>
              </a:rPr>
              <a:t>inut</a:t>
            </a:r>
            <a:r>
              <a:rPr lang="en-US" sz="2400" dirty="0" smtClean="0">
                <a:solidFill>
                  <a:srgbClr val="C00000"/>
                </a:solidFill>
              </a:rPr>
              <a:t>&lt;/body&gt;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Culoarea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textului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color din "</a:t>
            </a:r>
            <a:r>
              <a:rPr lang="en-US" sz="2400" b="1" dirty="0" smtClean="0"/>
              <a:t>style</a:t>
            </a:r>
            <a:r>
              <a:rPr lang="en-US" sz="2400" dirty="0" smtClean="0"/>
              <a:t>" </a:t>
            </a:r>
            <a:r>
              <a:rPr lang="en-US" sz="2400" dirty="0" err="1" smtClean="0"/>
              <a:t>controleaz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Acesta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afecta</a:t>
            </a:r>
            <a:r>
              <a:rPr lang="en-US" sz="2400" dirty="0" smtClean="0"/>
              <a:t> tot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din document care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colorat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standard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text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Negru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o-MO" sz="2400" dirty="0" smtClean="0"/>
              <a:t>Mai jos aveţi un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care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fondului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ro-MO" sz="2400" dirty="0" smtClean="0"/>
              <a:t>ş</a:t>
            </a:r>
            <a:r>
              <a:rPr lang="en-US" sz="2400" dirty="0" smtClean="0"/>
              <a:t>u: </a:t>
            </a:r>
            <a:endParaRPr lang="ro-MO" sz="2400" dirty="0" smtClean="0"/>
          </a:p>
          <a:p>
            <a:pPr algn="just">
              <a:buFontTx/>
              <a:buChar char="-"/>
            </a:pPr>
            <a:endParaRPr lang="ro-MO" sz="2400" b="1" dirty="0" smtClean="0">
              <a:solidFill>
                <a:srgbClr val="C00000"/>
              </a:solidFill>
              <a:latin typeface="+mj-lt"/>
            </a:endParaRPr>
          </a:p>
          <a:p>
            <a:pPr algn="just"/>
            <a:endParaRPr lang="ro-MO" sz="24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&lt;body</a:t>
            </a:r>
            <a:r>
              <a:rPr lang="ro-MO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style="background-color:#0000fe; color:#fe0000;"&gt;</a:t>
            </a:r>
            <a:r>
              <a:rPr lang="en-US" sz="2200" dirty="0" smtClean="0"/>
              <a:t>Con</a:t>
            </a:r>
            <a:r>
              <a:rPr lang="ro-MO" sz="2200" dirty="0" smtClean="0"/>
              <a:t>ţ</a:t>
            </a:r>
            <a:r>
              <a:rPr lang="en-US" sz="2200" dirty="0" err="1" smtClean="0"/>
              <a:t>inut</a:t>
            </a:r>
            <a:r>
              <a:rPr lang="en-US" sz="2200" dirty="0" smtClean="0">
                <a:solidFill>
                  <a:srgbClr val="C00000"/>
                </a:solidFill>
              </a:rPr>
              <a:t>&lt;/body&gt;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Folosirea unei imagini ca fond pentru pagin</a:t>
            </a:r>
            <a:r>
              <a:rPr lang="ro-MO" sz="3600" b="1" dirty="0" smtClean="0"/>
              <a:t>ă</a:t>
            </a:r>
            <a:r>
              <a:rPr lang="it-IT" sz="3600" b="1" dirty="0" smtClean="0"/>
              <a:t> (background)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o imagine,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('bgimage.jpg').</a:t>
            </a:r>
            <a:br>
              <a:rPr lang="en-US" sz="2400" dirty="0" smtClean="0"/>
            </a:br>
            <a:r>
              <a:rPr lang="ro-MO" sz="2400" dirty="0" smtClean="0"/>
              <a:t>-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mic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decât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dimensiunile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multiplicat</a:t>
            </a:r>
            <a:r>
              <a:rPr lang="ro-MO" sz="2400" dirty="0" smtClean="0"/>
              <a:t>ă</a:t>
            </a:r>
            <a:r>
              <a:rPr lang="en-US" sz="2400" dirty="0" smtClean="0"/>
              <a:t> p</a:t>
            </a:r>
            <a:r>
              <a:rPr lang="ro-MO" sz="2400" dirty="0" smtClean="0"/>
              <a:t>â</a:t>
            </a:r>
            <a:r>
              <a:rPr lang="en-US" sz="2400" dirty="0" smtClean="0"/>
              <a:t>n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acoperi</a:t>
            </a:r>
            <a:r>
              <a:rPr lang="en-US" sz="2400" dirty="0" smtClean="0"/>
              <a:t> </a:t>
            </a:r>
            <a:r>
              <a:rPr lang="en-US" sz="2400" dirty="0" err="1" smtClean="0"/>
              <a:t>întreg</a:t>
            </a:r>
            <a:r>
              <a:rPr lang="en-US" sz="2400" dirty="0" smtClean="0"/>
              <a:t> </a:t>
            </a:r>
            <a:r>
              <a:rPr lang="en-US" sz="2400" dirty="0" err="1" smtClean="0"/>
              <a:t>cadru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Este </a:t>
            </a:r>
            <a:r>
              <a:rPr lang="en-US" sz="2400" dirty="0" err="1" smtClean="0"/>
              <a:t>indicat</a:t>
            </a:r>
            <a:r>
              <a:rPr lang="en-US" sz="2400" dirty="0" smtClean="0"/>
              <a:t> ca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in format </a:t>
            </a:r>
            <a:r>
              <a:rPr lang="en-US" sz="2400" b="1" dirty="0" smtClean="0"/>
              <a:t>*.gif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1" dirty="0" smtClean="0"/>
              <a:t>*.jpg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err="1" smtClean="0"/>
              <a:t>Folosirea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un aspect pl</a:t>
            </a:r>
            <a:r>
              <a:rPr lang="ro-MO" sz="2400" dirty="0" smtClean="0"/>
              <a:t>ă</a:t>
            </a:r>
            <a:r>
              <a:rPr lang="en-US" sz="2400" dirty="0" smtClean="0"/>
              <a:t>cut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Un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cod HTML cu imagine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background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urmatorul</a:t>
            </a:r>
            <a:r>
              <a:rPr lang="en-US" sz="2400" dirty="0" smtClean="0"/>
              <a:t>: </a:t>
            </a:r>
            <a:endParaRPr lang="ro-MO" sz="2400" dirty="0" smtClean="0"/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&lt;body style="background-</a:t>
            </a:r>
            <a:r>
              <a:rPr lang="en-US" sz="2400" dirty="0" err="1" smtClean="0">
                <a:solidFill>
                  <a:srgbClr val="C00000"/>
                </a:solidFill>
              </a:rPr>
              <a:t>image:url</a:t>
            </a:r>
            <a:r>
              <a:rPr lang="en-US" sz="2400" dirty="0" smtClean="0">
                <a:solidFill>
                  <a:srgbClr val="C00000"/>
                </a:solidFill>
              </a:rPr>
              <a:t>('bgimage.jpg');"&gt;</a:t>
            </a:r>
            <a:r>
              <a:rPr lang="en-US" sz="2400" dirty="0" smtClean="0"/>
              <a:t>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</a:t>
            </a:r>
            <a:r>
              <a:rPr lang="en-US" sz="2400" dirty="0" smtClean="0">
                <a:solidFill>
                  <a:srgbClr val="C00000"/>
                </a:solidFill>
              </a:rPr>
              <a:t>&lt;/body&gt;</a:t>
            </a:r>
            <a:endParaRPr lang="ro-MO" sz="2400" dirty="0" smtClean="0">
              <a:solidFill>
                <a:srgbClr val="C00000"/>
              </a:solidFill>
            </a:endParaRPr>
          </a:p>
          <a:p>
            <a:pPr algn="just"/>
            <a:endParaRPr lang="ro-MO" sz="2400" dirty="0" smtClean="0">
              <a:solidFill>
                <a:srgbClr val="C00000"/>
              </a:solidFill>
            </a:endParaRPr>
          </a:p>
          <a:p>
            <a:pPr algn="just"/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din </a:t>
            </a:r>
            <a:r>
              <a:rPr lang="en-US" sz="2400" dirty="0" err="1" smtClean="0"/>
              <a:t>fi</a:t>
            </a:r>
            <a:r>
              <a:rPr lang="ro-MO" sz="2400" dirty="0" smtClean="0"/>
              <a:t>ş</a:t>
            </a:r>
            <a:r>
              <a:rPr lang="en-US" sz="2400" dirty="0" err="1" smtClean="0"/>
              <a:t>ierul</a:t>
            </a:r>
            <a:r>
              <a:rPr lang="en-US" sz="2400" dirty="0" smtClean="0"/>
              <a:t> "</a:t>
            </a:r>
            <a:r>
              <a:rPr lang="en-US" sz="2400" b="1" dirty="0" smtClean="0"/>
              <a:t>bgimage.jpg</a:t>
            </a:r>
            <a:r>
              <a:rPr lang="en-US" sz="2400" dirty="0" smtClean="0"/>
              <a:t>", care </a:t>
            </a:r>
            <a:r>
              <a:rPr lang="en-US" sz="2400" u="sng" dirty="0" smtClean="0">
                <a:solidFill>
                  <a:srgbClr val="C00000"/>
                </a:solidFill>
              </a:rPr>
              <a:t>s</a:t>
            </a:r>
            <a:r>
              <a:rPr lang="ro-MO" sz="2400" u="sng" dirty="0" smtClean="0">
                <a:solidFill>
                  <a:srgbClr val="C00000"/>
                </a:solidFill>
              </a:rPr>
              <a:t>ă</a:t>
            </a:r>
            <a:r>
              <a:rPr lang="en-US" sz="2400" u="sng" dirty="0" smtClean="0">
                <a:solidFill>
                  <a:srgbClr val="C00000"/>
                </a:solidFill>
              </a:rPr>
              <a:t> fie </a:t>
            </a:r>
            <a:r>
              <a:rPr lang="ro-MO" sz="2400" u="sng" dirty="0" smtClean="0">
                <a:solidFill>
                  <a:srgbClr val="C00000"/>
                </a:solidFill>
              </a:rPr>
              <a:t>î</a:t>
            </a:r>
            <a:r>
              <a:rPr lang="en-US" sz="2400" u="sng" dirty="0" smtClean="0">
                <a:solidFill>
                  <a:srgbClr val="C00000"/>
                </a:solidFill>
              </a:rPr>
              <a:t>n </a:t>
            </a:r>
            <a:r>
              <a:rPr lang="en-US" sz="2400" u="sng" dirty="0" err="1" smtClean="0">
                <a:solidFill>
                  <a:srgbClr val="C00000"/>
                </a:solidFill>
              </a:rPr>
              <a:t>acela</a:t>
            </a:r>
            <a:r>
              <a:rPr lang="ro-MO" sz="2400" u="sng" dirty="0" smtClean="0">
                <a:solidFill>
                  <a:srgbClr val="C00000"/>
                </a:solidFill>
              </a:rPr>
              <a:t>ş</a:t>
            </a:r>
            <a:r>
              <a:rPr lang="en-US" sz="2400" u="sng" dirty="0" err="1" smtClean="0">
                <a:solidFill>
                  <a:srgbClr val="C00000"/>
                </a:solidFill>
              </a:rPr>
              <a:t>i</a:t>
            </a:r>
            <a:r>
              <a:rPr lang="en-US" sz="2400" u="sng" dirty="0" smtClean="0">
                <a:solidFill>
                  <a:srgbClr val="C00000"/>
                </a:solidFill>
              </a:rPr>
              <a:t> director</a:t>
            </a:r>
            <a:r>
              <a:rPr lang="en-US" sz="2400" dirty="0" smtClean="0"/>
              <a:t>.</a:t>
            </a:r>
          </a:p>
          <a:p>
            <a:pPr algn="just"/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vi-VN" sz="2400" b="1" dirty="0" smtClean="0"/>
              <a:t>Ce este HTML? (Hypertext Markup Language)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Structura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documentului</a:t>
            </a:r>
            <a:r>
              <a:rPr lang="en-US" sz="2400" b="1" dirty="0" smtClean="0"/>
              <a:t>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Creare </a:t>
            </a:r>
            <a:r>
              <a:rPr lang="ro-MO" sz="2400" b="1" dirty="0" smtClean="0"/>
              <a:t>ş</a:t>
            </a:r>
            <a:r>
              <a:rPr lang="it-IT" sz="2400" b="1" dirty="0" smtClean="0"/>
              <a:t>i editare pagin</a:t>
            </a:r>
            <a:r>
              <a:rPr lang="ro-MO" sz="2400" b="1" dirty="0" smtClean="0"/>
              <a:t>i</a:t>
            </a:r>
            <a:r>
              <a:rPr lang="it-IT" sz="2400" b="1" dirty="0" smtClean="0"/>
              <a:t>i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Crearea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bazei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început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unui</a:t>
            </a:r>
            <a:r>
              <a:rPr lang="en-US" sz="2400" b="1" dirty="0" smtClean="0"/>
              <a:t> document</a:t>
            </a:r>
            <a:r>
              <a:rPr lang="ro-MO" sz="2400" b="1" dirty="0" smtClean="0"/>
              <a:t> HTML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Setarea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stilului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paginii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ro-MO" sz="2400" b="1" dirty="0" smtClean="0"/>
              <a:t>C</a:t>
            </a:r>
            <a:r>
              <a:rPr lang="en-US" sz="2400" b="1" dirty="0" err="1" smtClean="0"/>
              <a:t>ulori</a:t>
            </a:r>
            <a:r>
              <a:rPr lang="en-US" sz="2400" b="1" dirty="0" smtClean="0"/>
              <a:t> </a:t>
            </a:r>
            <a:r>
              <a:rPr lang="ro-MO" sz="2400" b="1" dirty="0" smtClean="0"/>
              <a:t>acceptate î</a:t>
            </a:r>
            <a:r>
              <a:rPr lang="en-US" sz="2400" b="1" dirty="0" smtClean="0"/>
              <a:t>n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Elementul</a:t>
            </a:r>
            <a:r>
              <a:rPr lang="en-US" sz="2400" b="1" dirty="0" smtClean="0"/>
              <a:t> BODY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Culoarea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textului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Folosirea unei imagini ca fond pentru pagin</a:t>
            </a:r>
            <a:r>
              <a:rPr lang="ro-MO" sz="2400" b="1" dirty="0" smtClean="0"/>
              <a:t>ă</a:t>
            </a:r>
            <a:r>
              <a:rPr lang="it-IT" sz="2400" b="1" dirty="0" smtClean="0"/>
              <a:t> (background)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b="1" dirty="0" err="1" smtClean="0"/>
              <a:t>Introducere</a:t>
            </a:r>
            <a:r>
              <a:rPr lang="en-US" b="1" dirty="0" smtClean="0"/>
              <a:t> </a:t>
            </a:r>
            <a:r>
              <a:rPr lang="ro-RO" b="1" dirty="0" smtClean="0"/>
              <a:t>î</a:t>
            </a:r>
            <a:r>
              <a:rPr lang="en-US" b="1" dirty="0" smtClean="0"/>
              <a:t>n 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1268760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Markup Language)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paginilor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afi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-un browser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navigator).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(text, imagine)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pagin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furnizeaz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mijloacele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structurat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adnotat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 diverse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afi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pot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decora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iuni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culoarea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sublinierea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cuv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ntroducerea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imagini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ad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ugarea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sofisticate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imagini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formulare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 CSS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scripturi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JavaScript.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Metadatele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pot include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titlul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autorul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structurale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paragrafe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titluri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esen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permit ca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poat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legat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forma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hiperlink-uri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vi-VN" b="1" dirty="0" smtClean="0"/>
              <a:t>Ce este HTML?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vi-VN" sz="2200" b="1" dirty="0" smtClean="0"/>
              <a:t>(Hypertext Markup Language)</a:t>
            </a: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- Este un set de coduri logice care constituie apariţia unui document web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a informa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iilor pe care le deţine. Codurile sunt scrise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“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&gt;</a:t>
            </a:r>
            <a:r>
              <a:rPr lang="vi-VN" sz="2000" dirty="0" smtClean="0">
                <a:latin typeface="+mj-lt"/>
              </a:rPr>
              <a:t>”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Cele mai multe elemente (numite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t</a:t>
            </a:r>
            <a:r>
              <a:rPr lang="ro-RO" sz="2000" dirty="0" smtClean="0">
                <a:latin typeface="+mj-lt"/>
              </a:rPr>
              <a:t>a</a:t>
            </a:r>
            <a:r>
              <a:rPr lang="vi-VN" sz="2000" dirty="0" smtClean="0">
                <a:latin typeface="+mj-lt"/>
              </a:rPr>
              <a:t>g-uri) au un element (tag) de deschidere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un element de închidere distins prin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vi-VN" sz="2000" dirty="0" smtClean="0">
                <a:latin typeface="+mj-lt"/>
              </a:rPr>
              <a:t>"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".</a:t>
            </a:r>
            <a:br>
              <a:rPr lang="vi-VN" sz="2000" dirty="0" smtClean="0">
                <a:latin typeface="+mj-lt"/>
              </a:rPr>
            </a:br>
            <a:r>
              <a:rPr lang="vi-VN" sz="2000" b="1" dirty="0" smtClean="0">
                <a:solidFill>
                  <a:srgbClr val="0070C0"/>
                </a:solidFill>
                <a:latin typeface="+mj-lt"/>
              </a:rPr>
              <a:t>Exemplu: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&lt;DIV&gt; ... &lt;/DIV&gt;</a:t>
            </a:r>
          </a:p>
          <a:p>
            <a:pPr>
              <a:buFontTx/>
              <a:buChar char="-"/>
            </a:pPr>
            <a:r>
              <a:rPr lang="vi-VN" sz="2000" dirty="0" smtClean="0">
                <a:latin typeface="+mj-lt"/>
              </a:rPr>
              <a:t>Primul cuvânt care apare înăuntru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 se numeşte </a:t>
            </a:r>
            <a:r>
              <a:rPr lang="vi-VN" sz="2000" b="1" dirty="0" smtClean="0">
                <a:latin typeface="+mj-lt"/>
              </a:rPr>
              <a:t>element</a:t>
            </a:r>
            <a:r>
              <a:rPr lang="vi-VN" sz="2000" dirty="0" smtClean="0">
                <a:latin typeface="+mj-lt"/>
              </a:rPr>
              <a:t> sau etichet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HTML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spune browser-ului s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facă ceva, precum &lt;DIV&gt;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Cuvintele care urmeaza după element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 &gt;</a:t>
            </a:r>
            <a:r>
              <a:rPr lang="vi-VN" sz="2000" dirty="0" smtClean="0">
                <a:latin typeface="+mj-lt"/>
              </a:rPr>
              <a:t>"se numesc </a:t>
            </a:r>
            <a:r>
              <a:rPr lang="vi-VN" sz="2000" b="1" dirty="0" smtClean="0">
                <a:latin typeface="+mj-lt"/>
              </a:rPr>
              <a:t>atribute</a:t>
            </a:r>
            <a:r>
              <a:rPr lang="vi-VN" sz="2000" dirty="0" smtClean="0">
                <a:latin typeface="+mj-lt"/>
              </a:rPr>
              <a:t> care descriu proprietăţile elementului</a:t>
            </a:r>
            <a:r>
              <a:rPr lang="ro-RO" sz="2000" dirty="0" smtClean="0">
                <a:latin typeface="+mj-lt"/>
              </a:rPr>
              <a:t>,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um ar fi stilul: culoarea, mărimea, etc.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Atributele sunt separate prin spa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iu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urmate de semnul egal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=</a:t>
            </a:r>
            <a:r>
              <a:rPr lang="vi-VN" sz="2000" dirty="0" smtClean="0">
                <a:latin typeface="+mj-lt"/>
              </a:rPr>
              <a:t>", dup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care sunt scrise,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ghilimele (" ") </a:t>
            </a:r>
            <a:r>
              <a:rPr lang="vi-VN" sz="2000" b="1" dirty="0" smtClean="0">
                <a:latin typeface="+mj-lt"/>
              </a:rPr>
              <a:t>valorile atributelor</a:t>
            </a:r>
            <a:r>
              <a:rPr lang="vi-VN" sz="2000" dirty="0" smtClean="0">
                <a:latin typeface="+mj-lt"/>
              </a:rPr>
              <a:t>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Astfel, o eticheta HTML poate con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ine elementul de identificare, atribute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valori.</a:t>
            </a:r>
            <a:br>
              <a:rPr lang="vi-VN" sz="2000" dirty="0" smtClean="0">
                <a:latin typeface="+mj-lt"/>
              </a:rPr>
            </a:br>
            <a:endParaRPr lang="ro-RO" sz="2000" dirty="0" smtClean="0">
              <a:latin typeface="+mj-lt"/>
            </a:endParaRPr>
          </a:p>
          <a:p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urmatorul exemplu elementul este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DIV</a:t>
            </a:r>
            <a:r>
              <a:rPr lang="vi-VN" sz="2000" dirty="0" smtClean="0">
                <a:latin typeface="+mj-lt"/>
              </a:rPr>
              <a:t> atributul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style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valoarea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color:blue;</a:t>
            </a:r>
            <a:r>
              <a:rPr lang="vi-VN" sz="2000" dirty="0" smtClean="0">
                <a:latin typeface="+mj-lt"/>
              </a:rPr>
              <a:t>": </a:t>
            </a:r>
            <a:r>
              <a:rPr lang="vi-VN" sz="2000" b="1" dirty="0" smtClean="0">
                <a:solidFill>
                  <a:srgbClr val="0070C0"/>
                </a:solidFill>
              </a:rPr>
              <a:t>Exemplu: 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&lt;DIV style="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color:blue;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"&gt;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Acest text va fi albastru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&lt;/DIV&gt;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Structura</a:t>
            </a:r>
            <a:r>
              <a:rPr lang="en-US" b="1" dirty="0" smtClean="0"/>
              <a:t> </a:t>
            </a:r>
            <a:r>
              <a:rPr lang="en-US" b="1" dirty="0" err="1" smtClean="0"/>
              <a:t>documentului</a:t>
            </a:r>
            <a:r>
              <a:rPr lang="en-US" b="1" dirty="0" smtClean="0"/>
              <a:t> 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052736"/>
            <a:ext cx="89289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200" dirty="0" smtClean="0">
                <a:latin typeface="+mj-lt"/>
              </a:rPr>
              <a:t>Un document (fi</a:t>
            </a:r>
            <a:r>
              <a:rPr lang="ro-R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ier) HTML este alc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tuit din mai multe elemente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atributele lor.</a:t>
            </a:r>
            <a:br>
              <a:rPr lang="vi-VN" sz="2200" dirty="0" smtClean="0">
                <a:latin typeface="+mj-lt"/>
              </a:rPr>
            </a:br>
            <a:r>
              <a:rPr lang="vi-VN" sz="2200" dirty="0" smtClean="0">
                <a:latin typeface="+mj-lt"/>
              </a:rPr>
              <a:t>- La început un element HTML cuprinde (înconjoară ) datele documentului. Acest element conţine dou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sub-elemente principale: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. </a:t>
            </a:r>
            <a:endParaRPr lang="ro-MO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O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se poate ad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uga titlul paginii web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alte elemente numite metatag-uri, precum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scripturi JavaScript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stil-uri CSS. </a:t>
            </a:r>
            <a:endParaRPr lang="ro-MO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O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 se adaug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con</a:t>
            </a:r>
            <a:r>
              <a:rPr lang="ro-MO" sz="2200" dirty="0" smtClean="0">
                <a:latin typeface="+mj-lt"/>
              </a:rPr>
              <a:t>ţ</a:t>
            </a:r>
            <a:r>
              <a:rPr lang="vi-VN" sz="2200" dirty="0" smtClean="0">
                <a:latin typeface="+mj-lt"/>
              </a:rPr>
              <a:t>inutul documentului care va fi afi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at </a:t>
            </a:r>
            <a:r>
              <a:rPr lang="ro-MO" sz="2200" dirty="0" smtClean="0">
                <a:latin typeface="+mj-lt"/>
              </a:rPr>
              <a:t>î</a:t>
            </a:r>
            <a:r>
              <a:rPr lang="vi-VN" sz="2200" dirty="0" smtClean="0">
                <a:latin typeface="+mj-lt"/>
              </a:rPr>
              <a:t>n pagina web.</a:t>
            </a:r>
            <a:br>
              <a:rPr lang="vi-VN" sz="2200" dirty="0" smtClean="0">
                <a:latin typeface="+mj-lt"/>
              </a:rPr>
            </a:br>
            <a:r>
              <a:rPr lang="vi-VN" sz="2200" b="1" dirty="0" smtClean="0">
                <a:solidFill>
                  <a:srgbClr val="0070C0"/>
                </a:solidFill>
                <a:latin typeface="+mj-lt"/>
              </a:rPr>
              <a:t>Exemplu:</a:t>
            </a:r>
          </a:p>
          <a:p>
            <a:r>
              <a:rPr lang="vi-VN" sz="2000" dirty="0" smtClean="0">
                <a:solidFill>
                  <a:srgbClr val="C00000"/>
                </a:solidFill>
              </a:rPr>
              <a:t>&lt;!DOCTYPE 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&lt;title&gt;Titlu Documentului&lt;/title&gt;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Continutul paginii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&lt;/html&gt;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3752"/>
            <a:ext cx="7704856" cy="926976"/>
          </a:xfrm>
        </p:spPr>
        <p:txBody>
          <a:bodyPr>
            <a:noAutofit/>
          </a:bodyPr>
          <a:lstStyle/>
          <a:p>
            <a:r>
              <a:rPr lang="it-IT" sz="3300" b="1" dirty="0" smtClean="0"/>
              <a:t>Structura general</a:t>
            </a:r>
            <a:r>
              <a:rPr lang="ro-MO" sz="3300" b="1" dirty="0" smtClean="0"/>
              <a:t>ă</a:t>
            </a:r>
            <a:r>
              <a:rPr lang="it-IT" sz="3300" b="1" dirty="0" smtClean="0"/>
              <a:t> a unui document HTML</a:t>
            </a:r>
            <a:endParaRPr lang="en-US" sz="33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8928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 smtClean="0">
                <a:solidFill>
                  <a:srgbClr val="C00000"/>
                </a:solidFill>
              </a:rPr>
              <a:t>&lt;!DOCTYPE html&gt;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b="1" dirty="0" smtClean="0">
                <a:solidFill>
                  <a:srgbClr val="C00000"/>
                </a:solidFill>
              </a:rPr>
              <a:t>&lt;html&gt;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</a:t>
            </a:r>
            <a:r>
              <a:rPr lang="vi-VN" sz="1700" b="1" dirty="0" smtClean="0">
                <a:solidFill>
                  <a:srgbClr val="C00000"/>
                </a:solidFill>
              </a:rPr>
              <a:t> &lt;HEAD&gt; </a:t>
            </a:r>
            <a:r>
              <a:rPr lang="vi-VN" sz="1700" dirty="0" smtClean="0"/>
              <a:t>Acesta are </a:t>
            </a:r>
            <a:r>
              <a:rPr lang="ro-MO" sz="1700" dirty="0" smtClean="0"/>
              <a:t>ş</a:t>
            </a:r>
            <a:r>
              <a:rPr lang="vi-VN" sz="1700" dirty="0" smtClean="0"/>
              <a:t>i el mai multe sub-elemente:</a:t>
            </a:r>
            <a:br>
              <a:rPr lang="vi-VN" sz="1700" dirty="0" smtClean="0"/>
            </a:br>
            <a:r>
              <a:rPr lang="vi-VN" sz="1700" dirty="0" smtClean="0"/>
              <a:t>       </a:t>
            </a:r>
            <a:r>
              <a:rPr lang="vi-VN" sz="1700" dirty="0" smtClean="0">
                <a:solidFill>
                  <a:srgbClr val="C00000"/>
                </a:solidFill>
              </a:rPr>
              <a:t> </a:t>
            </a:r>
            <a:r>
              <a:rPr lang="vi-VN" sz="1700" b="1" dirty="0" smtClean="0">
                <a:solidFill>
                  <a:srgbClr val="C00000"/>
                </a:solidFill>
              </a:rPr>
              <a:t>&lt;TITLE&gt; </a:t>
            </a:r>
            <a:r>
              <a:rPr lang="vi-VN" sz="1700" dirty="0" smtClean="0"/>
              <a:t>Aici se scrie titlul documentului, c</a:t>
            </a:r>
            <a:r>
              <a:rPr lang="ro-MO" sz="1700" dirty="0" smtClean="0"/>
              <a:t>â</a:t>
            </a:r>
            <a:r>
              <a:rPr lang="vi-VN" sz="1700" dirty="0" smtClean="0"/>
              <a:t>t mai sugestiv, </a:t>
            </a:r>
            <a:r>
              <a:rPr lang="ro-MO" sz="1700" dirty="0" smtClean="0"/>
              <a:t>ş</a:t>
            </a:r>
            <a:r>
              <a:rPr lang="vi-VN" sz="1700" dirty="0" smtClean="0"/>
              <a:t>i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&lt;/TITLE&gt;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&lt;BASE&gt; </a:t>
            </a:r>
            <a:r>
              <a:rPr lang="vi-VN" sz="1700" dirty="0" smtClean="0"/>
              <a:t>Poate fi folosit pentru a înregistra locaţia documentului </a:t>
            </a:r>
            <a:r>
              <a:rPr lang="ro-MO" sz="1700" dirty="0" smtClean="0"/>
              <a:t>î</a:t>
            </a:r>
            <a:r>
              <a:rPr lang="vi-VN" sz="1700" dirty="0" smtClean="0"/>
              <a:t>n forma URL. (Necesar dac</a:t>
            </a:r>
            <a:r>
              <a:rPr lang="ro-MO" sz="1700" dirty="0" smtClean="0"/>
              <a:t>ă</a:t>
            </a:r>
            <a:r>
              <a:rPr lang="vi-VN" sz="1700" dirty="0" smtClean="0"/>
              <a:t> documentul nu este accesat </a:t>
            </a:r>
            <a:r>
              <a:rPr lang="ro-MO" sz="1700" dirty="0" smtClean="0"/>
              <a:t>î</a:t>
            </a:r>
            <a:r>
              <a:rPr lang="vi-VN" sz="1700" dirty="0" smtClean="0"/>
              <a:t>n locaţia lui original</a:t>
            </a:r>
            <a:r>
              <a:rPr lang="ro-MO" sz="1700" dirty="0" smtClean="0"/>
              <a:t>ă</a:t>
            </a:r>
            <a:r>
              <a:rPr lang="vi-VN" sz="1700" dirty="0" smtClean="0"/>
              <a:t>).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&lt;/BASE&gt;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&lt;LINK&gt; </a:t>
            </a:r>
            <a:r>
              <a:rPr lang="vi-VN" sz="1700" dirty="0" smtClean="0"/>
              <a:t>Indic</a:t>
            </a:r>
            <a:r>
              <a:rPr lang="ro-MO" sz="1700" dirty="0" smtClean="0"/>
              <a:t>ă</a:t>
            </a:r>
            <a:r>
              <a:rPr lang="vi-VN" sz="1700" dirty="0" smtClean="0"/>
              <a:t> o relaţie dintre document </a:t>
            </a:r>
            <a:r>
              <a:rPr lang="ro-MO" sz="1700" dirty="0" smtClean="0"/>
              <a:t>ş</a:t>
            </a:r>
            <a:r>
              <a:rPr lang="vi-VN" sz="1700" dirty="0" smtClean="0"/>
              <a:t>i alte obiecte de pe WEB.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&lt;/LINK&gt;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&lt;META&gt; </a:t>
            </a:r>
            <a:r>
              <a:rPr lang="vi-VN" sz="1700" dirty="0" smtClean="0"/>
              <a:t> Aici sunt scrise informaţii cum ar fi tastatura (limbaj) folosit</a:t>
            </a:r>
            <a:r>
              <a:rPr lang="ro-MO" sz="1700" dirty="0" smtClean="0"/>
              <a:t>ă</a:t>
            </a:r>
            <a:r>
              <a:rPr lang="vi-VN" sz="1700" dirty="0" smtClean="0"/>
              <a:t>, descrierea </a:t>
            </a:r>
            <a:r>
              <a:rPr lang="ro-MO" sz="1700" dirty="0" smtClean="0"/>
              <a:t>ş</a:t>
            </a:r>
            <a:r>
              <a:rPr lang="vi-VN" sz="1700" dirty="0" smtClean="0"/>
              <a:t>i cuvinte cheie care pot fi găsite de motoarele de căutare.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&lt;/META&gt;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</a:t>
            </a:r>
            <a:r>
              <a:rPr lang="vi-VN" sz="1700" dirty="0" smtClean="0"/>
              <a:t>Conţine oricare din JavaScript sau VB Script.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&lt;STYLE&gt; </a:t>
            </a:r>
            <a:r>
              <a:rPr lang="vi-VN" sz="1700" dirty="0" smtClean="0"/>
              <a:t>Conţine informaţii privind stilul, grafica informaţiilor care vor apărea pe pagin</a:t>
            </a:r>
            <a:r>
              <a:rPr lang="ro-MO" sz="1700" dirty="0" smtClean="0"/>
              <a:t>ă</a:t>
            </a:r>
            <a:r>
              <a:rPr lang="vi-VN" sz="1700" dirty="0" smtClean="0"/>
              <a:t>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&lt;/STYLE&gt;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Aici se încheie elementele adaugate </a:t>
            </a:r>
            <a:r>
              <a:rPr lang="ro-MO" sz="1700" dirty="0" smtClean="0"/>
              <a:t>î</a:t>
            </a:r>
            <a:r>
              <a:rPr lang="vi-VN" sz="1700" dirty="0" smtClean="0"/>
              <a:t>n HEAD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&lt;/HEAD&gt;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&lt;BODY&gt; </a:t>
            </a:r>
            <a:r>
              <a:rPr lang="vi-VN" sz="1700" dirty="0" smtClean="0"/>
              <a:t>Etichetele HTML </a:t>
            </a:r>
            <a:r>
              <a:rPr lang="ro-MO" sz="1700" dirty="0" smtClean="0"/>
              <a:t>ş</a:t>
            </a:r>
            <a:r>
              <a:rPr lang="vi-VN" sz="1700" dirty="0" smtClean="0"/>
              <a:t>i continutul documentului care va fi afi</a:t>
            </a:r>
            <a:r>
              <a:rPr lang="ro-MO" sz="1700" dirty="0" smtClean="0"/>
              <a:t>ş</a:t>
            </a:r>
            <a:r>
              <a:rPr lang="vi-VN" sz="1700" dirty="0" smtClean="0"/>
              <a:t>at </a:t>
            </a:r>
            <a:r>
              <a:rPr lang="ro-MO" sz="1700" dirty="0" smtClean="0"/>
              <a:t>î</a:t>
            </a:r>
            <a:r>
              <a:rPr lang="vi-VN" sz="1700" dirty="0" smtClean="0"/>
              <a:t>n pagina web sunt incluse </a:t>
            </a:r>
            <a:r>
              <a:rPr lang="ro-MO" sz="1700" dirty="0" smtClean="0"/>
              <a:t>î</a:t>
            </a:r>
            <a:r>
              <a:rPr lang="vi-VN" sz="1700" dirty="0" smtClean="0"/>
              <a:t>n acest element. Aici pot fi puse </a:t>
            </a:r>
            <a:r>
              <a:rPr lang="ro-MO" sz="1700" dirty="0" smtClean="0"/>
              <a:t>ş</a:t>
            </a:r>
            <a:r>
              <a:rPr lang="vi-VN" sz="1700" dirty="0" smtClean="0"/>
              <a:t>i elemente cum ar fi: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Se încheie cu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&lt;/BODY&gt;</a:t>
            </a:r>
            <a:br>
              <a:rPr lang="vi-VN" sz="1700" b="1" dirty="0" smtClean="0">
                <a:solidFill>
                  <a:srgbClr val="C00000"/>
                </a:solidFill>
              </a:rPr>
            </a:br>
            <a:r>
              <a:rPr lang="vi-VN" sz="1700" b="1" dirty="0" smtClean="0">
                <a:solidFill>
                  <a:srgbClr val="C00000"/>
                </a:solidFill>
              </a:rPr>
              <a:t>    &lt;/HTML&gt;</a:t>
            </a:r>
            <a:endParaRPr lang="vi-VN" sz="17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Creare </a:t>
            </a:r>
            <a:r>
              <a:rPr lang="ro-MO" sz="3600" b="1" dirty="0" smtClean="0"/>
              <a:t>ş</a:t>
            </a:r>
            <a:r>
              <a:rPr lang="it-IT" sz="3600" b="1" dirty="0" smtClean="0"/>
              <a:t>i editare pagin</a:t>
            </a:r>
            <a:r>
              <a:rPr lang="ro-MO" sz="3600" b="1" dirty="0" smtClean="0"/>
              <a:t>i</a:t>
            </a:r>
            <a:r>
              <a:rPr lang="it-IT" sz="3600" b="1" dirty="0" smtClean="0"/>
              <a:t>i HTML</a:t>
            </a:r>
            <a:endParaRPr lang="it-IT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multe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programe</a:t>
            </a:r>
            <a:r>
              <a:rPr lang="en-US" sz="2200" dirty="0" smtClean="0"/>
              <a:t> </a:t>
            </a:r>
            <a:r>
              <a:rPr lang="en-US" sz="2200" dirty="0" err="1" smtClean="0"/>
              <a:t>prin</a:t>
            </a:r>
            <a:r>
              <a:rPr lang="en-US" sz="2200" dirty="0" smtClean="0"/>
              <a:t> care se pot </a:t>
            </a:r>
            <a:r>
              <a:rPr lang="en-US" sz="2200" dirty="0" err="1" smtClean="0"/>
              <a:t>crea</a:t>
            </a:r>
            <a:r>
              <a:rPr lang="en-US" sz="2200" dirty="0" smtClean="0"/>
              <a:t> </a:t>
            </a:r>
            <a:r>
              <a:rPr lang="en-US" sz="2200" dirty="0" err="1" smtClean="0"/>
              <a:t>pagini</a:t>
            </a:r>
            <a:r>
              <a:rPr lang="en-US" sz="2200" dirty="0" smtClean="0"/>
              <a:t> web, </a:t>
            </a:r>
            <a:r>
              <a:rPr lang="en-US" sz="2200" dirty="0" err="1" smtClean="0"/>
              <a:t>chiar</a:t>
            </a:r>
            <a:r>
              <a:rPr lang="en-US" sz="2200" dirty="0" smtClean="0"/>
              <a:t> far</a:t>
            </a:r>
            <a:r>
              <a:rPr lang="ro-MO" sz="2200" dirty="0" smtClean="0"/>
              <a:t>ă</a:t>
            </a:r>
            <a:r>
              <a:rPr lang="en-US" sz="2200" dirty="0" smtClean="0"/>
              <a:t> a </a:t>
            </a:r>
            <a:r>
              <a:rPr lang="en-US" sz="2200" dirty="0" err="1" smtClean="0"/>
              <a:t>cunoa</a:t>
            </a:r>
            <a:r>
              <a:rPr lang="ro-MO" sz="2200" dirty="0" smtClean="0"/>
              <a:t>ş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dirty="0" err="1" smtClean="0"/>
              <a:t>limbjul</a:t>
            </a:r>
            <a:r>
              <a:rPr lang="en-US" sz="2200" dirty="0" smtClean="0"/>
              <a:t> HTML, cum </a:t>
            </a:r>
            <a:r>
              <a:rPr lang="en-US" sz="2200" dirty="0" err="1" smtClean="0"/>
              <a:t>sunt</a:t>
            </a:r>
            <a:r>
              <a:rPr lang="en-US" sz="2200" dirty="0" smtClean="0"/>
              <a:t> Microsoft FrontPage </a:t>
            </a:r>
            <a:r>
              <a:rPr lang="en-US" sz="2200" dirty="0" err="1" smtClean="0"/>
              <a:t>sau</a:t>
            </a:r>
            <a:r>
              <a:rPr lang="en-US" sz="2200" dirty="0" smtClean="0"/>
              <a:t> Macromedia Dreamweaver.</a:t>
            </a:r>
            <a:endParaRPr lang="ro-MO" sz="2200" dirty="0" smtClean="0"/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Editoarele</a:t>
            </a:r>
            <a:r>
              <a:rPr lang="en-US" sz="2200" dirty="0" smtClean="0"/>
              <a:t> de text simple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programele</a:t>
            </a:r>
            <a:r>
              <a:rPr lang="en-US" sz="2200" dirty="0" smtClean="0"/>
              <a:t> de </a:t>
            </a:r>
            <a:r>
              <a:rPr lang="en-US" sz="2200" dirty="0" err="1" smtClean="0"/>
              <a:t>baz</a:t>
            </a:r>
            <a:r>
              <a:rPr lang="ro-MO" sz="2200" dirty="0" smtClean="0"/>
              <a:t>ă</a:t>
            </a:r>
            <a:r>
              <a:rPr lang="en-US" sz="2200" dirty="0" smtClean="0"/>
              <a:t>,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cele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folosite</a:t>
            </a:r>
            <a:r>
              <a:rPr lang="en-US" sz="2200" dirty="0" smtClean="0"/>
              <a:t>,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editarea</a:t>
            </a:r>
            <a:r>
              <a:rPr lang="en-US" sz="2200" dirty="0" smtClean="0"/>
              <a:t> </a:t>
            </a:r>
            <a:r>
              <a:rPr lang="en-US" sz="2200" dirty="0" err="1" smtClean="0"/>
              <a:t>paginii</a:t>
            </a:r>
            <a:r>
              <a:rPr lang="en-US" sz="2200" dirty="0" smtClean="0"/>
              <a:t> web. </a:t>
            </a:r>
            <a:r>
              <a:rPr lang="en-US" sz="2200" dirty="0" err="1" smtClean="0"/>
              <a:t>Avantajul</a:t>
            </a:r>
            <a:r>
              <a:rPr lang="en-US" sz="2200" dirty="0" smtClean="0"/>
              <a:t> </a:t>
            </a:r>
            <a:r>
              <a:rPr lang="en-US" sz="2200" dirty="0" err="1" smtClean="0"/>
              <a:t>folosirii</a:t>
            </a:r>
            <a:r>
              <a:rPr lang="en-US" sz="2200" dirty="0" smtClean="0"/>
              <a:t> </a:t>
            </a:r>
            <a:r>
              <a:rPr lang="en-US" sz="2200" dirty="0" err="1" smtClean="0"/>
              <a:t>lor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simplitatea</a:t>
            </a:r>
            <a:r>
              <a:rPr lang="en-US" sz="2200" dirty="0" smtClean="0"/>
              <a:t>,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creare</a:t>
            </a:r>
            <a:r>
              <a:rPr lang="en-US" sz="2200" dirty="0" smtClean="0"/>
              <a:t> </a:t>
            </a:r>
            <a:r>
              <a:rPr lang="en-US" sz="2200" dirty="0" err="1" smtClean="0"/>
              <a:t>paginii</a:t>
            </a:r>
            <a:r>
              <a:rPr lang="en-US" sz="2200" dirty="0" smtClean="0"/>
              <a:t> web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necesare</a:t>
            </a:r>
            <a:r>
              <a:rPr lang="en-US" sz="2200" dirty="0" smtClean="0"/>
              <a:t> </a:t>
            </a:r>
            <a:r>
              <a:rPr lang="en-US" sz="2200" dirty="0" err="1" smtClean="0"/>
              <a:t>câteva</a:t>
            </a:r>
            <a:r>
              <a:rPr lang="en-US" sz="2200" dirty="0" smtClean="0"/>
              <a:t> din </a:t>
            </a:r>
            <a:r>
              <a:rPr lang="en-US" sz="2200" dirty="0" err="1" smtClean="0"/>
              <a:t>codurile</a:t>
            </a:r>
            <a:r>
              <a:rPr lang="en-US" sz="2200" dirty="0" smtClean="0"/>
              <a:t> </a:t>
            </a:r>
            <a:r>
              <a:rPr lang="en-US" sz="2200" dirty="0" err="1" smtClean="0"/>
              <a:t>invizibile</a:t>
            </a:r>
            <a:r>
              <a:rPr lang="en-US" sz="2200" dirty="0" smtClean="0"/>
              <a:t> ale </a:t>
            </a:r>
            <a:r>
              <a:rPr lang="en-US" sz="2200" dirty="0" err="1" smtClean="0"/>
              <a:t>limbajului</a:t>
            </a:r>
            <a:r>
              <a:rPr lang="en-US" sz="2200" dirty="0" smtClean="0"/>
              <a:t> HTML, </a:t>
            </a:r>
            <a:r>
              <a:rPr lang="en-US" sz="2200" dirty="0" err="1" smtClean="0"/>
              <a:t>astfel</a:t>
            </a:r>
            <a:r>
              <a:rPr lang="en-US" sz="2200" dirty="0" smtClean="0"/>
              <a:t> se </a:t>
            </a:r>
            <a:r>
              <a:rPr lang="en-US" sz="2200" dirty="0" err="1" smtClean="0"/>
              <a:t>creaz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documente</a:t>
            </a:r>
            <a:r>
              <a:rPr lang="en-US" sz="2200" dirty="0" smtClean="0"/>
              <a:t> rapid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usor</a:t>
            </a:r>
            <a:r>
              <a:rPr lang="en-US" sz="2200" dirty="0" smtClean="0"/>
              <a:t>, </a:t>
            </a:r>
            <a:r>
              <a:rPr lang="ro-MO" sz="2200" dirty="0" smtClean="0"/>
              <a:t>î</a:t>
            </a:r>
            <a:r>
              <a:rPr lang="en-US" sz="2200" dirty="0" smtClean="0"/>
              <a:t>n plus </a:t>
            </a:r>
            <a:r>
              <a:rPr lang="en-US" sz="2200" dirty="0" err="1" smtClean="0"/>
              <a:t>ocup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foarte</a:t>
            </a:r>
            <a:r>
              <a:rPr lang="en-US" sz="2200" dirty="0" smtClean="0"/>
              <a:t> </a:t>
            </a:r>
            <a:r>
              <a:rPr lang="en-US" sz="2200" dirty="0" err="1" smtClean="0"/>
              <a:t>pu</a:t>
            </a:r>
            <a:r>
              <a:rPr lang="ro-MO" sz="2200" dirty="0" smtClean="0"/>
              <a:t>ţ</a:t>
            </a:r>
            <a:r>
              <a:rPr lang="en-US" sz="2200" dirty="0" smtClean="0"/>
              <a:t>in spa</a:t>
            </a:r>
            <a:r>
              <a:rPr lang="ro-MO" sz="2200" dirty="0" smtClean="0"/>
              <a:t>ţ</a:t>
            </a:r>
            <a:r>
              <a:rPr lang="en-US" sz="2200" dirty="0" err="1" smtClean="0"/>
              <a:t>iu</a:t>
            </a:r>
            <a:r>
              <a:rPr lang="en-US" sz="2200" dirty="0" smtClean="0"/>
              <a:t>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resurse</a:t>
            </a:r>
            <a:r>
              <a:rPr lang="en-US" sz="2200" dirty="0" smtClean="0"/>
              <a:t> de </a:t>
            </a:r>
            <a:r>
              <a:rPr lang="en-US" sz="2200" dirty="0" err="1" smtClean="0"/>
              <a:t>memorie</a:t>
            </a:r>
            <a:r>
              <a:rPr lang="en-US" sz="2200" dirty="0" smtClean="0"/>
              <a:t>, </a:t>
            </a:r>
            <a:r>
              <a:rPr lang="en-US" sz="2200" dirty="0" err="1" smtClean="0"/>
              <a:t>acestea</a:t>
            </a:r>
            <a:r>
              <a:rPr lang="en-US" sz="2200" dirty="0" smtClean="0"/>
              <a:t> </a:t>
            </a:r>
            <a:r>
              <a:rPr lang="ro-MO" sz="2200" dirty="0" smtClean="0"/>
              <a:t>î</a:t>
            </a:r>
            <a:r>
              <a:rPr lang="en-US" sz="2200" dirty="0" smtClean="0"/>
              <a:t>ns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necesit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cunoasterea</a:t>
            </a:r>
            <a:r>
              <a:rPr lang="en-US" sz="2200" dirty="0" smtClean="0"/>
              <a:t> </a:t>
            </a:r>
            <a:r>
              <a:rPr lang="en-US" sz="2200" dirty="0" err="1" smtClean="0"/>
              <a:t>limbajului</a:t>
            </a:r>
            <a:r>
              <a:rPr lang="en-US" sz="2200" dirty="0" smtClean="0"/>
              <a:t> HTML.</a:t>
            </a:r>
            <a:endParaRPr lang="ro-MO" sz="2200" dirty="0" smtClean="0"/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Dintre</a:t>
            </a:r>
            <a:r>
              <a:rPr lang="en-US" sz="2200" dirty="0" smtClean="0"/>
              <a:t> </a:t>
            </a:r>
            <a:r>
              <a:rPr lang="en-US" sz="2200" dirty="0" err="1" smtClean="0"/>
              <a:t>editoarele</a:t>
            </a:r>
            <a:r>
              <a:rPr lang="en-US" sz="2200" dirty="0" smtClean="0"/>
              <a:t> de text </a:t>
            </a:r>
            <a:r>
              <a:rPr lang="en-US" sz="2200" dirty="0" err="1" smtClean="0"/>
              <a:t>cunoscute</a:t>
            </a:r>
            <a:r>
              <a:rPr lang="en-US" sz="2200" dirty="0" smtClean="0"/>
              <a:t> </a:t>
            </a:r>
            <a:r>
              <a:rPr lang="en-US" sz="2200" dirty="0" err="1" smtClean="0"/>
              <a:t>cel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b="1" dirty="0" err="1" smtClean="0"/>
              <a:t>NotePad</a:t>
            </a:r>
            <a:r>
              <a:rPr lang="en-US" sz="2200" dirty="0" smtClean="0"/>
              <a:t> (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NotePad</a:t>
            </a:r>
            <a:r>
              <a:rPr lang="en-US" sz="2200" dirty="0" smtClean="0"/>
              <a:t>++), care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</a:t>
            </a:r>
            <a:r>
              <a:rPr lang="en-US" sz="2200" dirty="0" smtClean="0"/>
              <a:t>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acest</a:t>
            </a:r>
            <a:r>
              <a:rPr lang="en-US" sz="2200" dirty="0" smtClean="0"/>
              <a:t> curs, </a:t>
            </a:r>
            <a:r>
              <a:rPr lang="en-US" sz="2200" dirty="0" err="1" smtClean="0"/>
              <a:t>dar</a:t>
            </a:r>
            <a:r>
              <a:rPr lang="en-US" sz="2200" dirty="0" smtClean="0"/>
              <a:t> </a:t>
            </a:r>
            <a:r>
              <a:rPr lang="en-US" sz="2200" dirty="0" err="1" smtClean="0"/>
              <a:t>poate</a:t>
            </a:r>
            <a:r>
              <a:rPr lang="en-US" sz="2200" dirty="0" smtClean="0"/>
              <a:t> </a:t>
            </a:r>
            <a:r>
              <a:rPr lang="en-US" sz="2200" dirty="0" err="1" smtClean="0"/>
              <a:t>fi</a:t>
            </a:r>
            <a:r>
              <a:rPr lang="en-US" sz="2200" dirty="0" smtClean="0"/>
              <a:t> </a:t>
            </a:r>
            <a:r>
              <a:rPr lang="en-US" sz="2200" dirty="0" err="1" smtClean="0"/>
              <a:t>utilizat</a:t>
            </a:r>
            <a:r>
              <a:rPr lang="en-US" sz="2200" dirty="0" smtClean="0"/>
              <a:t> </a:t>
            </a:r>
            <a:r>
              <a:rPr lang="en-US" sz="2200" dirty="0" err="1" smtClean="0"/>
              <a:t>orice</a:t>
            </a:r>
            <a:r>
              <a:rPr lang="en-US" sz="2200" dirty="0" smtClean="0"/>
              <a:t> editor de text. 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Crearea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bazei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început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unui</a:t>
            </a:r>
            <a:r>
              <a:rPr lang="en-US" sz="3600" b="1" dirty="0" smtClean="0"/>
              <a:t> document</a:t>
            </a:r>
            <a:r>
              <a:rPr lang="ro-MO" sz="3600" b="1" dirty="0" smtClean="0"/>
              <a:t>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HTML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sigure</a:t>
            </a:r>
            <a:r>
              <a:rPr lang="en-US" sz="2400" dirty="0" smtClean="0"/>
              <a:t>, </a:t>
            </a:r>
            <a:r>
              <a:rPr lang="en-US" sz="2400" dirty="0" err="1" smtClean="0"/>
              <a:t>generale</a:t>
            </a:r>
            <a:r>
              <a:rPr lang="en-US" sz="2400" dirty="0" smtClean="0"/>
              <a:t>, care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crearea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document HTML.</a:t>
            </a:r>
            <a:r>
              <a:rPr lang="ro-MO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început</a:t>
            </a:r>
            <a:r>
              <a:rPr lang="en-US" sz="2400" dirty="0" smtClean="0"/>
              <a:t> </a:t>
            </a:r>
            <a:r>
              <a:rPr lang="en-US" sz="2400" dirty="0" err="1" smtClean="0"/>
              <a:t>deschide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MO" sz="2400" dirty="0" smtClean="0"/>
              <a:t>ţ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NotePad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structura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baz</a:t>
            </a:r>
            <a:r>
              <a:rPr lang="ro-MO" sz="2400" dirty="0" smtClean="0"/>
              <a:t>ă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 web. </a:t>
            </a:r>
            <a:r>
              <a:rPr lang="en-US" sz="2400" dirty="0" err="1" smtClean="0"/>
              <a:t>Aceasta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&lt;!DOCTYPE html&gt;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&lt;html&gt;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&lt;title&gt; </a:t>
            </a:r>
            <a:r>
              <a:rPr lang="en-US" sz="2400" dirty="0" err="1" smtClean="0"/>
              <a:t>Titlul</a:t>
            </a:r>
            <a:r>
              <a:rPr lang="en-US" sz="2400" dirty="0" smtClean="0">
                <a:solidFill>
                  <a:srgbClr val="0070C0"/>
                </a:solidFill>
              </a:rPr>
              <a:t> &lt;/title&gt;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&lt;/head&gt;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&lt;body&gt;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&lt;h1&gt;</a:t>
            </a:r>
            <a:r>
              <a:rPr lang="en-US" sz="2400" dirty="0" err="1" smtClean="0"/>
              <a:t>Titlu</a:t>
            </a:r>
            <a:r>
              <a:rPr lang="en-US" sz="2400" dirty="0" smtClean="0"/>
              <a:t> </a:t>
            </a:r>
            <a:r>
              <a:rPr lang="en-US" sz="2400" dirty="0" err="1" smtClean="0"/>
              <a:t>afisat</a:t>
            </a:r>
            <a:r>
              <a:rPr lang="en-US" sz="2400" dirty="0" smtClean="0"/>
              <a:t> in </a:t>
            </a:r>
            <a:r>
              <a:rPr lang="en-US" sz="2400" dirty="0" err="1" smtClean="0"/>
              <a:t>pagina</a:t>
            </a:r>
            <a:r>
              <a:rPr lang="en-US" sz="2400" dirty="0" smtClean="0">
                <a:solidFill>
                  <a:srgbClr val="0070C0"/>
                </a:solidFill>
              </a:rPr>
              <a:t>&lt;/h1&gt;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070C0"/>
                </a:solidFill>
              </a:rPr>
              <a:t>Continut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&lt;/body&gt;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&lt;/html&gt;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Crearea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bazei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început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unui</a:t>
            </a:r>
            <a:r>
              <a:rPr lang="en-US" sz="3600" b="1" dirty="0" smtClean="0"/>
              <a:t> document</a:t>
            </a:r>
            <a:r>
              <a:rPr lang="ro-MO" sz="3600" b="1" dirty="0" smtClean="0"/>
              <a:t>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Acum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dv</a:t>
            </a:r>
            <a:r>
              <a:rPr lang="en-US" sz="2400" dirty="0" smtClean="0"/>
              <a:t>. are HEAD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BODY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</a:t>
            </a:r>
            <a:r>
              <a:rPr lang="en-US" sz="2400" dirty="0" err="1" smtClean="0"/>
              <a:t>bazei</a:t>
            </a:r>
            <a:r>
              <a:rPr lang="en-US" sz="2400" dirty="0" smtClean="0"/>
              <a:t> &lt;HTML&gt;.</a:t>
            </a:r>
            <a:br>
              <a:rPr lang="en-US" sz="2400" dirty="0" smtClean="0"/>
            </a:b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elementului</a:t>
            </a:r>
            <a:r>
              <a:rPr lang="en-US" sz="2400" dirty="0" smtClean="0"/>
              <a:t> HEAD are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TITLE,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-l </a:t>
            </a:r>
            <a:r>
              <a:rPr lang="en-US" sz="2400" dirty="0" err="1" smtClean="0"/>
              <a:t>completa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cu un text </a:t>
            </a:r>
            <a:r>
              <a:rPr lang="en-US" sz="2400" dirty="0" err="1" smtClean="0"/>
              <a:t>reprezentativ</a:t>
            </a:r>
            <a:r>
              <a:rPr lang="en-US" sz="2400" dirty="0" smtClean="0"/>
              <a:t> ca </a:t>
            </a:r>
            <a:r>
              <a:rPr lang="en-US" sz="2400" dirty="0" err="1" smtClean="0"/>
              <a:t>titlu</a:t>
            </a:r>
            <a:r>
              <a:rPr lang="en-US" sz="2400" dirty="0" smtClean="0"/>
              <a:t> al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;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BODY </a:t>
            </a:r>
            <a:r>
              <a:rPr lang="en-US" sz="2400" dirty="0" err="1" smtClean="0"/>
              <a:t>titlul</a:t>
            </a:r>
            <a:r>
              <a:rPr lang="en-US" sz="2400" dirty="0" smtClean="0"/>
              <a:t>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at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(</a:t>
            </a:r>
            <a:r>
              <a:rPr lang="ro-MO" sz="2400" dirty="0" smtClean="0"/>
              <a:t>î</a:t>
            </a:r>
            <a:r>
              <a:rPr lang="en-US" sz="2400" dirty="0" smtClean="0"/>
              <a:t>n tag &lt;h1&gt;)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un text "Con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</a:t>
            </a:r>
            <a:r>
              <a:rPr lang="en-US" sz="2400" dirty="0" smtClean="0"/>
              <a:t>".</a:t>
            </a:r>
            <a:br>
              <a:rPr lang="en-US" sz="2400" dirty="0" smtClean="0"/>
            </a:br>
            <a:endParaRPr lang="ro-MO" sz="2400" dirty="0" smtClean="0"/>
          </a:p>
          <a:p>
            <a:pPr algn="just"/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la TITLE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ap</a:t>
            </a:r>
            <a:r>
              <a:rPr lang="ro-MO" sz="2400" dirty="0" smtClean="0"/>
              <a:t>ă</a:t>
            </a:r>
            <a:r>
              <a:rPr lang="en-US" sz="2400" dirty="0" smtClean="0"/>
              <a:t>re</a:t>
            </a:r>
            <a:r>
              <a:rPr lang="ro-MO" sz="2400" dirty="0" smtClean="0"/>
              <a:t>a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linia</a:t>
            </a:r>
            <a:r>
              <a:rPr lang="en-US" sz="2400" dirty="0" smtClean="0"/>
              <a:t> </a:t>
            </a:r>
            <a:r>
              <a:rPr lang="en-US" sz="2400" dirty="0" err="1" smtClean="0"/>
              <a:t>cea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de </a:t>
            </a:r>
            <a:r>
              <a:rPr lang="en-US" sz="2400" dirty="0" err="1" smtClean="0"/>
              <a:t>sus</a:t>
            </a:r>
            <a:r>
              <a:rPr lang="en-US" sz="2400" dirty="0" smtClean="0"/>
              <a:t> a </a:t>
            </a:r>
            <a:r>
              <a:rPr lang="en-US" sz="2400" dirty="0" err="1" smtClean="0"/>
              <a:t>browseru-lui</a:t>
            </a:r>
            <a:r>
              <a:rPr lang="en-US" sz="2400" dirty="0" smtClean="0"/>
              <a:t> (</a:t>
            </a:r>
            <a:r>
              <a:rPr lang="en-US" sz="2400" dirty="0" err="1" smtClean="0"/>
              <a:t>deasupra</a:t>
            </a:r>
            <a:r>
              <a:rPr lang="en-US" sz="2400" dirty="0" smtClean="0"/>
              <a:t> </a:t>
            </a:r>
            <a:r>
              <a:rPr lang="en-US" sz="2400" dirty="0" err="1" smtClean="0"/>
              <a:t>meniurilor</a:t>
            </a:r>
            <a:r>
              <a:rPr lang="en-US" sz="2400" dirty="0" smtClean="0"/>
              <a:t>). La TITLE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pune</a:t>
            </a:r>
            <a:r>
              <a:rPr lang="en-US" sz="2400" dirty="0" smtClean="0"/>
              <a:t> </a:t>
            </a:r>
            <a:r>
              <a:rPr lang="en-US" sz="2400" dirty="0" err="1" smtClean="0"/>
              <a:t>orice</a:t>
            </a:r>
            <a:r>
              <a:rPr lang="en-US" sz="2400" dirty="0" smtClean="0"/>
              <a:t> text,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bine</a:t>
            </a:r>
            <a:r>
              <a:rPr lang="en-US" sz="2400" dirty="0" smtClean="0"/>
              <a:t>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ceva</a:t>
            </a:r>
            <a:r>
              <a:rPr lang="en-US" sz="2400" dirty="0" smtClean="0"/>
              <a:t> care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descrie</a:t>
            </a:r>
            <a:r>
              <a:rPr lang="en-US" sz="2400" dirty="0" smtClean="0"/>
              <a:t> c</a:t>
            </a:r>
            <a:r>
              <a:rPr lang="ro-MO" sz="2400" dirty="0" smtClean="0"/>
              <a:t>â</a:t>
            </a:r>
            <a:r>
              <a:rPr lang="en-US" sz="2400" dirty="0" smtClean="0"/>
              <a:t>t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bine</a:t>
            </a:r>
            <a:r>
              <a:rPr lang="en-US" sz="2400" dirty="0" smtClean="0"/>
              <a:t> </a:t>
            </a:r>
            <a:r>
              <a:rPr lang="en-US" sz="2400" dirty="0" err="1" smtClean="0"/>
              <a:t>obiectul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deoarece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caut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indexeaz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portaluri</a:t>
            </a:r>
            <a:r>
              <a:rPr lang="en-US" sz="2400" dirty="0" smtClean="0"/>
              <a:t> de c</a:t>
            </a:r>
            <a:r>
              <a:rPr lang="ro-MO" sz="2400" dirty="0" smtClean="0"/>
              <a:t>ă</a:t>
            </a:r>
            <a:r>
              <a:rPr lang="en-US" sz="2400" dirty="0" err="1" smtClean="0"/>
              <a:t>utare</a:t>
            </a:r>
            <a:r>
              <a:rPr lang="en-US" sz="2400" dirty="0" smtClean="0"/>
              <a:t> de </a:t>
            </a:r>
            <a:r>
              <a:rPr lang="en-US" sz="2400" dirty="0" err="1" smtClean="0"/>
              <a:t>pe</a:t>
            </a:r>
            <a:r>
              <a:rPr lang="en-US" sz="2400" dirty="0" smtClean="0"/>
              <a:t> internet,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indicat</a:t>
            </a:r>
            <a:r>
              <a:rPr lang="en-US" sz="2400" dirty="0" smtClean="0"/>
              <a:t>, s</a:t>
            </a:r>
            <a:r>
              <a:rPr lang="ro-MO" sz="2400" dirty="0" smtClean="0"/>
              <a:t>ă</a:t>
            </a:r>
            <a:r>
              <a:rPr lang="en-US" sz="2400" dirty="0" smtClean="0"/>
              <a:t> nu </a:t>
            </a:r>
            <a:r>
              <a:rPr lang="en-US" sz="2400" dirty="0" err="1" smtClean="0"/>
              <a:t>depaseasc</a:t>
            </a:r>
            <a:r>
              <a:rPr lang="ro-MO" sz="2400" dirty="0" smtClean="0"/>
              <a:t>ă</a:t>
            </a:r>
            <a:r>
              <a:rPr lang="en-US" sz="2400" dirty="0" smtClean="0"/>
              <a:t> 70 </a:t>
            </a:r>
            <a:r>
              <a:rPr lang="en-US" sz="2400" dirty="0" err="1" smtClean="0"/>
              <a:t>caractere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ro-MO" sz="2400" dirty="0" smtClean="0"/>
          </a:p>
          <a:p>
            <a:pPr algn="just"/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adauga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ntre</a:t>
            </a:r>
            <a:r>
              <a:rPr lang="en-US" sz="2400" dirty="0" smtClean="0"/>
              <a:t> tag-</a:t>
            </a:r>
            <a:r>
              <a:rPr lang="en-US" sz="2400" dirty="0" err="1" smtClean="0"/>
              <a:t>urile</a:t>
            </a:r>
            <a:r>
              <a:rPr lang="en-US" sz="2400" dirty="0" smtClean="0"/>
              <a:t> &lt;body&gt; &lt;/body&gt;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,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at </a:t>
            </a:r>
            <a:r>
              <a:rPr lang="ro-MO" sz="2400" dirty="0" smtClean="0"/>
              <a:t>î</a:t>
            </a:r>
            <a:r>
              <a:rPr lang="en-US" sz="2400" dirty="0" smtClean="0"/>
              <a:t>n browser.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590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ÎNTRODUCERE ÎN HTML (HyperText Markup Language)</vt:lpstr>
      <vt:lpstr>CUPRINS</vt:lpstr>
      <vt:lpstr>Introducere în HTML</vt:lpstr>
      <vt:lpstr>Ce este HTML?  (Hypertext Markup Language)</vt:lpstr>
      <vt:lpstr>Structura documentului HTML</vt:lpstr>
      <vt:lpstr>Structura generală a unui document HTML</vt:lpstr>
      <vt:lpstr>Creare şi editare paginii HTML</vt:lpstr>
      <vt:lpstr>Crearea bazei de început a unui document HTML</vt:lpstr>
      <vt:lpstr>Crearea bazei de început a unui document HTML</vt:lpstr>
      <vt:lpstr>Setarea stilului paginii</vt:lpstr>
      <vt:lpstr>Culori acceptate în HTML</vt:lpstr>
      <vt:lpstr>Elementul BODY</vt:lpstr>
      <vt:lpstr>Culoarea textului</vt:lpstr>
      <vt:lpstr>Folosirea unei imagini ca fond pentru pagină (background)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29</cp:revision>
  <dcterms:created xsi:type="dcterms:W3CDTF">2020-07-27T17:45:27Z</dcterms:created>
  <dcterms:modified xsi:type="dcterms:W3CDTF">2022-01-17T13:24:08Z</dcterms:modified>
</cp:coreProperties>
</file>