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14.04.2022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14.04.2022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14.04.2022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F2546-7231-4D3F-883B-A5930C43368F}" type="datetimeFigureOut">
              <a:rPr lang="ru-RU" smtClean="0"/>
              <a:pPr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620688"/>
            <a:ext cx="7772400" cy="1470025"/>
          </a:xfrm>
        </p:spPr>
        <p:txBody>
          <a:bodyPr>
            <a:normAutofit/>
          </a:bodyPr>
          <a:lstStyle/>
          <a:p>
            <a:r>
              <a:rPr lang="ro-RO" dirty="0" smtClean="0"/>
              <a:t>ORGANIZAREA CONȚINUTURILOR</a:t>
            </a:r>
            <a:br>
              <a:rPr lang="ro-RO" dirty="0" smtClean="0"/>
            </a:br>
            <a:r>
              <a:rPr lang="ro-RO" dirty="0" smtClean="0"/>
              <a:t>= TABELE în HTML=</a:t>
            </a:r>
            <a:endParaRPr lang="ru-RU" dirty="0"/>
          </a:p>
        </p:txBody>
      </p:sp>
      <p:pic>
        <p:nvPicPr>
          <p:cNvPr id="10242" name="Picture 2" descr="What&amp;#39;s HTML – 1co&amp;#39;s blo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276872"/>
            <a:ext cx="3295650" cy="329565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491880" y="587727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O" dirty="0" smtClean="0"/>
              <a:t>Lecţia </a:t>
            </a:r>
            <a:r>
              <a:rPr lang="ro-RO" dirty="0" smtClean="0"/>
              <a:t>11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0"/>
            <a:ext cx="7643192" cy="79208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LUNGIMEA </a:t>
            </a:r>
            <a:r>
              <a:rPr lang="ro-MO" b="1" dirty="0" smtClean="0"/>
              <a:t>Ş</a:t>
            </a:r>
            <a:r>
              <a:rPr lang="en-US" b="1" dirty="0" smtClean="0"/>
              <a:t>I L</a:t>
            </a:r>
            <a:r>
              <a:rPr lang="ro-MO" b="1" dirty="0" smtClean="0"/>
              <a:t>ĂŢ</a:t>
            </a:r>
            <a:r>
              <a:rPr lang="en-US" b="1" dirty="0" smtClean="0"/>
              <a:t>IMEA TABELULUI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07504" y="620688"/>
            <a:ext cx="9036496" cy="629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Lungimea</a:t>
            </a:r>
            <a:r>
              <a:rPr lang="en-US" dirty="0" smtClean="0"/>
              <a:t> </a:t>
            </a:r>
            <a:r>
              <a:rPr lang="ro-MO" dirty="0" err="1" smtClean="0"/>
              <a:t>ş</a:t>
            </a:r>
            <a:r>
              <a:rPr lang="en-US" dirty="0" err="1" smtClean="0"/>
              <a:t>i</a:t>
            </a:r>
            <a:r>
              <a:rPr lang="en-US" dirty="0" smtClean="0"/>
              <a:t> L</a:t>
            </a:r>
            <a:r>
              <a:rPr lang="ro-MO" dirty="0" smtClean="0"/>
              <a:t>ăţ</a:t>
            </a:r>
            <a:r>
              <a:rPr lang="en-US" dirty="0" err="1" smtClean="0"/>
              <a:t>imea</a:t>
            </a:r>
            <a:r>
              <a:rPr lang="en-US" dirty="0" smtClean="0"/>
              <a:t> </a:t>
            </a:r>
            <a:r>
              <a:rPr lang="en-US" dirty="0" err="1" smtClean="0"/>
              <a:t>tabelului</a:t>
            </a:r>
            <a:r>
              <a:rPr lang="en-US" dirty="0" smtClean="0"/>
              <a:t> se define</a:t>
            </a:r>
            <a:r>
              <a:rPr lang="ro-MO" dirty="0" smtClean="0"/>
              <a:t>ş</a:t>
            </a:r>
            <a:r>
              <a:rPr lang="en-US" dirty="0" err="1" smtClean="0"/>
              <a:t>te</a:t>
            </a:r>
            <a:r>
              <a:rPr lang="en-US" dirty="0" smtClean="0"/>
              <a:t> cu </a:t>
            </a:r>
            <a:r>
              <a:rPr lang="en-US" dirty="0" err="1" smtClean="0"/>
              <a:t>proprietatile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: </a:t>
            </a:r>
            <a:r>
              <a:rPr lang="en-US" b="1" dirty="0" smtClean="0"/>
              <a:t>width</a:t>
            </a:r>
            <a:r>
              <a:rPr lang="en-US" dirty="0" smtClean="0"/>
              <a:t> </a:t>
            </a:r>
            <a:r>
              <a:rPr lang="en-US" dirty="0" err="1" smtClean="0"/>
              <a:t>respectiv</a:t>
            </a:r>
            <a:r>
              <a:rPr lang="en-US" dirty="0" smtClean="0"/>
              <a:t> </a:t>
            </a:r>
            <a:r>
              <a:rPr lang="en-US" b="1" dirty="0" smtClean="0"/>
              <a:t>height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b="1" dirty="0" err="1" smtClean="0"/>
              <a:t>Exemplu</a:t>
            </a:r>
            <a:r>
              <a:rPr lang="en-US" dirty="0" smtClean="0"/>
              <a:t>: </a:t>
            </a:r>
            <a:r>
              <a:rPr lang="en-US" dirty="0" err="1" smtClean="0"/>
              <a:t>Tabel</a:t>
            </a:r>
            <a:r>
              <a:rPr lang="en-US" dirty="0" smtClean="0"/>
              <a:t> cu </a:t>
            </a:r>
            <a:r>
              <a:rPr lang="en-US" dirty="0" err="1" smtClean="0"/>
              <a:t>lungimea</a:t>
            </a:r>
            <a:r>
              <a:rPr lang="en-US" dirty="0" smtClean="0"/>
              <a:t> 95%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ro-MO" dirty="0" smtClean="0"/>
              <a:t>î</a:t>
            </a:r>
            <a:r>
              <a:rPr lang="en-US" dirty="0" smtClean="0"/>
              <a:t>n</a:t>
            </a:r>
            <a:r>
              <a:rPr lang="ro-MO" dirty="0" smtClean="0"/>
              <a:t>ă</a:t>
            </a:r>
            <a:r>
              <a:rPr lang="en-US" dirty="0" smtClean="0"/>
              <a:t>l</a:t>
            </a:r>
            <a:r>
              <a:rPr lang="ro-MO" dirty="0" smtClean="0"/>
              <a:t>ţ</a:t>
            </a:r>
            <a:r>
              <a:rPr lang="en-US" dirty="0" err="1" smtClean="0"/>
              <a:t>imea</a:t>
            </a:r>
            <a:r>
              <a:rPr lang="en-US" dirty="0" smtClean="0"/>
              <a:t> </a:t>
            </a:r>
            <a:r>
              <a:rPr lang="en-US" b="1" dirty="0" smtClean="0"/>
              <a:t>&lt;</a:t>
            </a:r>
            <a:r>
              <a:rPr lang="en-US" b="1" dirty="0" err="1" smtClean="0"/>
              <a:t>th</a:t>
            </a:r>
            <a:r>
              <a:rPr lang="en-US" b="1" dirty="0" smtClean="0"/>
              <a:t>&gt; </a:t>
            </a:r>
            <a:r>
              <a:rPr lang="en-US" dirty="0" smtClean="0"/>
              <a:t>de 40px: </a:t>
            </a:r>
            <a:endParaRPr lang="ro-MO" dirty="0" smtClean="0"/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&lt;!DOCTYPE html&gt;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&lt;html&gt;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ro-MO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&lt;head&gt; &lt;title&gt;</a:t>
            </a:r>
            <a:r>
              <a:rPr lang="ro-MO" sz="1600" b="1" dirty="0" smtClean="0">
                <a:solidFill>
                  <a:srgbClr val="0070C0"/>
                </a:solidFill>
              </a:rPr>
              <a:t>Tabele în HTML</a:t>
            </a:r>
            <a:r>
              <a:rPr lang="en-US" sz="1600" b="1" dirty="0" smtClean="0">
                <a:solidFill>
                  <a:srgbClr val="0070C0"/>
                </a:solidFill>
              </a:rPr>
              <a:t>&lt;/title&gt; &lt;/head&gt;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&lt;body&gt; </a:t>
            </a:r>
            <a:endParaRPr lang="ro-R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&lt;style&gt;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table {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 border-collapse: collapse; width: 95%;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}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err="1" smtClean="0">
                <a:solidFill>
                  <a:srgbClr val="0070C0"/>
                </a:solidFill>
              </a:rPr>
              <a:t>th</a:t>
            </a:r>
            <a:r>
              <a:rPr lang="en-US" sz="1600" b="1" dirty="0" smtClean="0">
                <a:solidFill>
                  <a:srgbClr val="0070C0"/>
                </a:solidFill>
              </a:rPr>
              <a:t> {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height: 40px;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}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table, </a:t>
            </a:r>
            <a:r>
              <a:rPr lang="en-US" sz="1600" b="1" dirty="0" err="1" smtClean="0">
                <a:solidFill>
                  <a:srgbClr val="0070C0"/>
                </a:solidFill>
              </a:rPr>
              <a:t>th</a:t>
            </a:r>
            <a:r>
              <a:rPr lang="en-US" sz="1600" b="1" dirty="0" smtClean="0">
                <a:solidFill>
                  <a:srgbClr val="0070C0"/>
                </a:solidFill>
              </a:rPr>
              <a:t>, td {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border: 1px solid #000;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}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&lt;/style&gt;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&lt;table&gt;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&lt;</a:t>
            </a:r>
            <a:r>
              <a:rPr lang="en-US" sz="1600" b="1" dirty="0" err="1" smtClean="0">
                <a:solidFill>
                  <a:srgbClr val="0070C0"/>
                </a:solidFill>
              </a:rPr>
              <a:t>tr</a:t>
            </a:r>
            <a:r>
              <a:rPr lang="en-US" sz="1600" b="1" dirty="0" smtClean="0">
                <a:solidFill>
                  <a:srgbClr val="0070C0"/>
                </a:solidFill>
              </a:rPr>
              <a:t>&gt; &lt;</a:t>
            </a:r>
            <a:r>
              <a:rPr lang="en-US" sz="1600" b="1" dirty="0" err="1" smtClean="0">
                <a:solidFill>
                  <a:srgbClr val="0070C0"/>
                </a:solidFill>
              </a:rPr>
              <a:t>th</a:t>
            </a:r>
            <a:r>
              <a:rPr lang="en-US" sz="1600" b="1" dirty="0" smtClean="0">
                <a:solidFill>
                  <a:srgbClr val="0070C0"/>
                </a:solidFill>
              </a:rPr>
              <a:t>&gt;</a:t>
            </a:r>
            <a:r>
              <a:rPr lang="en-US" sz="1600" b="1" dirty="0" err="1" smtClean="0">
                <a:solidFill>
                  <a:srgbClr val="0070C0"/>
                </a:solidFill>
              </a:rPr>
              <a:t>titlu</a:t>
            </a:r>
            <a:r>
              <a:rPr lang="en-US" sz="1600" b="1" dirty="0" smtClean="0">
                <a:solidFill>
                  <a:srgbClr val="0070C0"/>
                </a:solidFill>
              </a:rPr>
              <a:t> 1&lt;/</a:t>
            </a:r>
            <a:r>
              <a:rPr lang="en-US" sz="1600" b="1" dirty="0" err="1" smtClean="0">
                <a:solidFill>
                  <a:srgbClr val="0070C0"/>
                </a:solidFill>
              </a:rPr>
              <a:t>th</a:t>
            </a:r>
            <a:r>
              <a:rPr lang="en-US" sz="1600" b="1" dirty="0" smtClean="0">
                <a:solidFill>
                  <a:srgbClr val="0070C0"/>
                </a:solidFill>
              </a:rPr>
              <a:t>&gt; &lt;</a:t>
            </a:r>
            <a:r>
              <a:rPr lang="en-US" sz="1600" b="1" dirty="0" err="1" smtClean="0">
                <a:solidFill>
                  <a:srgbClr val="0070C0"/>
                </a:solidFill>
              </a:rPr>
              <a:t>th</a:t>
            </a:r>
            <a:r>
              <a:rPr lang="en-US" sz="1600" b="1" dirty="0" smtClean="0">
                <a:solidFill>
                  <a:srgbClr val="0070C0"/>
                </a:solidFill>
              </a:rPr>
              <a:t>&gt;</a:t>
            </a:r>
            <a:r>
              <a:rPr lang="en-US" sz="1600" b="1" dirty="0" err="1" smtClean="0">
                <a:solidFill>
                  <a:srgbClr val="0070C0"/>
                </a:solidFill>
              </a:rPr>
              <a:t>titlu</a:t>
            </a:r>
            <a:r>
              <a:rPr lang="en-US" sz="1600" b="1" dirty="0" smtClean="0">
                <a:solidFill>
                  <a:srgbClr val="0070C0"/>
                </a:solidFill>
              </a:rPr>
              <a:t> 2&lt;/</a:t>
            </a:r>
            <a:r>
              <a:rPr lang="en-US" sz="1600" b="1" dirty="0" err="1" smtClean="0">
                <a:solidFill>
                  <a:srgbClr val="0070C0"/>
                </a:solidFill>
              </a:rPr>
              <a:t>th</a:t>
            </a:r>
            <a:r>
              <a:rPr lang="en-US" sz="1600" b="1" dirty="0" smtClean="0">
                <a:solidFill>
                  <a:srgbClr val="0070C0"/>
                </a:solidFill>
              </a:rPr>
              <a:t>&gt; &lt;/</a:t>
            </a:r>
            <a:r>
              <a:rPr lang="en-US" sz="1600" b="1" dirty="0" err="1" smtClean="0">
                <a:solidFill>
                  <a:srgbClr val="0070C0"/>
                </a:solidFill>
              </a:rPr>
              <a:t>tr</a:t>
            </a:r>
            <a:r>
              <a:rPr lang="en-US" sz="1600" b="1" dirty="0" smtClean="0">
                <a:solidFill>
                  <a:srgbClr val="0070C0"/>
                </a:solidFill>
              </a:rPr>
              <a:t>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&lt;</a:t>
            </a:r>
            <a:r>
              <a:rPr lang="en-US" sz="1600" b="1" dirty="0" err="1" smtClean="0">
                <a:solidFill>
                  <a:srgbClr val="0070C0"/>
                </a:solidFill>
              </a:rPr>
              <a:t>tr</a:t>
            </a:r>
            <a:r>
              <a:rPr lang="en-US" sz="1600" b="1" dirty="0" smtClean="0">
                <a:solidFill>
                  <a:srgbClr val="0070C0"/>
                </a:solidFill>
              </a:rPr>
              <a:t>&gt; &lt;td&gt;</a:t>
            </a:r>
            <a:r>
              <a:rPr lang="en-US" sz="1600" b="1" dirty="0" err="1" smtClean="0">
                <a:solidFill>
                  <a:srgbClr val="0070C0"/>
                </a:solidFill>
              </a:rPr>
              <a:t>linia</a:t>
            </a:r>
            <a:r>
              <a:rPr lang="en-US" sz="1600" b="1" dirty="0" smtClean="0">
                <a:solidFill>
                  <a:srgbClr val="0070C0"/>
                </a:solidFill>
              </a:rPr>
              <a:t> 2- </a:t>
            </a:r>
            <a:r>
              <a:rPr lang="en-US" sz="1600" b="1" dirty="0" err="1" smtClean="0">
                <a:solidFill>
                  <a:srgbClr val="0070C0"/>
                </a:solidFill>
              </a:rPr>
              <a:t>coloana</a:t>
            </a:r>
            <a:r>
              <a:rPr lang="en-US" sz="1600" b="1" dirty="0" smtClean="0">
                <a:solidFill>
                  <a:srgbClr val="0070C0"/>
                </a:solidFill>
              </a:rPr>
              <a:t> 1&lt;/td&gt; &lt;td&gt;</a:t>
            </a:r>
            <a:r>
              <a:rPr lang="en-US" sz="1600" b="1" dirty="0" err="1" smtClean="0">
                <a:solidFill>
                  <a:srgbClr val="0070C0"/>
                </a:solidFill>
              </a:rPr>
              <a:t>linia</a:t>
            </a:r>
            <a:r>
              <a:rPr lang="en-US" sz="1600" b="1" dirty="0" smtClean="0">
                <a:solidFill>
                  <a:srgbClr val="0070C0"/>
                </a:solidFill>
              </a:rPr>
              <a:t> 2- </a:t>
            </a:r>
            <a:r>
              <a:rPr lang="en-US" sz="1600" b="1" dirty="0" err="1" smtClean="0">
                <a:solidFill>
                  <a:srgbClr val="0070C0"/>
                </a:solidFill>
              </a:rPr>
              <a:t>coloana</a:t>
            </a:r>
            <a:r>
              <a:rPr lang="en-US" sz="1600" b="1" dirty="0" smtClean="0">
                <a:solidFill>
                  <a:srgbClr val="0070C0"/>
                </a:solidFill>
              </a:rPr>
              <a:t> 2&lt;/td&gt; &lt;/</a:t>
            </a:r>
            <a:r>
              <a:rPr lang="en-US" sz="1600" b="1" dirty="0" err="1" smtClean="0">
                <a:solidFill>
                  <a:srgbClr val="0070C0"/>
                </a:solidFill>
              </a:rPr>
              <a:t>tr</a:t>
            </a:r>
            <a:r>
              <a:rPr lang="en-US" sz="1600" b="1" dirty="0" smtClean="0">
                <a:solidFill>
                  <a:srgbClr val="0070C0"/>
                </a:solidFill>
              </a:rPr>
              <a:t>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&lt;</a:t>
            </a:r>
            <a:r>
              <a:rPr lang="en-US" sz="1600" b="1" dirty="0" err="1" smtClean="0">
                <a:solidFill>
                  <a:srgbClr val="0070C0"/>
                </a:solidFill>
              </a:rPr>
              <a:t>tr</a:t>
            </a:r>
            <a:r>
              <a:rPr lang="en-US" sz="1600" b="1" dirty="0" smtClean="0">
                <a:solidFill>
                  <a:srgbClr val="0070C0"/>
                </a:solidFill>
              </a:rPr>
              <a:t>&gt; &lt;td&gt;</a:t>
            </a:r>
            <a:r>
              <a:rPr lang="en-US" sz="1600" b="1" dirty="0" err="1" smtClean="0">
                <a:solidFill>
                  <a:srgbClr val="0070C0"/>
                </a:solidFill>
              </a:rPr>
              <a:t>linia</a:t>
            </a:r>
            <a:r>
              <a:rPr lang="en-US" sz="1600" b="1" dirty="0" smtClean="0">
                <a:solidFill>
                  <a:srgbClr val="0070C0"/>
                </a:solidFill>
              </a:rPr>
              <a:t> 3- </a:t>
            </a:r>
            <a:r>
              <a:rPr lang="en-US" sz="1600" b="1" dirty="0" err="1" smtClean="0">
                <a:solidFill>
                  <a:srgbClr val="0070C0"/>
                </a:solidFill>
              </a:rPr>
              <a:t>coloana</a:t>
            </a:r>
            <a:r>
              <a:rPr lang="en-US" sz="1600" b="1" dirty="0" smtClean="0">
                <a:solidFill>
                  <a:srgbClr val="0070C0"/>
                </a:solidFill>
              </a:rPr>
              <a:t> 1&lt;/td&gt; &lt;td&gt;</a:t>
            </a:r>
            <a:r>
              <a:rPr lang="en-US" sz="1600" b="1" dirty="0" err="1" smtClean="0">
                <a:solidFill>
                  <a:srgbClr val="0070C0"/>
                </a:solidFill>
              </a:rPr>
              <a:t>linia</a:t>
            </a:r>
            <a:r>
              <a:rPr lang="en-US" sz="1600" b="1" dirty="0" smtClean="0">
                <a:solidFill>
                  <a:srgbClr val="0070C0"/>
                </a:solidFill>
              </a:rPr>
              <a:t> 3- </a:t>
            </a:r>
            <a:r>
              <a:rPr lang="en-US" sz="1600" b="1" dirty="0" err="1" smtClean="0">
                <a:solidFill>
                  <a:srgbClr val="0070C0"/>
                </a:solidFill>
              </a:rPr>
              <a:t>coloana</a:t>
            </a:r>
            <a:r>
              <a:rPr lang="en-US" sz="1600" b="1" dirty="0" smtClean="0">
                <a:solidFill>
                  <a:srgbClr val="0070C0"/>
                </a:solidFill>
              </a:rPr>
              <a:t> 2&lt;/td&gt; &lt;/</a:t>
            </a:r>
            <a:r>
              <a:rPr lang="en-US" sz="1600" b="1" dirty="0" err="1" smtClean="0">
                <a:solidFill>
                  <a:srgbClr val="0070C0"/>
                </a:solidFill>
              </a:rPr>
              <a:t>tr</a:t>
            </a:r>
            <a:r>
              <a:rPr lang="en-US" sz="1600" b="1" dirty="0" smtClean="0">
                <a:solidFill>
                  <a:srgbClr val="0070C0"/>
                </a:solidFill>
              </a:rPr>
              <a:t>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&lt;/table&gt;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&lt;/body&gt;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ro-MO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</a:rPr>
              <a:t>&lt;/html&gt;</a:t>
            </a:r>
            <a:endParaRPr lang="ro-RO" sz="1600" b="1" dirty="0" smtClean="0">
              <a:solidFill>
                <a:srgbClr val="0070C0"/>
              </a:solidFill>
            </a:endParaRPr>
          </a:p>
          <a:p>
            <a:pPr algn="just"/>
            <a:endParaRPr lang="ro-MO" sz="1500" b="1" dirty="0" smtClean="0">
              <a:solidFill>
                <a:srgbClr val="0070C0"/>
              </a:solidFill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2051720" y="3573016"/>
            <a:ext cx="7200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9305" y="3429000"/>
            <a:ext cx="6264695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0"/>
            <a:ext cx="7643192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ALINIEREA </a:t>
            </a:r>
            <a:r>
              <a:rPr lang="ro-MO" b="1" dirty="0" smtClean="0"/>
              <a:t>Î</a:t>
            </a:r>
            <a:r>
              <a:rPr lang="en-US" b="1" dirty="0" smtClean="0"/>
              <a:t>N TABEL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07504" y="1340768"/>
            <a:ext cx="9036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Alinierea</a:t>
            </a:r>
            <a:r>
              <a:rPr lang="en-US" sz="2000" dirty="0" smtClean="0"/>
              <a:t> </a:t>
            </a:r>
            <a:r>
              <a:rPr lang="en-US" sz="2000" dirty="0" err="1" smtClean="0"/>
              <a:t>pe</a:t>
            </a:r>
            <a:r>
              <a:rPr lang="en-US" sz="2000" dirty="0" smtClean="0"/>
              <a:t> </a:t>
            </a:r>
            <a:r>
              <a:rPr lang="en-US" sz="2000" dirty="0" err="1" smtClean="0"/>
              <a:t>orizontal</a:t>
            </a:r>
            <a:r>
              <a:rPr lang="ro-MO" sz="2000" dirty="0" smtClean="0"/>
              <a:t>ă</a:t>
            </a:r>
            <a:r>
              <a:rPr lang="en-US" sz="2000" dirty="0" smtClean="0"/>
              <a:t> a </a:t>
            </a:r>
            <a:r>
              <a:rPr lang="en-US" sz="2000" dirty="0" err="1" smtClean="0"/>
              <a:t>elementelor</a:t>
            </a:r>
            <a:r>
              <a:rPr lang="en-US" sz="2000" dirty="0" smtClean="0"/>
              <a:t> din </a:t>
            </a:r>
            <a:r>
              <a:rPr lang="en-US" sz="2000" dirty="0" err="1" smtClean="0"/>
              <a:t>tabel</a:t>
            </a:r>
            <a:r>
              <a:rPr lang="en-US" sz="2000" dirty="0" smtClean="0"/>
              <a:t> se face cu </a:t>
            </a:r>
            <a:r>
              <a:rPr lang="en-US" sz="2000" dirty="0" err="1" smtClean="0"/>
              <a:t>proprietatea</a:t>
            </a:r>
            <a:r>
              <a:rPr lang="en-US" sz="2000" dirty="0" smtClean="0"/>
              <a:t> </a:t>
            </a:r>
            <a:r>
              <a:rPr lang="en-US" sz="2000" b="1" dirty="0" smtClean="0"/>
              <a:t>text-align</a:t>
            </a:r>
            <a:r>
              <a:rPr lang="en-US" sz="2000" dirty="0" smtClean="0"/>
              <a:t> (</a:t>
            </a:r>
            <a:r>
              <a:rPr lang="en-US" sz="2000" dirty="0" err="1" smtClean="0"/>
              <a:t>poate</a:t>
            </a:r>
            <a:r>
              <a:rPr lang="en-US" sz="2000" dirty="0" smtClean="0"/>
              <a:t> </a:t>
            </a:r>
            <a:r>
              <a:rPr lang="en-US" sz="2000" dirty="0" err="1" smtClean="0"/>
              <a:t>lua</a:t>
            </a:r>
            <a:r>
              <a:rPr lang="en-US" sz="2000" dirty="0" smtClean="0"/>
              <a:t> </a:t>
            </a:r>
            <a:r>
              <a:rPr lang="en-US" sz="2000" dirty="0" err="1" smtClean="0"/>
              <a:t>valorile</a:t>
            </a:r>
            <a:r>
              <a:rPr lang="en-US" sz="2000" dirty="0" smtClean="0"/>
              <a:t>: </a:t>
            </a:r>
            <a:r>
              <a:rPr lang="en-US" sz="2000" b="1" dirty="0" smtClean="0"/>
              <a:t>left, right, center</a:t>
            </a:r>
            <a:r>
              <a:rPr lang="en-US" sz="2000" dirty="0" smtClean="0"/>
              <a:t>).</a:t>
            </a:r>
            <a:endParaRPr lang="ro-MO" sz="2000" dirty="0" smtClean="0"/>
          </a:p>
          <a:p>
            <a:r>
              <a:rPr lang="ro-MO" sz="2000" dirty="0" smtClean="0"/>
              <a:t>Î</a:t>
            </a:r>
            <a:r>
              <a:rPr lang="en-US" sz="2000" dirty="0" smtClean="0"/>
              <a:t>n mod implicit, con</a:t>
            </a:r>
            <a:r>
              <a:rPr lang="ro-MO" sz="2000" dirty="0" smtClean="0"/>
              <a:t>ţ</a:t>
            </a:r>
            <a:r>
              <a:rPr lang="en-US" sz="2000" dirty="0" err="1" smtClean="0"/>
              <a:t>inutul</a:t>
            </a:r>
            <a:r>
              <a:rPr lang="en-US" sz="2000" dirty="0" smtClean="0"/>
              <a:t> din &lt;</a:t>
            </a:r>
            <a:r>
              <a:rPr lang="en-US" sz="2000" dirty="0" err="1" smtClean="0"/>
              <a:t>th</a:t>
            </a:r>
            <a:r>
              <a:rPr lang="en-US" sz="2000" dirty="0" smtClean="0"/>
              <a:t>&gt; </a:t>
            </a:r>
            <a:r>
              <a:rPr lang="en-US" sz="2000" dirty="0" err="1" smtClean="0"/>
              <a:t>este</a:t>
            </a:r>
            <a:r>
              <a:rPr lang="en-US" sz="2000" dirty="0" smtClean="0"/>
              <a:t> </a:t>
            </a:r>
            <a:r>
              <a:rPr lang="en-US" sz="2000" dirty="0" err="1" smtClean="0"/>
              <a:t>centrat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ro-MO" sz="2000" dirty="0" smtClean="0"/>
          </a:p>
          <a:p>
            <a:r>
              <a:rPr lang="en-US" sz="2000" dirty="0" err="1" smtClean="0"/>
              <a:t>Alinierea</a:t>
            </a:r>
            <a:r>
              <a:rPr lang="en-US" sz="2000" dirty="0" smtClean="0"/>
              <a:t> </a:t>
            </a:r>
            <a:r>
              <a:rPr lang="en-US" sz="2000" dirty="0" err="1" smtClean="0"/>
              <a:t>pe</a:t>
            </a:r>
            <a:r>
              <a:rPr lang="en-US" sz="2000" dirty="0" smtClean="0"/>
              <a:t> vertical</a:t>
            </a:r>
            <a:r>
              <a:rPr lang="ro-MO" sz="2000" dirty="0" smtClean="0"/>
              <a:t>ă</a:t>
            </a:r>
            <a:r>
              <a:rPr lang="en-US" sz="2000" dirty="0" smtClean="0"/>
              <a:t> </a:t>
            </a:r>
            <a:r>
              <a:rPr lang="ro-MO" sz="2000" dirty="0" smtClean="0"/>
              <a:t>î</a:t>
            </a:r>
            <a:r>
              <a:rPr lang="en-US" sz="2000" dirty="0" smtClean="0"/>
              <a:t>n </a:t>
            </a:r>
            <a:r>
              <a:rPr lang="en-US" sz="2000" dirty="0" err="1" smtClean="0"/>
              <a:t>celulele</a:t>
            </a:r>
            <a:r>
              <a:rPr lang="en-US" sz="2000" dirty="0" smtClean="0"/>
              <a:t> din </a:t>
            </a:r>
            <a:r>
              <a:rPr lang="en-US" sz="2000" dirty="0" err="1" smtClean="0"/>
              <a:t>tabel</a:t>
            </a:r>
            <a:r>
              <a:rPr lang="en-US" sz="2000" dirty="0" smtClean="0"/>
              <a:t> se face cu </a:t>
            </a:r>
            <a:r>
              <a:rPr lang="en-US" sz="2000" dirty="0" err="1" smtClean="0"/>
              <a:t>proprietatea</a:t>
            </a:r>
            <a:r>
              <a:rPr lang="en-US" sz="2000" dirty="0" smtClean="0"/>
              <a:t> </a:t>
            </a:r>
            <a:r>
              <a:rPr lang="en-US" sz="2000" b="1" dirty="0" smtClean="0"/>
              <a:t>vertical-align</a:t>
            </a:r>
            <a:r>
              <a:rPr lang="en-US" sz="2000" dirty="0" smtClean="0"/>
              <a:t> (</a:t>
            </a:r>
            <a:r>
              <a:rPr lang="en-US" sz="2000" dirty="0" err="1" smtClean="0"/>
              <a:t>poate</a:t>
            </a:r>
            <a:r>
              <a:rPr lang="en-US" sz="2000" dirty="0" smtClean="0"/>
              <a:t> </a:t>
            </a:r>
            <a:r>
              <a:rPr lang="en-US" sz="2000" dirty="0" err="1" smtClean="0"/>
              <a:t>lua</a:t>
            </a:r>
            <a:r>
              <a:rPr lang="en-US" sz="2000" dirty="0" smtClean="0"/>
              <a:t> </a:t>
            </a:r>
            <a:r>
              <a:rPr lang="en-US" sz="2000" dirty="0" err="1" smtClean="0"/>
              <a:t>valorile</a:t>
            </a:r>
            <a:r>
              <a:rPr lang="en-US" sz="2000" dirty="0" smtClean="0"/>
              <a:t>: </a:t>
            </a:r>
            <a:r>
              <a:rPr lang="en-US" sz="2000" b="1" dirty="0" smtClean="0"/>
              <a:t>top, bottom, middle</a:t>
            </a:r>
            <a:r>
              <a:rPr lang="en-US" sz="2000" dirty="0" smtClean="0"/>
              <a:t>). </a:t>
            </a:r>
            <a:endParaRPr lang="ro-MO" sz="2000" dirty="0" smtClean="0"/>
          </a:p>
          <a:p>
            <a:endParaRPr lang="ro-MO" sz="2000" dirty="0" smtClean="0"/>
          </a:p>
          <a:p>
            <a:r>
              <a:rPr lang="en-US" sz="2000" dirty="0" err="1" smtClean="0"/>
              <a:t>Pozi</a:t>
            </a:r>
            <a:r>
              <a:rPr lang="ro-MO" sz="2000" dirty="0" smtClean="0"/>
              <a:t>ţ</a:t>
            </a:r>
            <a:r>
              <a:rPr lang="en-US" sz="2000" dirty="0" err="1" smtClean="0"/>
              <a:t>ionarea</a:t>
            </a:r>
            <a:r>
              <a:rPr lang="en-US" sz="2000" dirty="0" smtClean="0"/>
              <a:t> </a:t>
            </a:r>
            <a:r>
              <a:rPr lang="en-US" sz="2000" dirty="0" err="1" smtClean="0"/>
              <a:t>tabelului</a:t>
            </a:r>
            <a:r>
              <a:rPr lang="en-US" sz="2000" dirty="0" smtClean="0"/>
              <a:t> </a:t>
            </a:r>
            <a:r>
              <a:rPr lang="en-US" sz="2000" dirty="0" err="1" smtClean="0"/>
              <a:t>pe</a:t>
            </a:r>
            <a:r>
              <a:rPr lang="en-US" sz="2000" dirty="0" smtClean="0"/>
              <a:t> </a:t>
            </a:r>
            <a:r>
              <a:rPr lang="en-US" sz="2000" dirty="0" err="1" smtClean="0"/>
              <a:t>mijloc</a:t>
            </a:r>
            <a:r>
              <a:rPr lang="en-US" sz="2000" dirty="0" smtClean="0"/>
              <a:t> se face </a:t>
            </a:r>
            <a:r>
              <a:rPr lang="en-US" sz="2000" dirty="0" err="1" smtClean="0"/>
              <a:t>aplic</a:t>
            </a:r>
            <a:r>
              <a:rPr lang="ro-MO" sz="2000" dirty="0" smtClean="0"/>
              <a:t>â</a:t>
            </a:r>
            <a:r>
              <a:rPr lang="en-US" sz="2000" dirty="0" err="1" smtClean="0"/>
              <a:t>nd</a:t>
            </a:r>
            <a:r>
              <a:rPr lang="en-US" sz="2000" dirty="0" smtClean="0"/>
              <a:t> </a:t>
            </a:r>
            <a:r>
              <a:rPr lang="en-US" sz="2000" dirty="0" err="1" smtClean="0"/>
              <a:t>valoarea</a:t>
            </a:r>
            <a:r>
              <a:rPr lang="en-US" sz="2000" dirty="0" smtClean="0"/>
              <a:t> "</a:t>
            </a:r>
            <a:r>
              <a:rPr lang="en-US" sz="2000" b="1" dirty="0" smtClean="0"/>
              <a:t>auto</a:t>
            </a:r>
            <a:r>
              <a:rPr lang="en-US" sz="2000" dirty="0" smtClean="0"/>
              <a:t>" la </a:t>
            </a:r>
            <a:r>
              <a:rPr lang="en-US" sz="2000" dirty="0" err="1" smtClean="0"/>
              <a:t>marginile</a:t>
            </a:r>
            <a:r>
              <a:rPr lang="en-US" sz="2000" dirty="0" smtClean="0"/>
              <a:t> </a:t>
            </a:r>
            <a:r>
              <a:rPr lang="en-US" sz="2000" dirty="0" err="1" smtClean="0"/>
              <a:t>st</a:t>
            </a:r>
            <a:r>
              <a:rPr lang="ro-MO" sz="2000" dirty="0" smtClean="0"/>
              <a:t>â</a:t>
            </a:r>
            <a:r>
              <a:rPr lang="en-US" sz="2000" dirty="0" err="1" smtClean="0"/>
              <a:t>nga</a:t>
            </a:r>
            <a:r>
              <a:rPr lang="en-US" sz="2000" dirty="0" smtClean="0"/>
              <a:t> </a:t>
            </a:r>
            <a:r>
              <a:rPr lang="ro-MO" sz="2000" dirty="0" smtClean="0"/>
              <a:t>ş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dreapta</a:t>
            </a:r>
            <a:r>
              <a:rPr lang="en-US" sz="2000" dirty="0" smtClean="0"/>
              <a:t> la </a:t>
            </a:r>
            <a:r>
              <a:rPr lang="en-US" sz="2000" dirty="0" err="1" smtClean="0"/>
              <a:t>tabel</a:t>
            </a:r>
            <a:r>
              <a:rPr lang="en-US" sz="2000" dirty="0" smtClean="0"/>
              <a:t>: </a:t>
            </a:r>
            <a:r>
              <a:rPr lang="en-US" sz="2000" b="1" dirty="0" smtClean="0"/>
              <a:t>margin:5px auto;</a:t>
            </a:r>
            <a:endParaRPr lang="en-US" sz="20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0"/>
            <a:ext cx="7643192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ALINIEREA </a:t>
            </a:r>
            <a:r>
              <a:rPr lang="ro-MO" b="1" dirty="0" smtClean="0"/>
              <a:t>Î</a:t>
            </a:r>
            <a:r>
              <a:rPr lang="en-US" b="1" dirty="0" smtClean="0"/>
              <a:t>N TABEL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7504" y="620688"/>
            <a:ext cx="903649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 smtClean="0"/>
              <a:t>Exemplu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centrat</a:t>
            </a:r>
            <a:r>
              <a:rPr lang="en-US" dirty="0" smtClean="0"/>
              <a:t>, cu </a:t>
            </a:r>
            <a:r>
              <a:rPr lang="en-US" dirty="0" err="1" smtClean="0"/>
              <a:t>textul</a:t>
            </a:r>
            <a:r>
              <a:rPr lang="en-US" dirty="0" smtClean="0"/>
              <a:t> din </a:t>
            </a:r>
            <a:r>
              <a:rPr lang="en-US" b="1" dirty="0" smtClean="0"/>
              <a:t>&lt;</a:t>
            </a:r>
            <a:r>
              <a:rPr lang="en-US" b="1" dirty="0" err="1" smtClean="0"/>
              <a:t>th</a:t>
            </a:r>
            <a:r>
              <a:rPr lang="en-US" b="1" dirty="0" smtClean="0"/>
              <a:t>&gt; </a:t>
            </a:r>
            <a:r>
              <a:rPr lang="en-US" dirty="0" err="1" smtClean="0"/>
              <a:t>orizontal</a:t>
            </a:r>
            <a:r>
              <a:rPr lang="en-US" dirty="0" smtClean="0"/>
              <a:t> </a:t>
            </a:r>
            <a:r>
              <a:rPr lang="en-US" dirty="0" err="1" smtClean="0"/>
              <a:t>st</a:t>
            </a:r>
            <a:r>
              <a:rPr lang="ro-MO" dirty="0" smtClean="0"/>
              <a:t>â</a:t>
            </a:r>
            <a:r>
              <a:rPr lang="en-US" dirty="0" err="1" smtClean="0"/>
              <a:t>nga</a:t>
            </a:r>
            <a:r>
              <a:rPr lang="en-US" dirty="0" smtClean="0"/>
              <a:t> (</a:t>
            </a:r>
            <a:r>
              <a:rPr lang="en-US" b="1" dirty="0" smtClean="0"/>
              <a:t>left</a:t>
            </a:r>
            <a:r>
              <a:rPr lang="en-US" dirty="0" smtClean="0"/>
              <a:t>) </a:t>
            </a:r>
            <a:r>
              <a:rPr lang="ro-MO" dirty="0" smtClean="0"/>
              <a:t>ş</a:t>
            </a:r>
            <a:r>
              <a:rPr lang="en-US" dirty="0" err="1" smtClean="0"/>
              <a:t>i</a:t>
            </a:r>
            <a:r>
              <a:rPr lang="en-US" dirty="0" smtClean="0"/>
              <a:t> con</a:t>
            </a:r>
            <a:r>
              <a:rPr lang="ro-MO" dirty="0" smtClean="0"/>
              <a:t>ţ</a:t>
            </a:r>
            <a:r>
              <a:rPr lang="en-US" dirty="0" err="1" smtClean="0"/>
              <a:t>inutul</a:t>
            </a:r>
            <a:r>
              <a:rPr lang="en-US" dirty="0" smtClean="0"/>
              <a:t> din </a:t>
            </a:r>
            <a:endParaRPr lang="ro-MO" dirty="0" smtClean="0"/>
          </a:p>
          <a:p>
            <a:pPr algn="just"/>
            <a:r>
              <a:rPr lang="en-US" b="1" dirty="0" smtClean="0"/>
              <a:t>&lt;td&gt; </a:t>
            </a:r>
            <a:r>
              <a:rPr lang="en-US" dirty="0" err="1" smtClean="0"/>
              <a:t>aliniat</a:t>
            </a:r>
            <a:r>
              <a:rPr lang="en-US" dirty="0" smtClean="0"/>
              <a:t> vertical </a:t>
            </a:r>
            <a:r>
              <a:rPr lang="en-US" dirty="0" err="1" smtClean="0"/>
              <a:t>jos</a:t>
            </a:r>
            <a:r>
              <a:rPr lang="en-US" dirty="0" smtClean="0"/>
              <a:t> (</a:t>
            </a:r>
            <a:r>
              <a:rPr lang="en-US" b="1" dirty="0" smtClean="0"/>
              <a:t>bottom</a:t>
            </a:r>
            <a:r>
              <a:rPr lang="en-US" dirty="0" smtClean="0"/>
              <a:t>)</a:t>
            </a:r>
            <a:r>
              <a:rPr lang="ro-MO" dirty="0" smtClean="0"/>
              <a:t>:</a:t>
            </a:r>
          </a:p>
          <a:p>
            <a:pPr algn="just"/>
            <a:r>
              <a:rPr lang="ro-MO" sz="1600" b="1" dirty="0" smtClean="0"/>
              <a:t>...........................</a:t>
            </a: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style&gt;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table {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border-collapse: collapse;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margin:5px auto;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width: 70%;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}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table, </a:t>
            </a:r>
            <a:r>
              <a:rPr lang="en-US" sz="1600" b="1" dirty="0" err="1" smtClean="0">
                <a:solidFill>
                  <a:srgbClr val="0070C0"/>
                </a:solidFill>
              </a:rPr>
              <a:t>th</a:t>
            </a:r>
            <a:r>
              <a:rPr lang="en-US" sz="1600" b="1" dirty="0" smtClean="0">
                <a:solidFill>
                  <a:srgbClr val="0070C0"/>
                </a:solidFill>
              </a:rPr>
              <a:t>, td {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border: 1px solid #000;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}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err="1" smtClean="0">
                <a:solidFill>
                  <a:srgbClr val="0070C0"/>
                </a:solidFill>
              </a:rPr>
              <a:t>th</a:t>
            </a:r>
            <a:r>
              <a:rPr lang="en-US" sz="1600" b="1" dirty="0" smtClean="0">
                <a:solidFill>
                  <a:srgbClr val="0070C0"/>
                </a:solidFill>
              </a:rPr>
              <a:t> {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text-align: left;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}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td {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height: 45px;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vertical-align: bottom;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}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&lt;/style&gt;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&lt;table&gt;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&lt;</a:t>
            </a:r>
            <a:r>
              <a:rPr lang="en-US" sz="1600" b="1" dirty="0" err="1" smtClean="0">
                <a:solidFill>
                  <a:srgbClr val="0070C0"/>
                </a:solidFill>
              </a:rPr>
              <a:t>tr</a:t>
            </a:r>
            <a:r>
              <a:rPr lang="en-US" sz="1600" b="1" dirty="0" smtClean="0">
                <a:solidFill>
                  <a:srgbClr val="0070C0"/>
                </a:solidFill>
              </a:rPr>
              <a:t>&gt; &lt;</a:t>
            </a:r>
            <a:r>
              <a:rPr lang="en-US" sz="1600" b="1" dirty="0" err="1" smtClean="0">
                <a:solidFill>
                  <a:srgbClr val="0070C0"/>
                </a:solidFill>
              </a:rPr>
              <a:t>th</a:t>
            </a:r>
            <a:r>
              <a:rPr lang="en-US" sz="1600" b="1" dirty="0" smtClean="0">
                <a:solidFill>
                  <a:srgbClr val="0070C0"/>
                </a:solidFill>
              </a:rPr>
              <a:t>&gt;</a:t>
            </a:r>
            <a:r>
              <a:rPr lang="en-US" sz="1600" b="1" dirty="0" err="1" smtClean="0">
                <a:solidFill>
                  <a:srgbClr val="0070C0"/>
                </a:solidFill>
              </a:rPr>
              <a:t>titlu</a:t>
            </a:r>
            <a:r>
              <a:rPr lang="en-US" sz="1600" b="1" dirty="0" smtClean="0">
                <a:solidFill>
                  <a:srgbClr val="0070C0"/>
                </a:solidFill>
              </a:rPr>
              <a:t> 1&lt;/</a:t>
            </a:r>
            <a:r>
              <a:rPr lang="en-US" sz="1600" b="1" dirty="0" err="1" smtClean="0">
                <a:solidFill>
                  <a:srgbClr val="0070C0"/>
                </a:solidFill>
              </a:rPr>
              <a:t>th</a:t>
            </a:r>
            <a:r>
              <a:rPr lang="en-US" sz="1600" b="1" dirty="0" smtClean="0">
                <a:solidFill>
                  <a:srgbClr val="0070C0"/>
                </a:solidFill>
              </a:rPr>
              <a:t>&gt; &lt;</a:t>
            </a:r>
            <a:r>
              <a:rPr lang="en-US" sz="1600" b="1" dirty="0" err="1" smtClean="0">
                <a:solidFill>
                  <a:srgbClr val="0070C0"/>
                </a:solidFill>
              </a:rPr>
              <a:t>th</a:t>
            </a:r>
            <a:r>
              <a:rPr lang="en-US" sz="1600" b="1" dirty="0" smtClean="0">
                <a:solidFill>
                  <a:srgbClr val="0070C0"/>
                </a:solidFill>
              </a:rPr>
              <a:t>&gt;</a:t>
            </a:r>
            <a:r>
              <a:rPr lang="en-US" sz="1600" b="1" dirty="0" err="1" smtClean="0">
                <a:solidFill>
                  <a:srgbClr val="0070C0"/>
                </a:solidFill>
              </a:rPr>
              <a:t>titlu</a:t>
            </a:r>
            <a:r>
              <a:rPr lang="en-US" sz="1600" b="1" dirty="0" smtClean="0">
                <a:solidFill>
                  <a:srgbClr val="0070C0"/>
                </a:solidFill>
              </a:rPr>
              <a:t> 2&lt;/</a:t>
            </a:r>
            <a:r>
              <a:rPr lang="en-US" sz="1600" b="1" dirty="0" err="1" smtClean="0">
                <a:solidFill>
                  <a:srgbClr val="0070C0"/>
                </a:solidFill>
              </a:rPr>
              <a:t>th</a:t>
            </a:r>
            <a:r>
              <a:rPr lang="en-US" sz="1600" b="1" dirty="0" smtClean="0">
                <a:solidFill>
                  <a:srgbClr val="0070C0"/>
                </a:solidFill>
              </a:rPr>
              <a:t>&gt; &lt;/</a:t>
            </a:r>
            <a:r>
              <a:rPr lang="en-US" sz="1600" b="1" dirty="0" err="1" smtClean="0">
                <a:solidFill>
                  <a:srgbClr val="0070C0"/>
                </a:solidFill>
              </a:rPr>
              <a:t>tr</a:t>
            </a:r>
            <a:r>
              <a:rPr lang="en-US" sz="1600" b="1" dirty="0" smtClean="0">
                <a:solidFill>
                  <a:srgbClr val="0070C0"/>
                </a:solidFill>
              </a:rPr>
              <a:t>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&lt;</a:t>
            </a:r>
            <a:r>
              <a:rPr lang="en-US" sz="1600" b="1" dirty="0" err="1" smtClean="0">
                <a:solidFill>
                  <a:srgbClr val="0070C0"/>
                </a:solidFill>
              </a:rPr>
              <a:t>tr</a:t>
            </a:r>
            <a:r>
              <a:rPr lang="en-US" sz="1600" b="1" dirty="0" smtClean="0">
                <a:solidFill>
                  <a:srgbClr val="0070C0"/>
                </a:solidFill>
              </a:rPr>
              <a:t>&gt; &lt;td&gt;</a:t>
            </a:r>
            <a:r>
              <a:rPr lang="en-US" sz="1600" b="1" dirty="0" err="1" smtClean="0">
                <a:solidFill>
                  <a:srgbClr val="0070C0"/>
                </a:solidFill>
              </a:rPr>
              <a:t>linia</a:t>
            </a:r>
            <a:r>
              <a:rPr lang="en-US" sz="1600" b="1" dirty="0" smtClean="0">
                <a:solidFill>
                  <a:srgbClr val="0070C0"/>
                </a:solidFill>
              </a:rPr>
              <a:t> 2- </a:t>
            </a:r>
            <a:r>
              <a:rPr lang="en-US" sz="1600" b="1" dirty="0" err="1" smtClean="0">
                <a:solidFill>
                  <a:srgbClr val="0070C0"/>
                </a:solidFill>
              </a:rPr>
              <a:t>coloana</a:t>
            </a:r>
            <a:r>
              <a:rPr lang="en-US" sz="1600" b="1" dirty="0" smtClean="0">
                <a:solidFill>
                  <a:srgbClr val="0070C0"/>
                </a:solidFill>
              </a:rPr>
              <a:t> 1&lt;/td&gt; &lt;td&gt;</a:t>
            </a:r>
            <a:r>
              <a:rPr lang="en-US" sz="1600" b="1" dirty="0" err="1" smtClean="0">
                <a:solidFill>
                  <a:srgbClr val="0070C0"/>
                </a:solidFill>
              </a:rPr>
              <a:t>linia</a:t>
            </a:r>
            <a:r>
              <a:rPr lang="en-US" sz="1600" b="1" dirty="0" smtClean="0">
                <a:solidFill>
                  <a:srgbClr val="0070C0"/>
                </a:solidFill>
              </a:rPr>
              <a:t> 2- </a:t>
            </a:r>
            <a:r>
              <a:rPr lang="en-US" sz="1600" b="1" dirty="0" err="1" smtClean="0">
                <a:solidFill>
                  <a:srgbClr val="0070C0"/>
                </a:solidFill>
              </a:rPr>
              <a:t>coloana</a:t>
            </a:r>
            <a:r>
              <a:rPr lang="en-US" sz="1600" b="1" dirty="0" smtClean="0">
                <a:solidFill>
                  <a:srgbClr val="0070C0"/>
                </a:solidFill>
              </a:rPr>
              <a:t> 2&lt;/td&gt; &lt;/</a:t>
            </a:r>
            <a:r>
              <a:rPr lang="en-US" sz="1600" b="1" dirty="0" err="1" smtClean="0">
                <a:solidFill>
                  <a:srgbClr val="0070C0"/>
                </a:solidFill>
              </a:rPr>
              <a:t>tr</a:t>
            </a:r>
            <a:r>
              <a:rPr lang="en-US" sz="1600" b="1" dirty="0" smtClean="0">
                <a:solidFill>
                  <a:srgbClr val="0070C0"/>
                </a:solidFill>
              </a:rPr>
              <a:t>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&lt;</a:t>
            </a:r>
            <a:r>
              <a:rPr lang="en-US" sz="1600" b="1" dirty="0" err="1" smtClean="0">
                <a:solidFill>
                  <a:srgbClr val="0070C0"/>
                </a:solidFill>
              </a:rPr>
              <a:t>tr</a:t>
            </a:r>
            <a:r>
              <a:rPr lang="en-US" sz="1600" b="1" dirty="0" smtClean="0">
                <a:solidFill>
                  <a:srgbClr val="0070C0"/>
                </a:solidFill>
              </a:rPr>
              <a:t>&gt; &lt;td&gt;</a:t>
            </a:r>
            <a:r>
              <a:rPr lang="en-US" sz="1600" b="1" dirty="0" err="1" smtClean="0">
                <a:solidFill>
                  <a:srgbClr val="0070C0"/>
                </a:solidFill>
              </a:rPr>
              <a:t>linia</a:t>
            </a:r>
            <a:r>
              <a:rPr lang="en-US" sz="1600" b="1" dirty="0" smtClean="0">
                <a:solidFill>
                  <a:srgbClr val="0070C0"/>
                </a:solidFill>
              </a:rPr>
              <a:t> 3- </a:t>
            </a:r>
            <a:r>
              <a:rPr lang="en-US" sz="1600" b="1" dirty="0" err="1" smtClean="0">
                <a:solidFill>
                  <a:srgbClr val="0070C0"/>
                </a:solidFill>
              </a:rPr>
              <a:t>coloana</a:t>
            </a:r>
            <a:r>
              <a:rPr lang="en-US" sz="1600" b="1" dirty="0" smtClean="0">
                <a:solidFill>
                  <a:srgbClr val="0070C0"/>
                </a:solidFill>
              </a:rPr>
              <a:t> 1&lt;/td&gt; &lt;td&gt;</a:t>
            </a:r>
            <a:r>
              <a:rPr lang="en-US" sz="1600" b="1" dirty="0" err="1" smtClean="0">
                <a:solidFill>
                  <a:srgbClr val="0070C0"/>
                </a:solidFill>
              </a:rPr>
              <a:t>linia</a:t>
            </a:r>
            <a:r>
              <a:rPr lang="en-US" sz="1600" b="1" dirty="0" smtClean="0">
                <a:solidFill>
                  <a:srgbClr val="0070C0"/>
                </a:solidFill>
              </a:rPr>
              <a:t> 3- </a:t>
            </a:r>
            <a:r>
              <a:rPr lang="en-US" sz="1600" b="1" dirty="0" err="1" smtClean="0">
                <a:solidFill>
                  <a:srgbClr val="0070C0"/>
                </a:solidFill>
              </a:rPr>
              <a:t>coloana</a:t>
            </a:r>
            <a:r>
              <a:rPr lang="en-US" sz="1600" b="1" dirty="0" smtClean="0">
                <a:solidFill>
                  <a:srgbClr val="0070C0"/>
                </a:solidFill>
              </a:rPr>
              <a:t> 2&lt;/td&gt; &lt;/</a:t>
            </a:r>
            <a:r>
              <a:rPr lang="en-US" sz="1600" b="1" dirty="0" err="1" smtClean="0">
                <a:solidFill>
                  <a:srgbClr val="0070C0"/>
                </a:solidFill>
              </a:rPr>
              <a:t>tr</a:t>
            </a:r>
            <a:r>
              <a:rPr lang="en-US" sz="1600" b="1" dirty="0" smtClean="0">
                <a:solidFill>
                  <a:srgbClr val="0070C0"/>
                </a:solidFill>
              </a:rPr>
              <a:t>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&lt;/table</a:t>
            </a:r>
            <a:endParaRPr lang="ro-MO" sz="1500" b="1" dirty="0" smtClean="0">
              <a:solidFill>
                <a:srgbClr val="0070C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3284984"/>
            <a:ext cx="4989438" cy="72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Стрелка вправо 6"/>
          <p:cNvSpPr/>
          <p:nvPr/>
        </p:nvSpPr>
        <p:spPr>
          <a:xfrm>
            <a:off x="3059832" y="3356992"/>
            <a:ext cx="7200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0"/>
            <a:ext cx="7643192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SPA</a:t>
            </a:r>
            <a:r>
              <a:rPr lang="ro-MO" b="1" dirty="0" smtClean="0"/>
              <a:t>Ţ</a:t>
            </a:r>
            <a:r>
              <a:rPr lang="en-US" b="1" dirty="0" smtClean="0"/>
              <a:t>IU LA CELULELE TABELULUI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7504" y="1340768"/>
            <a:ext cx="90364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Spa</a:t>
            </a:r>
            <a:r>
              <a:rPr lang="ro-MO" sz="2400" dirty="0" smtClean="0"/>
              <a:t>ţ</a:t>
            </a:r>
            <a:r>
              <a:rPr lang="en-US" sz="2400" dirty="0" err="1" smtClean="0"/>
              <a:t>iu</a:t>
            </a:r>
            <a:r>
              <a:rPr lang="ro-MO" sz="2400" dirty="0" smtClean="0"/>
              <a:t>l</a:t>
            </a:r>
            <a:r>
              <a:rPr lang="en-US" sz="2400" dirty="0" smtClean="0"/>
              <a:t> </a:t>
            </a:r>
            <a:r>
              <a:rPr lang="en-US" sz="2400" dirty="0" err="1" smtClean="0"/>
              <a:t>dintre</a:t>
            </a:r>
            <a:r>
              <a:rPr lang="en-US" sz="2400" dirty="0" smtClean="0"/>
              <a:t> </a:t>
            </a:r>
            <a:r>
              <a:rPr lang="en-US" sz="2400" dirty="0" err="1" smtClean="0"/>
              <a:t>celulele</a:t>
            </a:r>
            <a:r>
              <a:rPr lang="en-US" sz="2400" dirty="0" smtClean="0"/>
              <a:t> </a:t>
            </a:r>
            <a:r>
              <a:rPr lang="en-US" sz="2400" dirty="0" err="1" smtClean="0"/>
              <a:t>tabelului</a:t>
            </a:r>
            <a:r>
              <a:rPr lang="en-US" sz="2400" dirty="0" smtClean="0"/>
              <a:t> </a:t>
            </a:r>
            <a:r>
              <a:rPr lang="en-US" sz="2400" dirty="0" err="1" smtClean="0"/>
              <a:t>poate</a:t>
            </a:r>
            <a:r>
              <a:rPr lang="en-US" sz="2400" dirty="0" smtClean="0"/>
              <a:t> </a:t>
            </a:r>
            <a:r>
              <a:rPr lang="en-US" sz="2400" dirty="0" err="1" smtClean="0"/>
              <a:t>fi</a:t>
            </a:r>
            <a:r>
              <a:rPr lang="en-US" sz="2400" dirty="0" smtClean="0"/>
              <a:t> </a:t>
            </a:r>
            <a:r>
              <a:rPr lang="en-US" sz="2400" dirty="0" err="1" smtClean="0"/>
              <a:t>definit</a:t>
            </a:r>
            <a:r>
              <a:rPr lang="en-US" sz="2400" dirty="0" smtClean="0"/>
              <a:t> cu </a:t>
            </a:r>
            <a:r>
              <a:rPr lang="en-US" sz="2400" dirty="0" err="1" smtClean="0"/>
              <a:t>proprietatea</a:t>
            </a:r>
            <a:r>
              <a:rPr lang="en-US" sz="2400" dirty="0" smtClean="0"/>
              <a:t> </a:t>
            </a:r>
            <a:endParaRPr lang="ro-MO" sz="2400" dirty="0" smtClean="0"/>
          </a:p>
          <a:p>
            <a:pPr algn="just"/>
            <a:r>
              <a:rPr lang="en-US" sz="2400" b="1" dirty="0" smtClean="0"/>
              <a:t>border-spacing</a:t>
            </a:r>
            <a:r>
              <a:rPr lang="en-US" sz="2400" dirty="0" smtClean="0"/>
              <a:t> </a:t>
            </a:r>
            <a:r>
              <a:rPr lang="en-US" sz="2400" dirty="0" err="1" smtClean="0"/>
              <a:t>aplicat</a:t>
            </a:r>
            <a:r>
              <a:rPr lang="ro-MO" sz="2400" dirty="0" smtClean="0"/>
              <a:t>ă</a:t>
            </a:r>
            <a:r>
              <a:rPr lang="en-US" sz="2400" dirty="0" smtClean="0"/>
              <a:t> la </a:t>
            </a:r>
            <a:r>
              <a:rPr lang="en-US" sz="2400" dirty="0" err="1" smtClean="0"/>
              <a:t>tabel</a:t>
            </a:r>
            <a:r>
              <a:rPr lang="en-US" sz="2400" dirty="0" smtClean="0"/>
              <a:t>.</a:t>
            </a:r>
            <a:endParaRPr lang="ro-MO" sz="2400" dirty="0" smtClean="0"/>
          </a:p>
          <a:p>
            <a:pPr algn="just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Spa</a:t>
            </a:r>
            <a:r>
              <a:rPr lang="ro-MO" sz="2400" dirty="0" smtClean="0"/>
              <a:t>ţ</a:t>
            </a:r>
            <a:r>
              <a:rPr lang="en-US" sz="2400" dirty="0" err="1" smtClean="0"/>
              <a:t>iu</a:t>
            </a:r>
            <a:r>
              <a:rPr lang="en-US" sz="2400" dirty="0" smtClean="0"/>
              <a:t> </a:t>
            </a:r>
            <a:r>
              <a:rPr lang="en-US" sz="2400" dirty="0" err="1" smtClean="0"/>
              <a:t>dintre</a:t>
            </a:r>
            <a:r>
              <a:rPr lang="en-US" sz="2400" dirty="0" smtClean="0"/>
              <a:t> </a:t>
            </a:r>
            <a:r>
              <a:rPr lang="en-US" sz="2400" dirty="0" err="1" smtClean="0"/>
              <a:t>bordur</a:t>
            </a:r>
            <a:r>
              <a:rPr lang="ro-MO" sz="2400" dirty="0" smtClean="0"/>
              <a:t>ă</a:t>
            </a:r>
            <a:r>
              <a:rPr lang="en-US" sz="2400" dirty="0" smtClean="0"/>
              <a:t> </a:t>
            </a:r>
            <a:r>
              <a:rPr lang="ro-MO" sz="2400" dirty="0" smtClean="0"/>
              <a:t>ş</a:t>
            </a:r>
            <a:r>
              <a:rPr lang="en-US" sz="2400" dirty="0" err="1" smtClean="0"/>
              <a:t>i</a:t>
            </a:r>
            <a:r>
              <a:rPr lang="en-US" sz="2400" dirty="0" smtClean="0"/>
              <a:t> con</a:t>
            </a:r>
            <a:r>
              <a:rPr lang="ro-MO" sz="2400" dirty="0" smtClean="0"/>
              <a:t>ţ</a:t>
            </a:r>
            <a:r>
              <a:rPr lang="en-US" sz="2400" dirty="0" err="1" smtClean="0"/>
              <a:t>inutul</a:t>
            </a:r>
            <a:r>
              <a:rPr lang="en-US" sz="2400" dirty="0" smtClean="0"/>
              <a:t> din </a:t>
            </a:r>
            <a:r>
              <a:rPr lang="en-US" sz="2400" b="1" dirty="0" smtClean="0"/>
              <a:t>&lt;td&gt; </a:t>
            </a:r>
            <a:r>
              <a:rPr lang="en-US" sz="2400" dirty="0" err="1" smtClean="0"/>
              <a:t>poate</a:t>
            </a:r>
            <a:r>
              <a:rPr lang="en-US" sz="2400" dirty="0" smtClean="0"/>
              <a:t> </a:t>
            </a:r>
            <a:r>
              <a:rPr lang="en-US" sz="2400" dirty="0" err="1" smtClean="0"/>
              <a:t>fi</a:t>
            </a:r>
            <a:r>
              <a:rPr lang="en-US" sz="2400" dirty="0" smtClean="0"/>
              <a:t> </a:t>
            </a:r>
            <a:r>
              <a:rPr lang="en-US" sz="2400" dirty="0" err="1" smtClean="0"/>
              <a:t>modificat</a:t>
            </a:r>
            <a:r>
              <a:rPr lang="en-US" sz="2400" dirty="0" smtClean="0"/>
              <a:t> cu </a:t>
            </a:r>
            <a:r>
              <a:rPr lang="en-US" sz="2400" dirty="0" err="1" smtClean="0"/>
              <a:t>proprietatea</a:t>
            </a:r>
            <a:r>
              <a:rPr lang="en-US" sz="2400" dirty="0" smtClean="0"/>
              <a:t> </a:t>
            </a:r>
            <a:r>
              <a:rPr lang="en-US" sz="2400" b="1" dirty="0" smtClean="0"/>
              <a:t>padding</a:t>
            </a:r>
            <a:r>
              <a:rPr lang="en-US" sz="2400" dirty="0" smtClean="0"/>
              <a:t> </a:t>
            </a:r>
            <a:r>
              <a:rPr lang="en-US" sz="2400" dirty="0" err="1" smtClean="0"/>
              <a:t>aplicata</a:t>
            </a:r>
            <a:r>
              <a:rPr lang="en-US" sz="2400" dirty="0" smtClean="0"/>
              <a:t> la </a:t>
            </a:r>
            <a:r>
              <a:rPr lang="en-US" sz="2400" b="1" dirty="0" smtClean="0"/>
              <a:t>&lt;</a:t>
            </a:r>
            <a:r>
              <a:rPr lang="en-US" sz="2400" b="1" dirty="0" err="1" smtClean="0"/>
              <a:t>th</a:t>
            </a:r>
            <a:r>
              <a:rPr lang="en-US" sz="2400" b="1" dirty="0" smtClean="0"/>
              <a:t>&gt; </a:t>
            </a:r>
            <a:r>
              <a:rPr lang="ro-MO" sz="2400" dirty="0" smtClean="0"/>
              <a:t>ş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b="1" dirty="0" smtClean="0"/>
              <a:t>&lt;td&gt;.</a:t>
            </a:r>
            <a:endParaRPr lang="ro-MO" sz="2400" b="1" dirty="0" smtClean="0"/>
          </a:p>
          <a:p>
            <a:pPr algn="just"/>
            <a:r>
              <a:rPr lang="en-US" sz="2400" dirty="0" smtClean="0"/>
              <a:t/>
            </a:r>
            <a:br>
              <a:rPr lang="en-US" sz="2400" dirty="0" smtClean="0"/>
            </a:br>
            <a:endParaRPr lang="ro-MO" sz="24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0"/>
            <a:ext cx="7643192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SPA</a:t>
            </a:r>
            <a:r>
              <a:rPr lang="ro-MO" b="1" dirty="0" smtClean="0"/>
              <a:t>Ţ</a:t>
            </a:r>
            <a:r>
              <a:rPr lang="en-US" b="1" dirty="0" smtClean="0"/>
              <a:t>IU LA CELULELE TABELULUI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07504" y="620688"/>
            <a:ext cx="903649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 smtClean="0"/>
              <a:t>Exemplu:</a:t>
            </a:r>
            <a:r>
              <a:rPr lang="fr-FR" dirty="0" smtClean="0"/>
              <a:t> Spatiu dintre celule de 10px si padding 8px;</a:t>
            </a:r>
            <a:endParaRPr lang="ro-MO" dirty="0" smtClean="0"/>
          </a:p>
          <a:p>
            <a:pPr algn="just"/>
            <a:r>
              <a:rPr lang="ro-MO" sz="1600" b="1" dirty="0" smtClean="0"/>
              <a:t>...........................</a:t>
            </a:r>
          </a:p>
          <a:p>
            <a:pPr algn="just"/>
            <a:r>
              <a:rPr lang="en-US" sz="2000" b="1" dirty="0" smtClean="0">
                <a:solidFill>
                  <a:srgbClr val="0070C0"/>
                </a:solidFill>
              </a:rPr>
              <a:t>&lt;style&gt; </a:t>
            </a:r>
            <a:endParaRPr lang="ro-MO" sz="20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000" b="1" dirty="0" smtClean="0">
                <a:solidFill>
                  <a:srgbClr val="0070C0"/>
                </a:solidFill>
              </a:rPr>
              <a:t>table { </a:t>
            </a:r>
            <a:endParaRPr lang="ro-MO" sz="20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000" b="1" dirty="0" smtClean="0">
                <a:solidFill>
                  <a:srgbClr val="0070C0"/>
                </a:solidFill>
              </a:rPr>
              <a:t>border-spacing:10px; margin:5px auto; </a:t>
            </a:r>
            <a:endParaRPr lang="ro-MO" sz="20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000" b="1" dirty="0" smtClean="0">
                <a:solidFill>
                  <a:srgbClr val="0070C0"/>
                </a:solidFill>
              </a:rPr>
              <a:t>width: 80%; </a:t>
            </a:r>
            <a:endParaRPr lang="ro-MO" sz="20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000" b="1" dirty="0" smtClean="0">
                <a:solidFill>
                  <a:srgbClr val="0070C0"/>
                </a:solidFill>
              </a:rPr>
              <a:t>} </a:t>
            </a:r>
            <a:endParaRPr lang="ro-MO" sz="20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000" b="1" dirty="0" smtClean="0">
                <a:solidFill>
                  <a:srgbClr val="0070C0"/>
                </a:solidFill>
              </a:rPr>
              <a:t>table, </a:t>
            </a:r>
            <a:r>
              <a:rPr lang="en-US" sz="2000" b="1" dirty="0" err="1" smtClean="0">
                <a:solidFill>
                  <a:srgbClr val="0070C0"/>
                </a:solidFill>
              </a:rPr>
              <a:t>th</a:t>
            </a:r>
            <a:r>
              <a:rPr lang="en-US" sz="2000" b="1" dirty="0" smtClean="0">
                <a:solidFill>
                  <a:srgbClr val="0070C0"/>
                </a:solidFill>
              </a:rPr>
              <a:t>, td { </a:t>
            </a:r>
            <a:endParaRPr lang="ro-MO" sz="20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000" b="1" dirty="0" smtClean="0">
                <a:solidFill>
                  <a:srgbClr val="0070C0"/>
                </a:solidFill>
              </a:rPr>
              <a:t>border: 1px solid #000;</a:t>
            </a:r>
            <a:endParaRPr lang="ro-MO" sz="20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000" b="1" dirty="0" smtClean="0">
                <a:solidFill>
                  <a:srgbClr val="0070C0"/>
                </a:solidFill>
              </a:rPr>
              <a:t> } </a:t>
            </a:r>
            <a:endParaRPr lang="ro-MO" sz="20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000" b="1" dirty="0" err="1" smtClean="0">
                <a:solidFill>
                  <a:srgbClr val="0070C0"/>
                </a:solidFill>
              </a:rPr>
              <a:t>th</a:t>
            </a:r>
            <a:r>
              <a:rPr lang="en-US" sz="2000" b="1" dirty="0" smtClean="0">
                <a:solidFill>
                  <a:srgbClr val="0070C0"/>
                </a:solidFill>
              </a:rPr>
              <a:t>, td { </a:t>
            </a:r>
            <a:endParaRPr lang="ro-MO" sz="20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000" b="1" dirty="0" smtClean="0">
                <a:solidFill>
                  <a:srgbClr val="0070C0"/>
                </a:solidFill>
              </a:rPr>
              <a:t>padding: 8px; </a:t>
            </a:r>
            <a:endParaRPr lang="ro-MO" sz="20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000" b="1" dirty="0" smtClean="0">
                <a:solidFill>
                  <a:srgbClr val="0070C0"/>
                </a:solidFill>
              </a:rPr>
              <a:t>} </a:t>
            </a:r>
            <a:endParaRPr lang="ro-MO" sz="20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000" b="1" dirty="0" smtClean="0">
                <a:solidFill>
                  <a:srgbClr val="0070C0"/>
                </a:solidFill>
              </a:rPr>
              <a:t>&lt;/style&gt; </a:t>
            </a:r>
            <a:endParaRPr lang="ro-MO" sz="20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000" b="1" dirty="0" smtClean="0">
                <a:solidFill>
                  <a:srgbClr val="0070C0"/>
                </a:solidFill>
              </a:rPr>
              <a:t>&lt;table&gt; </a:t>
            </a:r>
            <a:endParaRPr lang="ro-MO" sz="20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000" b="1" dirty="0" smtClean="0">
                <a:solidFill>
                  <a:srgbClr val="0070C0"/>
                </a:solidFill>
              </a:rPr>
              <a:t>&lt;</a:t>
            </a:r>
            <a:r>
              <a:rPr lang="en-US" sz="2000" b="1" dirty="0" err="1" smtClean="0">
                <a:solidFill>
                  <a:srgbClr val="0070C0"/>
                </a:solidFill>
              </a:rPr>
              <a:t>tr</a:t>
            </a:r>
            <a:r>
              <a:rPr lang="en-US" sz="2000" b="1" dirty="0" smtClean="0">
                <a:solidFill>
                  <a:srgbClr val="0070C0"/>
                </a:solidFill>
              </a:rPr>
              <a:t>&gt; &lt;</a:t>
            </a:r>
            <a:r>
              <a:rPr lang="en-US" sz="2000" b="1" dirty="0" err="1" smtClean="0">
                <a:solidFill>
                  <a:srgbClr val="0070C0"/>
                </a:solidFill>
              </a:rPr>
              <a:t>th</a:t>
            </a:r>
            <a:r>
              <a:rPr lang="en-US" sz="2000" b="1" dirty="0" smtClean="0">
                <a:solidFill>
                  <a:srgbClr val="0070C0"/>
                </a:solidFill>
              </a:rPr>
              <a:t>&gt;</a:t>
            </a:r>
            <a:r>
              <a:rPr lang="en-US" sz="2000" b="1" dirty="0" err="1" smtClean="0">
                <a:solidFill>
                  <a:srgbClr val="0070C0"/>
                </a:solidFill>
              </a:rPr>
              <a:t>titlu</a:t>
            </a:r>
            <a:r>
              <a:rPr lang="en-US" sz="2000" b="1" dirty="0" smtClean="0">
                <a:solidFill>
                  <a:srgbClr val="0070C0"/>
                </a:solidFill>
              </a:rPr>
              <a:t> 1&lt;/</a:t>
            </a:r>
            <a:r>
              <a:rPr lang="en-US" sz="2000" b="1" dirty="0" err="1" smtClean="0">
                <a:solidFill>
                  <a:srgbClr val="0070C0"/>
                </a:solidFill>
              </a:rPr>
              <a:t>th</a:t>
            </a:r>
            <a:r>
              <a:rPr lang="en-US" sz="2000" b="1" dirty="0" smtClean="0">
                <a:solidFill>
                  <a:srgbClr val="0070C0"/>
                </a:solidFill>
              </a:rPr>
              <a:t>&gt; &lt;</a:t>
            </a:r>
            <a:r>
              <a:rPr lang="en-US" sz="2000" b="1" dirty="0" err="1" smtClean="0">
                <a:solidFill>
                  <a:srgbClr val="0070C0"/>
                </a:solidFill>
              </a:rPr>
              <a:t>th</a:t>
            </a:r>
            <a:r>
              <a:rPr lang="en-US" sz="2000" b="1" dirty="0" smtClean="0">
                <a:solidFill>
                  <a:srgbClr val="0070C0"/>
                </a:solidFill>
              </a:rPr>
              <a:t>&gt;</a:t>
            </a:r>
            <a:r>
              <a:rPr lang="en-US" sz="2000" b="1" dirty="0" err="1" smtClean="0">
                <a:solidFill>
                  <a:srgbClr val="0070C0"/>
                </a:solidFill>
              </a:rPr>
              <a:t>titlu</a:t>
            </a:r>
            <a:r>
              <a:rPr lang="en-US" sz="2000" b="1" dirty="0" smtClean="0">
                <a:solidFill>
                  <a:srgbClr val="0070C0"/>
                </a:solidFill>
              </a:rPr>
              <a:t> 2&lt;/</a:t>
            </a:r>
            <a:r>
              <a:rPr lang="en-US" sz="2000" b="1" dirty="0" err="1" smtClean="0">
                <a:solidFill>
                  <a:srgbClr val="0070C0"/>
                </a:solidFill>
              </a:rPr>
              <a:t>th</a:t>
            </a:r>
            <a:r>
              <a:rPr lang="en-US" sz="2000" b="1" dirty="0" smtClean="0">
                <a:solidFill>
                  <a:srgbClr val="0070C0"/>
                </a:solidFill>
              </a:rPr>
              <a:t>&gt; &lt;/</a:t>
            </a:r>
            <a:r>
              <a:rPr lang="en-US" sz="2000" b="1" dirty="0" err="1" smtClean="0">
                <a:solidFill>
                  <a:srgbClr val="0070C0"/>
                </a:solidFill>
              </a:rPr>
              <a:t>tr</a:t>
            </a:r>
            <a:r>
              <a:rPr lang="en-US" sz="2000" b="1" dirty="0" smtClean="0">
                <a:solidFill>
                  <a:srgbClr val="0070C0"/>
                </a:solidFill>
              </a:rPr>
              <a:t>&gt; </a:t>
            </a:r>
            <a:endParaRPr lang="ro-MO" sz="20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000" b="1" dirty="0" smtClean="0">
                <a:solidFill>
                  <a:srgbClr val="0070C0"/>
                </a:solidFill>
              </a:rPr>
              <a:t>&lt;</a:t>
            </a:r>
            <a:r>
              <a:rPr lang="en-US" sz="2000" b="1" dirty="0" err="1" smtClean="0">
                <a:solidFill>
                  <a:srgbClr val="0070C0"/>
                </a:solidFill>
              </a:rPr>
              <a:t>tr</a:t>
            </a:r>
            <a:r>
              <a:rPr lang="en-US" sz="2000" b="1" dirty="0" smtClean="0">
                <a:solidFill>
                  <a:srgbClr val="0070C0"/>
                </a:solidFill>
              </a:rPr>
              <a:t>&gt; &lt;td&gt;</a:t>
            </a:r>
            <a:r>
              <a:rPr lang="en-US" sz="2000" b="1" dirty="0" err="1" smtClean="0">
                <a:solidFill>
                  <a:srgbClr val="0070C0"/>
                </a:solidFill>
              </a:rPr>
              <a:t>linia</a:t>
            </a:r>
            <a:r>
              <a:rPr lang="en-US" sz="2000" b="1" dirty="0" smtClean="0">
                <a:solidFill>
                  <a:srgbClr val="0070C0"/>
                </a:solidFill>
              </a:rPr>
              <a:t> 2- </a:t>
            </a:r>
            <a:r>
              <a:rPr lang="en-US" sz="2000" b="1" dirty="0" err="1" smtClean="0">
                <a:solidFill>
                  <a:srgbClr val="0070C0"/>
                </a:solidFill>
              </a:rPr>
              <a:t>coloana</a:t>
            </a:r>
            <a:r>
              <a:rPr lang="en-US" sz="2000" b="1" dirty="0" smtClean="0">
                <a:solidFill>
                  <a:srgbClr val="0070C0"/>
                </a:solidFill>
              </a:rPr>
              <a:t> 1&lt;/td&gt; &lt;td&gt;</a:t>
            </a:r>
            <a:r>
              <a:rPr lang="en-US" sz="2000" b="1" dirty="0" err="1" smtClean="0">
                <a:solidFill>
                  <a:srgbClr val="0070C0"/>
                </a:solidFill>
              </a:rPr>
              <a:t>linia</a:t>
            </a:r>
            <a:r>
              <a:rPr lang="en-US" sz="2000" b="1" dirty="0" smtClean="0">
                <a:solidFill>
                  <a:srgbClr val="0070C0"/>
                </a:solidFill>
              </a:rPr>
              <a:t> 2- </a:t>
            </a:r>
            <a:r>
              <a:rPr lang="en-US" sz="2000" b="1" dirty="0" err="1" smtClean="0">
                <a:solidFill>
                  <a:srgbClr val="0070C0"/>
                </a:solidFill>
              </a:rPr>
              <a:t>coloana</a:t>
            </a:r>
            <a:r>
              <a:rPr lang="en-US" sz="2000" b="1" dirty="0" smtClean="0">
                <a:solidFill>
                  <a:srgbClr val="0070C0"/>
                </a:solidFill>
              </a:rPr>
              <a:t> 2&lt;/td&gt; &lt;/</a:t>
            </a:r>
            <a:r>
              <a:rPr lang="en-US" sz="2000" b="1" dirty="0" err="1" smtClean="0">
                <a:solidFill>
                  <a:srgbClr val="0070C0"/>
                </a:solidFill>
              </a:rPr>
              <a:t>tr</a:t>
            </a:r>
            <a:r>
              <a:rPr lang="en-US" sz="2000" b="1" dirty="0" smtClean="0">
                <a:solidFill>
                  <a:srgbClr val="0070C0"/>
                </a:solidFill>
              </a:rPr>
              <a:t>&gt; </a:t>
            </a:r>
            <a:endParaRPr lang="ro-MO" sz="20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000" b="1" dirty="0" smtClean="0">
                <a:solidFill>
                  <a:srgbClr val="0070C0"/>
                </a:solidFill>
              </a:rPr>
              <a:t>&lt;</a:t>
            </a:r>
            <a:r>
              <a:rPr lang="en-US" sz="2000" b="1" dirty="0" err="1" smtClean="0">
                <a:solidFill>
                  <a:srgbClr val="0070C0"/>
                </a:solidFill>
              </a:rPr>
              <a:t>tr</a:t>
            </a:r>
            <a:r>
              <a:rPr lang="en-US" sz="2000" b="1" dirty="0" smtClean="0">
                <a:solidFill>
                  <a:srgbClr val="0070C0"/>
                </a:solidFill>
              </a:rPr>
              <a:t>&gt; &lt;td&gt;</a:t>
            </a:r>
            <a:r>
              <a:rPr lang="en-US" sz="2000" b="1" dirty="0" err="1" smtClean="0">
                <a:solidFill>
                  <a:srgbClr val="0070C0"/>
                </a:solidFill>
              </a:rPr>
              <a:t>linia</a:t>
            </a:r>
            <a:r>
              <a:rPr lang="en-US" sz="2000" b="1" dirty="0" smtClean="0">
                <a:solidFill>
                  <a:srgbClr val="0070C0"/>
                </a:solidFill>
              </a:rPr>
              <a:t> 3- </a:t>
            </a:r>
            <a:r>
              <a:rPr lang="en-US" sz="2000" b="1" dirty="0" err="1" smtClean="0">
                <a:solidFill>
                  <a:srgbClr val="0070C0"/>
                </a:solidFill>
              </a:rPr>
              <a:t>coloana</a:t>
            </a:r>
            <a:r>
              <a:rPr lang="en-US" sz="2000" b="1" dirty="0" smtClean="0">
                <a:solidFill>
                  <a:srgbClr val="0070C0"/>
                </a:solidFill>
              </a:rPr>
              <a:t> 1&lt;/td&gt; &lt;td&gt;</a:t>
            </a:r>
            <a:r>
              <a:rPr lang="en-US" sz="2000" b="1" dirty="0" err="1" smtClean="0">
                <a:solidFill>
                  <a:srgbClr val="0070C0"/>
                </a:solidFill>
              </a:rPr>
              <a:t>linia</a:t>
            </a:r>
            <a:r>
              <a:rPr lang="en-US" sz="2000" b="1" dirty="0" smtClean="0">
                <a:solidFill>
                  <a:srgbClr val="0070C0"/>
                </a:solidFill>
              </a:rPr>
              <a:t> 3- </a:t>
            </a:r>
            <a:r>
              <a:rPr lang="en-US" sz="2000" b="1" dirty="0" err="1" smtClean="0">
                <a:solidFill>
                  <a:srgbClr val="0070C0"/>
                </a:solidFill>
              </a:rPr>
              <a:t>coloana</a:t>
            </a:r>
            <a:r>
              <a:rPr lang="en-US" sz="2000" b="1" dirty="0" smtClean="0">
                <a:solidFill>
                  <a:srgbClr val="0070C0"/>
                </a:solidFill>
              </a:rPr>
              <a:t> 2&lt;/td&gt; &lt;/</a:t>
            </a:r>
            <a:r>
              <a:rPr lang="en-US" sz="2000" b="1" dirty="0" err="1" smtClean="0">
                <a:solidFill>
                  <a:srgbClr val="0070C0"/>
                </a:solidFill>
              </a:rPr>
              <a:t>tr</a:t>
            </a:r>
            <a:r>
              <a:rPr lang="en-US" sz="2000" b="1" dirty="0" smtClean="0">
                <a:solidFill>
                  <a:srgbClr val="0070C0"/>
                </a:solidFill>
              </a:rPr>
              <a:t>&gt; </a:t>
            </a:r>
            <a:endParaRPr lang="ro-MO" sz="20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000" b="1" dirty="0" smtClean="0">
                <a:solidFill>
                  <a:srgbClr val="0070C0"/>
                </a:solidFill>
              </a:rPr>
              <a:t>&lt;/table&gt;</a:t>
            </a:r>
            <a:endParaRPr lang="ro-MO" sz="2000" b="1" dirty="0" smtClean="0">
              <a:solidFill>
                <a:srgbClr val="0070C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3538" y="3501008"/>
            <a:ext cx="5240462" cy="853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Стрелка вправо 6"/>
          <p:cNvSpPr/>
          <p:nvPr/>
        </p:nvSpPr>
        <p:spPr>
          <a:xfrm>
            <a:off x="2987824" y="3573016"/>
            <a:ext cx="7200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0"/>
            <a:ext cx="7643192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CULOAREA TABELULUI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07504" y="620688"/>
            <a:ext cx="9036496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Culoarea</a:t>
            </a:r>
            <a:r>
              <a:rPr lang="en-US" dirty="0" smtClean="0"/>
              <a:t> /</a:t>
            </a:r>
            <a:r>
              <a:rPr lang="en-US" dirty="0" err="1" smtClean="0"/>
              <a:t>fundalul</a:t>
            </a:r>
            <a:r>
              <a:rPr lang="en-US" dirty="0" smtClean="0"/>
              <a:t> la </a:t>
            </a:r>
            <a:r>
              <a:rPr lang="en-US" dirty="0" err="1" smtClean="0"/>
              <a:t>elementele</a:t>
            </a:r>
            <a:r>
              <a:rPr lang="en-US" dirty="0" smtClean="0"/>
              <a:t> din </a:t>
            </a:r>
            <a:r>
              <a:rPr lang="en-US" dirty="0" err="1" smtClean="0"/>
              <a:t>tabel</a:t>
            </a:r>
            <a:r>
              <a:rPr lang="en-US" dirty="0" smtClean="0"/>
              <a:t> se face cu </a:t>
            </a:r>
            <a:r>
              <a:rPr lang="en-US" dirty="0" err="1" smtClean="0"/>
              <a:t>proprietatea</a:t>
            </a:r>
            <a:r>
              <a:rPr lang="en-US" dirty="0" smtClean="0"/>
              <a:t> </a:t>
            </a:r>
            <a:r>
              <a:rPr lang="en-US" b="1" dirty="0" smtClean="0"/>
              <a:t>background</a:t>
            </a:r>
            <a:r>
              <a:rPr lang="en-US" dirty="0" smtClean="0"/>
              <a:t>. </a:t>
            </a:r>
            <a:endParaRPr lang="ro-MO" dirty="0" smtClean="0"/>
          </a:p>
          <a:p>
            <a:pPr algn="just"/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fi</a:t>
            </a:r>
            <a:r>
              <a:rPr lang="en-US" dirty="0" smtClean="0"/>
              <a:t> </a:t>
            </a:r>
            <a:r>
              <a:rPr lang="en-US" dirty="0" err="1" smtClean="0"/>
              <a:t>aplicat</a:t>
            </a:r>
            <a:r>
              <a:rPr lang="ro-MO" dirty="0" smtClean="0"/>
              <a:t>ă</a:t>
            </a:r>
            <a:r>
              <a:rPr lang="en-US" dirty="0" smtClean="0"/>
              <a:t> la </a:t>
            </a:r>
            <a:r>
              <a:rPr lang="en-US" b="1" dirty="0" smtClean="0"/>
              <a:t>&lt;table&gt;, &lt;</a:t>
            </a:r>
            <a:r>
              <a:rPr lang="en-US" b="1" dirty="0" err="1" smtClean="0"/>
              <a:t>tr</a:t>
            </a:r>
            <a:r>
              <a:rPr lang="en-US" b="1" dirty="0" smtClean="0"/>
              <a:t>&gt;, &lt;</a:t>
            </a:r>
            <a:r>
              <a:rPr lang="en-US" b="1" dirty="0" err="1" smtClean="0"/>
              <a:t>th</a:t>
            </a:r>
            <a:r>
              <a:rPr lang="en-US" b="1" dirty="0" smtClean="0"/>
              <a:t>&gt;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b="1" dirty="0" smtClean="0"/>
              <a:t>&lt;td&gt;.</a:t>
            </a:r>
            <a:endParaRPr lang="ro-MO" b="1" dirty="0" smtClean="0"/>
          </a:p>
          <a:p>
            <a:pPr algn="just"/>
            <a:r>
              <a:rPr lang="en-US" b="1" dirty="0" err="1" smtClean="0"/>
              <a:t>Exemplu</a:t>
            </a:r>
            <a:r>
              <a:rPr lang="en-US" b="1" dirty="0" smtClean="0"/>
              <a:t>:</a:t>
            </a:r>
            <a:r>
              <a:rPr lang="en-US" dirty="0" smtClean="0"/>
              <a:t> background </a:t>
            </a:r>
            <a:r>
              <a:rPr lang="en-US" dirty="0" err="1" smtClean="0"/>
              <a:t>aplicat</a:t>
            </a:r>
            <a:r>
              <a:rPr lang="en-US" dirty="0" smtClean="0"/>
              <a:t> la </a:t>
            </a:r>
            <a:r>
              <a:rPr lang="en-US" b="1" dirty="0" smtClean="0"/>
              <a:t>&lt;table&gt;, &lt;</a:t>
            </a:r>
            <a:r>
              <a:rPr lang="en-US" b="1" dirty="0" err="1" smtClean="0"/>
              <a:t>th</a:t>
            </a:r>
            <a:r>
              <a:rPr lang="en-US" b="1" dirty="0" smtClean="0"/>
              <a:t>&gt; </a:t>
            </a:r>
            <a:r>
              <a:rPr lang="ro-MO" b="1" dirty="0" smtClean="0"/>
              <a:t>ş</a:t>
            </a:r>
            <a:r>
              <a:rPr lang="en-US" b="1" dirty="0" err="1" smtClean="0"/>
              <a:t>i</a:t>
            </a:r>
            <a:r>
              <a:rPr lang="en-US" b="1" dirty="0" smtClean="0"/>
              <a:t> &lt;td&gt;. </a:t>
            </a:r>
            <a:endParaRPr lang="ro-MO" b="1" dirty="0" smtClean="0"/>
          </a:p>
          <a:p>
            <a:pPr algn="just"/>
            <a:r>
              <a:rPr lang="ro-MO" sz="1600" b="1" dirty="0" smtClean="0"/>
              <a:t>...........................</a:t>
            </a:r>
          </a:p>
          <a:p>
            <a:r>
              <a:rPr lang="en-GB" sz="1500" b="1" dirty="0">
                <a:solidFill>
                  <a:schemeClr val="accent1">
                    <a:lumMod val="75000"/>
                  </a:schemeClr>
                </a:solidFill>
              </a:rPr>
              <a:t>&lt;style&gt; </a:t>
            </a:r>
          </a:p>
          <a:p>
            <a:r>
              <a:rPr lang="en-GB" sz="1500" b="1" dirty="0">
                <a:solidFill>
                  <a:schemeClr val="accent1">
                    <a:lumMod val="75000"/>
                  </a:schemeClr>
                </a:solidFill>
              </a:rPr>
              <a:t>        table { </a:t>
            </a:r>
          </a:p>
          <a:p>
            <a:r>
              <a:rPr lang="en-GB" sz="1500" b="1" dirty="0">
                <a:solidFill>
                  <a:schemeClr val="accent1">
                    <a:lumMod val="75000"/>
                  </a:schemeClr>
                </a:solidFill>
              </a:rPr>
              <a:t>        background: #e6f205; </a:t>
            </a:r>
          </a:p>
          <a:p>
            <a:r>
              <a:rPr lang="en-GB" sz="1500" b="1" dirty="0">
                <a:solidFill>
                  <a:schemeClr val="accent1">
                    <a:lumMod val="75000"/>
                  </a:schemeClr>
                </a:solidFill>
              </a:rPr>
              <a:t>        margin:5px auto; </a:t>
            </a:r>
          </a:p>
          <a:p>
            <a:r>
              <a:rPr lang="en-GB" sz="1500" b="1" dirty="0">
                <a:solidFill>
                  <a:schemeClr val="accent1">
                    <a:lumMod val="75000"/>
                  </a:schemeClr>
                </a:solidFill>
              </a:rPr>
              <a:t>        width: 290px; </a:t>
            </a:r>
          </a:p>
          <a:p>
            <a:r>
              <a:rPr lang="en-GB" sz="1500" b="1" dirty="0">
                <a:solidFill>
                  <a:schemeClr val="accent1">
                    <a:lumMod val="75000"/>
                  </a:schemeClr>
                </a:solidFill>
              </a:rPr>
              <a:t>        } </a:t>
            </a:r>
          </a:p>
          <a:p>
            <a:r>
              <a:rPr lang="en-GB" sz="1500" b="1" dirty="0">
                <a:solidFill>
                  <a:schemeClr val="accent1">
                    <a:lumMod val="75000"/>
                  </a:schemeClr>
                </a:solidFill>
              </a:rPr>
              <a:t>        table, </a:t>
            </a:r>
            <a:r>
              <a:rPr lang="en-GB" sz="1500" b="1" dirty="0" err="1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GB" sz="1500" b="1" dirty="0">
                <a:solidFill>
                  <a:schemeClr val="accent1">
                    <a:lumMod val="75000"/>
                  </a:schemeClr>
                </a:solidFill>
              </a:rPr>
              <a:t>, td { </a:t>
            </a:r>
          </a:p>
          <a:p>
            <a:r>
              <a:rPr lang="en-GB" sz="1500" b="1" dirty="0">
                <a:solidFill>
                  <a:schemeClr val="accent1">
                    <a:lumMod val="75000"/>
                  </a:schemeClr>
                </a:solidFill>
              </a:rPr>
              <a:t>        border: 1px solid </a:t>
            </a:r>
            <a:r>
              <a:rPr lang="en-GB" sz="1500" b="1" dirty="0" err="1">
                <a:solidFill>
                  <a:schemeClr val="accent1">
                    <a:lumMod val="75000"/>
                  </a:schemeClr>
                </a:solidFill>
              </a:rPr>
              <a:t>rgb</a:t>
            </a:r>
            <a:r>
              <a:rPr lang="en-GB" sz="1500" b="1" dirty="0">
                <a:solidFill>
                  <a:schemeClr val="accent1">
                    <a:lumMod val="75000"/>
                  </a:schemeClr>
                </a:solidFill>
              </a:rPr>
              <a:t>(81, 5, 211); </a:t>
            </a:r>
          </a:p>
          <a:p>
            <a:r>
              <a:rPr lang="en-GB" sz="1500" b="1" dirty="0">
                <a:solidFill>
                  <a:schemeClr val="accent1">
                    <a:lumMod val="75000"/>
                  </a:schemeClr>
                </a:solidFill>
              </a:rPr>
              <a:t>        } </a:t>
            </a:r>
          </a:p>
          <a:p>
            <a:r>
              <a:rPr lang="en-GB" sz="1500" b="1" dirty="0">
                <a:solidFill>
                  <a:schemeClr val="accent1">
                    <a:lumMod val="75000"/>
                  </a:schemeClr>
                </a:solidFill>
              </a:rPr>
              <a:t>        </a:t>
            </a:r>
            <a:r>
              <a:rPr lang="en-GB" sz="1500" b="1" dirty="0" err="1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GB" sz="1500" b="1" dirty="0">
                <a:solidFill>
                  <a:schemeClr val="accent1">
                    <a:lumMod val="75000"/>
                  </a:schemeClr>
                </a:solidFill>
              </a:rPr>
              <a:t> { </a:t>
            </a:r>
          </a:p>
          <a:p>
            <a:r>
              <a:rPr lang="en-GB" sz="1500" b="1" dirty="0">
                <a:solidFill>
                  <a:schemeClr val="accent1">
                    <a:lumMod val="75000"/>
                  </a:schemeClr>
                </a:solidFill>
              </a:rPr>
              <a:t>        background: #12ddf8; </a:t>
            </a:r>
            <a:r>
              <a:rPr lang="en-GB" sz="1500" b="1" dirty="0" err="1">
                <a:solidFill>
                  <a:schemeClr val="accent1">
                    <a:lumMod val="75000"/>
                  </a:schemeClr>
                </a:solidFill>
              </a:rPr>
              <a:t>color</a:t>
            </a:r>
            <a:r>
              <a:rPr lang="en-GB" sz="15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GB" sz="1500" b="1" dirty="0" err="1">
                <a:solidFill>
                  <a:schemeClr val="accent1">
                    <a:lumMod val="75000"/>
                  </a:schemeClr>
                </a:solidFill>
              </a:rPr>
              <a:t>rgb</a:t>
            </a:r>
            <a:r>
              <a:rPr lang="en-GB" sz="1500" b="1" dirty="0">
                <a:solidFill>
                  <a:schemeClr val="accent1">
                    <a:lumMod val="75000"/>
                  </a:schemeClr>
                </a:solidFill>
              </a:rPr>
              <a:t>(19, 2, 2); </a:t>
            </a:r>
          </a:p>
          <a:p>
            <a:r>
              <a:rPr lang="en-GB" sz="1500" b="1" dirty="0">
                <a:solidFill>
                  <a:schemeClr val="accent1">
                    <a:lumMod val="75000"/>
                  </a:schemeClr>
                </a:solidFill>
              </a:rPr>
              <a:t>        } </a:t>
            </a:r>
          </a:p>
          <a:p>
            <a:r>
              <a:rPr lang="en-GB" sz="1500" b="1" dirty="0">
                <a:solidFill>
                  <a:schemeClr val="accent1">
                    <a:lumMod val="75000"/>
                  </a:schemeClr>
                </a:solidFill>
              </a:rPr>
              <a:t>        td { </a:t>
            </a:r>
          </a:p>
          <a:p>
            <a:r>
              <a:rPr lang="en-GB" sz="1500" b="1" dirty="0">
                <a:solidFill>
                  <a:schemeClr val="accent1">
                    <a:lumMod val="75000"/>
                  </a:schemeClr>
                </a:solidFill>
              </a:rPr>
              <a:t>        background: </a:t>
            </a:r>
            <a:r>
              <a:rPr lang="en-GB" sz="1500" b="1" dirty="0" err="1">
                <a:solidFill>
                  <a:schemeClr val="accent1">
                    <a:lumMod val="75000"/>
                  </a:schemeClr>
                </a:solidFill>
              </a:rPr>
              <a:t>rgb</a:t>
            </a:r>
            <a:r>
              <a:rPr lang="en-GB" sz="1500" b="1" dirty="0">
                <a:solidFill>
                  <a:schemeClr val="accent1">
                    <a:lumMod val="75000"/>
                  </a:schemeClr>
                </a:solidFill>
              </a:rPr>
              <a:t>(209, 12, 12); </a:t>
            </a:r>
            <a:r>
              <a:rPr lang="en-GB" sz="1500" b="1" dirty="0" err="1">
                <a:solidFill>
                  <a:schemeClr val="accent1">
                    <a:lumMod val="75000"/>
                  </a:schemeClr>
                </a:solidFill>
              </a:rPr>
              <a:t>color</a:t>
            </a:r>
            <a:r>
              <a:rPr lang="en-GB" sz="15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GB" sz="1500" b="1" dirty="0" err="1">
                <a:solidFill>
                  <a:schemeClr val="accent1">
                    <a:lumMod val="75000"/>
                  </a:schemeClr>
                </a:solidFill>
              </a:rPr>
              <a:t>rgb</a:t>
            </a:r>
            <a:r>
              <a:rPr lang="en-GB" sz="1500" b="1" dirty="0">
                <a:solidFill>
                  <a:schemeClr val="accent1">
                    <a:lumMod val="75000"/>
                  </a:schemeClr>
                </a:solidFill>
              </a:rPr>
              <a:t>(241, 234, 234); </a:t>
            </a:r>
          </a:p>
          <a:p>
            <a:r>
              <a:rPr lang="en-GB" sz="1500" b="1" dirty="0">
                <a:solidFill>
                  <a:schemeClr val="accent1">
                    <a:lumMod val="75000"/>
                  </a:schemeClr>
                </a:solidFill>
              </a:rPr>
              <a:t>        }</a:t>
            </a:r>
          </a:p>
          <a:p>
            <a:r>
              <a:rPr lang="en-GB" sz="1500" b="1" dirty="0">
                <a:solidFill>
                  <a:schemeClr val="accent1">
                    <a:lumMod val="75000"/>
                  </a:schemeClr>
                </a:solidFill>
              </a:rPr>
              <a:t>         &lt;/style&gt; </a:t>
            </a:r>
          </a:p>
          <a:p>
            <a:r>
              <a:rPr lang="en-GB" sz="1500" b="1" dirty="0">
                <a:solidFill>
                  <a:schemeClr val="accent1">
                    <a:lumMod val="75000"/>
                  </a:schemeClr>
                </a:solidFill>
              </a:rPr>
              <a:t>        &lt;table&gt; </a:t>
            </a:r>
          </a:p>
          <a:p>
            <a:r>
              <a:rPr lang="en-GB" sz="1500" b="1" dirty="0">
                <a:solidFill>
                  <a:schemeClr val="accent1">
                    <a:lumMod val="75000"/>
                  </a:schemeClr>
                </a:solidFill>
              </a:rPr>
              <a:t>        &lt;</a:t>
            </a:r>
            <a:r>
              <a:rPr lang="en-GB" sz="1500" b="1" dirty="0" err="1">
                <a:solidFill>
                  <a:schemeClr val="accent1">
                    <a:lumMod val="75000"/>
                  </a:schemeClr>
                </a:solidFill>
              </a:rPr>
              <a:t>tr</a:t>
            </a:r>
            <a:r>
              <a:rPr lang="en-GB" sz="1500" b="1" dirty="0">
                <a:solidFill>
                  <a:schemeClr val="accent1">
                    <a:lumMod val="75000"/>
                  </a:schemeClr>
                </a:solidFill>
              </a:rPr>
              <a:t>&gt; &lt;</a:t>
            </a:r>
            <a:r>
              <a:rPr lang="en-GB" sz="1500" b="1" dirty="0" err="1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GB" sz="15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GB" sz="1500" b="1" dirty="0" err="1">
                <a:solidFill>
                  <a:schemeClr val="accent1">
                    <a:lumMod val="75000"/>
                  </a:schemeClr>
                </a:solidFill>
              </a:rPr>
              <a:t>titlu</a:t>
            </a:r>
            <a:r>
              <a:rPr lang="en-GB" sz="1500" b="1" dirty="0">
                <a:solidFill>
                  <a:schemeClr val="accent1">
                    <a:lumMod val="75000"/>
                  </a:schemeClr>
                </a:solidFill>
              </a:rPr>
              <a:t> 1&lt;/</a:t>
            </a:r>
            <a:r>
              <a:rPr lang="en-GB" sz="1500" b="1" dirty="0" err="1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GB" sz="1500" b="1" dirty="0">
                <a:solidFill>
                  <a:schemeClr val="accent1">
                    <a:lumMod val="75000"/>
                  </a:schemeClr>
                </a:solidFill>
              </a:rPr>
              <a:t>&gt; &lt;</a:t>
            </a:r>
            <a:r>
              <a:rPr lang="en-GB" sz="1500" b="1" dirty="0" err="1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GB" sz="15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GB" sz="1500" b="1" dirty="0" err="1">
                <a:solidFill>
                  <a:schemeClr val="accent1">
                    <a:lumMod val="75000"/>
                  </a:schemeClr>
                </a:solidFill>
              </a:rPr>
              <a:t>titlu</a:t>
            </a:r>
            <a:r>
              <a:rPr lang="en-GB" sz="1500" b="1" dirty="0">
                <a:solidFill>
                  <a:schemeClr val="accent1">
                    <a:lumMod val="75000"/>
                  </a:schemeClr>
                </a:solidFill>
              </a:rPr>
              <a:t> 2&lt;/</a:t>
            </a:r>
            <a:r>
              <a:rPr lang="en-GB" sz="1500" b="1" dirty="0" err="1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GB" sz="1500" b="1" dirty="0">
                <a:solidFill>
                  <a:schemeClr val="accent1">
                    <a:lumMod val="75000"/>
                  </a:schemeClr>
                </a:solidFill>
              </a:rPr>
              <a:t>&gt; &lt;/</a:t>
            </a:r>
            <a:r>
              <a:rPr lang="en-GB" sz="1500" b="1" dirty="0" err="1">
                <a:solidFill>
                  <a:schemeClr val="accent1">
                    <a:lumMod val="75000"/>
                  </a:schemeClr>
                </a:solidFill>
              </a:rPr>
              <a:t>tr</a:t>
            </a:r>
            <a:r>
              <a:rPr lang="en-GB" sz="1500" b="1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</a:p>
          <a:p>
            <a:r>
              <a:rPr lang="en-GB" sz="1500" b="1" dirty="0">
                <a:solidFill>
                  <a:schemeClr val="accent1">
                    <a:lumMod val="75000"/>
                  </a:schemeClr>
                </a:solidFill>
              </a:rPr>
              <a:t>        &lt;</a:t>
            </a:r>
            <a:r>
              <a:rPr lang="en-GB" sz="1500" b="1" dirty="0" err="1">
                <a:solidFill>
                  <a:schemeClr val="accent1">
                    <a:lumMod val="75000"/>
                  </a:schemeClr>
                </a:solidFill>
              </a:rPr>
              <a:t>tr</a:t>
            </a:r>
            <a:r>
              <a:rPr lang="en-GB" sz="1500" b="1" dirty="0">
                <a:solidFill>
                  <a:schemeClr val="accent1">
                    <a:lumMod val="75000"/>
                  </a:schemeClr>
                </a:solidFill>
              </a:rPr>
              <a:t>&gt; &lt;td&gt;</a:t>
            </a:r>
            <a:r>
              <a:rPr lang="en-GB" sz="1500" b="1" dirty="0" err="1">
                <a:solidFill>
                  <a:schemeClr val="accent1">
                    <a:lumMod val="75000"/>
                  </a:schemeClr>
                </a:solidFill>
              </a:rPr>
              <a:t>linia</a:t>
            </a:r>
            <a:r>
              <a:rPr lang="en-GB" sz="1500" b="1" dirty="0">
                <a:solidFill>
                  <a:schemeClr val="accent1">
                    <a:lumMod val="75000"/>
                  </a:schemeClr>
                </a:solidFill>
              </a:rPr>
              <a:t> 2- </a:t>
            </a:r>
            <a:r>
              <a:rPr lang="en-GB" sz="1500" b="1" dirty="0" err="1">
                <a:solidFill>
                  <a:schemeClr val="accent1">
                    <a:lumMod val="75000"/>
                  </a:schemeClr>
                </a:solidFill>
              </a:rPr>
              <a:t>coloana</a:t>
            </a:r>
            <a:r>
              <a:rPr lang="en-GB" sz="1500" b="1" dirty="0">
                <a:solidFill>
                  <a:schemeClr val="accent1">
                    <a:lumMod val="75000"/>
                  </a:schemeClr>
                </a:solidFill>
              </a:rPr>
              <a:t> 1&lt;/td&gt; &lt;td&gt;</a:t>
            </a:r>
            <a:r>
              <a:rPr lang="en-GB" sz="1500" b="1" dirty="0" err="1">
                <a:solidFill>
                  <a:schemeClr val="accent1">
                    <a:lumMod val="75000"/>
                  </a:schemeClr>
                </a:solidFill>
              </a:rPr>
              <a:t>linia</a:t>
            </a:r>
            <a:r>
              <a:rPr lang="en-GB" sz="1500" b="1" dirty="0">
                <a:solidFill>
                  <a:schemeClr val="accent1">
                    <a:lumMod val="75000"/>
                  </a:schemeClr>
                </a:solidFill>
              </a:rPr>
              <a:t> 2- </a:t>
            </a:r>
            <a:r>
              <a:rPr lang="en-GB" sz="1500" b="1" dirty="0" err="1">
                <a:solidFill>
                  <a:schemeClr val="accent1">
                    <a:lumMod val="75000"/>
                  </a:schemeClr>
                </a:solidFill>
              </a:rPr>
              <a:t>coloana</a:t>
            </a:r>
            <a:r>
              <a:rPr lang="en-GB" sz="1500" b="1" dirty="0">
                <a:solidFill>
                  <a:schemeClr val="accent1">
                    <a:lumMod val="75000"/>
                  </a:schemeClr>
                </a:solidFill>
              </a:rPr>
              <a:t> 2&lt;/td&gt; &lt;/</a:t>
            </a:r>
            <a:r>
              <a:rPr lang="en-GB" sz="1500" b="1" dirty="0" err="1">
                <a:solidFill>
                  <a:schemeClr val="accent1">
                    <a:lumMod val="75000"/>
                  </a:schemeClr>
                </a:solidFill>
              </a:rPr>
              <a:t>tr</a:t>
            </a:r>
            <a:r>
              <a:rPr lang="en-GB" sz="1500" b="1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</a:p>
          <a:p>
            <a:r>
              <a:rPr lang="en-GB" sz="1500" b="1" dirty="0">
                <a:solidFill>
                  <a:schemeClr val="accent1">
                    <a:lumMod val="75000"/>
                  </a:schemeClr>
                </a:solidFill>
              </a:rPr>
              <a:t>        &lt;</a:t>
            </a:r>
            <a:r>
              <a:rPr lang="en-GB" sz="1500" b="1" dirty="0" err="1">
                <a:solidFill>
                  <a:schemeClr val="accent1">
                    <a:lumMod val="75000"/>
                  </a:schemeClr>
                </a:solidFill>
              </a:rPr>
              <a:t>tr</a:t>
            </a:r>
            <a:r>
              <a:rPr lang="en-GB" sz="1500" b="1" dirty="0">
                <a:solidFill>
                  <a:schemeClr val="accent1">
                    <a:lumMod val="75000"/>
                  </a:schemeClr>
                </a:solidFill>
              </a:rPr>
              <a:t>&gt; &lt;td&gt;</a:t>
            </a:r>
            <a:r>
              <a:rPr lang="en-GB" sz="1500" b="1" dirty="0" err="1">
                <a:solidFill>
                  <a:schemeClr val="accent1">
                    <a:lumMod val="75000"/>
                  </a:schemeClr>
                </a:solidFill>
              </a:rPr>
              <a:t>linia</a:t>
            </a:r>
            <a:r>
              <a:rPr lang="en-GB" sz="1500" b="1" dirty="0">
                <a:solidFill>
                  <a:schemeClr val="accent1">
                    <a:lumMod val="75000"/>
                  </a:schemeClr>
                </a:solidFill>
              </a:rPr>
              <a:t> 3- </a:t>
            </a:r>
            <a:r>
              <a:rPr lang="en-GB" sz="1500" b="1" dirty="0" err="1">
                <a:solidFill>
                  <a:schemeClr val="accent1">
                    <a:lumMod val="75000"/>
                  </a:schemeClr>
                </a:solidFill>
              </a:rPr>
              <a:t>coloana</a:t>
            </a:r>
            <a:r>
              <a:rPr lang="en-GB" sz="1500" b="1" dirty="0">
                <a:solidFill>
                  <a:schemeClr val="accent1">
                    <a:lumMod val="75000"/>
                  </a:schemeClr>
                </a:solidFill>
              </a:rPr>
              <a:t> 1&lt;/td&gt; &lt;td&gt;</a:t>
            </a:r>
            <a:r>
              <a:rPr lang="en-GB" sz="1500" b="1" dirty="0" err="1">
                <a:solidFill>
                  <a:schemeClr val="accent1">
                    <a:lumMod val="75000"/>
                  </a:schemeClr>
                </a:solidFill>
              </a:rPr>
              <a:t>linia</a:t>
            </a:r>
            <a:r>
              <a:rPr lang="en-GB" sz="1500" b="1" dirty="0">
                <a:solidFill>
                  <a:schemeClr val="accent1">
                    <a:lumMod val="75000"/>
                  </a:schemeClr>
                </a:solidFill>
              </a:rPr>
              <a:t> 3- </a:t>
            </a:r>
            <a:r>
              <a:rPr lang="en-GB" sz="1500" b="1" dirty="0" err="1">
                <a:solidFill>
                  <a:schemeClr val="accent1">
                    <a:lumMod val="75000"/>
                  </a:schemeClr>
                </a:solidFill>
              </a:rPr>
              <a:t>coloana</a:t>
            </a:r>
            <a:r>
              <a:rPr lang="en-GB" sz="1500" b="1" dirty="0">
                <a:solidFill>
                  <a:schemeClr val="accent1">
                    <a:lumMod val="75000"/>
                  </a:schemeClr>
                </a:solidFill>
              </a:rPr>
              <a:t> 2&lt;/td&gt; &lt;/</a:t>
            </a:r>
            <a:r>
              <a:rPr lang="en-GB" sz="1500" b="1" dirty="0" err="1">
                <a:solidFill>
                  <a:schemeClr val="accent1">
                    <a:lumMod val="75000"/>
                  </a:schemeClr>
                </a:solidFill>
              </a:rPr>
              <a:t>tr</a:t>
            </a:r>
            <a:r>
              <a:rPr lang="en-GB" sz="1500" b="1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</a:p>
          <a:p>
            <a:r>
              <a:rPr lang="en-GB" sz="1500" b="1" dirty="0">
                <a:solidFill>
                  <a:schemeClr val="accent1">
                    <a:lumMod val="75000"/>
                  </a:schemeClr>
                </a:solidFill>
              </a:rPr>
              <a:t>        &lt;/table&gt;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3203848" y="3390868"/>
            <a:ext cx="7200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3212976"/>
            <a:ext cx="426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27168" cy="1143000"/>
          </a:xfrm>
        </p:spPr>
        <p:txBody>
          <a:bodyPr/>
          <a:lstStyle/>
          <a:p>
            <a:r>
              <a:rPr lang="ro-MO" b="1" dirty="0" smtClean="0"/>
              <a:t>CUPRINS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07504" y="1916832"/>
            <a:ext cx="878497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b="1" dirty="0" smtClean="0"/>
              <a:t>CREARE TABELE </a:t>
            </a:r>
            <a:r>
              <a:rPr lang="ro-MO" sz="2800" b="1" dirty="0" smtClean="0"/>
              <a:t>în </a:t>
            </a:r>
            <a:r>
              <a:rPr lang="en-US" sz="2800" b="1" dirty="0" smtClean="0"/>
              <a:t>HTML</a:t>
            </a:r>
            <a:endParaRPr lang="ro-MO" sz="2800" b="1" dirty="0" smtClean="0"/>
          </a:p>
          <a:p>
            <a:pPr>
              <a:buFont typeface="Wingdings" pitchFamily="2" charset="2"/>
              <a:buChar char="q"/>
            </a:pPr>
            <a:r>
              <a:rPr lang="en-US" sz="2800" b="1" dirty="0" smtClean="0"/>
              <a:t>SUB-TITLU</a:t>
            </a:r>
            <a:r>
              <a:rPr lang="ro-MO" sz="2800" b="1" dirty="0" smtClean="0"/>
              <a:t>L</a:t>
            </a:r>
            <a:r>
              <a:rPr lang="en-US" sz="2800" b="1" dirty="0" smtClean="0"/>
              <a:t> TABELULUI</a:t>
            </a:r>
            <a:endParaRPr lang="ro-MO" sz="2800" b="1" dirty="0" smtClean="0"/>
          </a:p>
          <a:p>
            <a:pPr>
              <a:buFont typeface="Wingdings" pitchFamily="2" charset="2"/>
              <a:buChar char="q"/>
            </a:pPr>
            <a:r>
              <a:rPr lang="en-US" sz="2800" b="1" dirty="0" smtClean="0"/>
              <a:t>UNIRE CELULE</a:t>
            </a:r>
            <a:endParaRPr lang="ro-MO" sz="2800" b="1" dirty="0" smtClean="0"/>
          </a:p>
          <a:p>
            <a:pPr>
              <a:buFont typeface="Wingdings" pitchFamily="2" charset="2"/>
              <a:buChar char="q"/>
            </a:pPr>
            <a:r>
              <a:rPr lang="en-US" sz="2800" b="1" dirty="0" smtClean="0"/>
              <a:t>AD</a:t>
            </a:r>
            <a:r>
              <a:rPr lang="ro-MO" sz="2800" b="1" dirty="0" smtClean="0"/>
              <a:t>Ă</a:t>
            </a:r>
            <a:r>
              <a:rPr lang="en-US" sz="2800" b="1" dirty="0" smtClean="0"/>
              <a:t>UGARE BORDUR</a:t>
            </a:r>
            <a:r>
              <a:rPr lang="ro-MO" sz="2800" b="1" dirty="0" smtClean="0"/>
              <a:t>Ă</a:t>
            </a:r>
            <a:r>
              <a:rPr lang="en-US" sz="2800" b="1" dirty="0" smtClean="0"/>
              <a:t> LA TABEL</a:t>
            </a:r>
            <a:endParaRPr lang="ro-MO" sz="2800" b="1" dirty="0" smtClean="0"/>
          </a:p>
          <a:p>
            <a:pPr>
              <a:buFont typeface="Wingdings" pitchFamily="2" charset="2"/>
              <a:buChar char="q"/>
            </a:pPr>
            <a:r>
              <a:rPr lang="en-US" sz="2800" b="1" dirty="0" smtClean="0"/>
              <a:t>LUNGIMEA </a:t>
            </a:r>
            <a:r>
              <a:rPr lang="ro-MO" sz="2800" b="1" dirty="0" smtClean="0"/>
              <a:t>Ş</a:t>
            </a:r>
            <a:r>
              <a:rPr lang="en-US" sz="2800" b="1" dirty="0" smtClean="0"/>
              <a:t>I L</a:t>
            </a:r>
            <a:r>
              <a:rPr lang="ro-MO" sz="2800" b="1" dirty="0" smtClean="0"/>
              <a:t>ĂŢ</a:t>
            </a:r>
            <a:r>
              <a:rPr lang="en-US" sz="2800" b="1" dirty="0" smtClean="0"/>
              <a:t>IMEA TABELULUI</a:t>
            </a:r>
            <a:endParaRPr lang="ro-MO" sz="2800" b="1" dirty="0" smtClean="0"/>
          </a:p>
          <a:p>
            <a:pPr>
              <a:buFont typeface="Wingdings" pitchFamily="2" charset="2"/>
              <a:buChar char="q"/>
            </a:pPr>
            <a:r>
              <a:rPr lang="en-US" sz="2800" b="1" dirty="0" smtClean="0"/>
              <a:t>ALINIEREA </a:t>
            </a:r>
            <a:r>
              <a:rPr lang="ro-MO" sz="2800" b="1" dirty="0" smtClean="0"/>
              <a:t>Î</a:t>
            </a:r>
            <a:r>
              <a:rPr lang="en-US" sz="2800" b="1" dirty="0" smtClean="0"/>
              <a:t>N TABEL</a:t>
            </a:r>
            <a:endParaRPr lang="ro-MO" sz="2800" b="1" dirty="0" smtClean="0"/>
          </a:p>
          <a:p>
            <a:pPr>
              <a:buFont typeface="Wingdings" pitchFamily="2" charset="2"/>
              <a:buChar char="q"/>
            </a:pPr>
            <a:r>
              <a:rPr lang="en-US" sz="2800" b="1" dirty="0" smtClean="0"/>
              <a:t>SPA</a:t>
            </a:r>
            <a:r>
              <a:rPr lang="ro-MO" sz="2800" b="1" dirty="0" smtClean="0"/>
              <a:t>Ţ</a:t>
            </a:r>
            <a:r>
              <a:rPr lang="en-US" sz="2800" b="1" dirty="0" smtClean="0"/>
              <a:t>IU LA CELULELE TABELULUI</a:t>
            </a:r>
            <a:endParaRPr lang="ro-MO" sz="2800" b="1" dirty="0" smtClean="0"/>
          </a:p>
          <a:p>
            <a:pPr>
              <a:buFont typeface="Wingdings" pitchFamily="2" charset="2"/>
              <a:buChar char="q"/>
            </a:pPr>
            <a:r>
              <a:rPr lang="en-US" sz="2800" b="1" dirty="0" smtClean="0"/>
              <a:t>CULOAREA TABELULUI</a:t>
            </a:r>
            <a:endParaRPr lang="ro-MO" sz="2800" b="1" dirty="0" smtClean="0"/>
          </a:p>
          <a:p>
            <a:pPr>
              <a:buFont typeface="Wingdings" pitchFamily="2" charset="2"/>
              <a:buChar char="q"/>
            </a:pPr>
            <a:endParaRPr lang="ro-MO" sz="2800" b="1" dirty="0" smtClean="0"/>
          </a:p>
          <a:p>
            <a:pPr>
              <a:buFont typeface="Wingdings" pitchFamily="2" charset="2"/>
              <a:buChar char="q"/>
            </a:pPr>
            <a:endParaRPr lang="ro-MO" sz="2800" b="1" dirty="0" smtClean="0"/>
          </a:p>
          <a:p>
            <a:pPr>
              <a:buFont typeface="Wingdings" pitchFamily="2" charset="2"/>
              <a:buChar char="q"/>
            </a:pPr>
            <a:endParaRPr lang="ro-RO" sz="2800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9208" y="188640"/>
            <a:ext cx="7427168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CREARE TABELE </a:t>
            </a:r>
            <a:r>
              <a:rPr lang="ro-MO" b="1" dirty="0" smtClean="0"/>
              <a:t>în </a:t>
            </a:r>
            <a:r>
              <a:rPr lang="en-US" b="1" dirty="0" smtClean="0"/>
              <a:t>HTML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251520" y="1340768"/>
            <a:ext cx="878497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Tabelele sunt elemente foarte utile pentru prezentarea de con</a:t>
            </a:r>
            <a:r>
              <a:rPr lang="ro-MO" sz="2000" dirty="0" smtClean="0"/>
              <a:t>ţ</a:t>
            </a:r>
            <a:r>
              <a:rPr lang="it-IT" sz="2000" dirty="0" smtClean="0"/>
              <a:t>inut a</a:t>
            </a:r>
            <a:r>
              <a:rPr lang="ro-MO" sz="2000" dirty="0" smtClean="0"/>
              <a:t>ş</a:t>
            </a:r>
            <a:r>
              <a:rPr lang="it-IT" sz="2000" dirty="0" smtClean="0"/>
              <a:t>ezat pe r</a:t>
            </a:r>
            <a:r>
              <a:rPr lang="ro-MO" sz="2000" dirty="0" smtClean="0"/>
              <a:t>â</a:t>
            </a:r>
            <a:r>
              <a:rPr lang="it-IT" sz="2000" dirty="0" smtClean="0"/>
              <a:t>duri </a:t>
            </a:r>
            <a:r>
              <a:rPr lang="ro-MO" sz="2000" dirty="0" smtClean="0"/>
              <a:t>ş</a:t>
            </a:r>
            <a:r>
              <a:rPr lang="it-IT" sz="2000" dirty="0" smtClean="0"/>
              <a:t>i coloane.</a:t>
            </a:r>
            <a:endParaRPr lang="ro-MO" sz="2000" dirty="0" smtClean="0"/>
          </a:p>
          <a:p>
            <a:r>
              <a:rPr lang="en-US" sz="2000" dirty="0" err="1" smtClean="0"/>
              <a:t>Pentru</a:t>
            </a:r>
            <a:r>
              <a:rPr lang="en-US" sz="2000" dirty="0" smtClean="0"/>
              <a:t> a </a:t>
            </a:r>
            <a:r>
              <a:rPr lang="en-US" sz="2000" dirty="0" err="1" smtClean="0"/>
              <a:t>crea</a:t>
            </a:r>
            <a:r>
              <a:rPr lang="en-US" sz="2000" dirty="0" smtClean="0"/>
              <a:t> </a:t>
            </a:r>
            <a:r>
              <a:rPr lang="en-US" sz="2000" dirty="0" err="1" smtClean="0"/>
              <a:t>tabele</a:t>
            </a:r>
            <a:r>
              <a:rPr lang="en-US" sz="2000" dirty="0" smtClean="0"/>
              <a:t> </a:t>
            </a:r>
            <a:r>
              <a:rPr lang="ro-MO" sz="2000" dirty="0" smtClean="0"/>
              <a:t>î</a:t>
            </a:r>
            <a:r>
              <a:rPr lang="en-US" sz="2000" dirty="0" smtClean="0"/>
              <a:t>n </a:t>
            </a:r>
            <a:r>
              <a:rPr lang="en-US" sz="2000" dirty="0" err="1" smtClean="0"/>
              <a:t>paginile</a:t>
            </a:r>
            <a:r>
              <a:rPr lang="en-US" sz="2000" dirty="0" smtClean="0"/>
              <a:t> web se </a:t>
            </a:r>
            <a:r>
              <a:rPr lang="en-US" sz="2000" dirty="0" err="1" smtClean="0"/>
              <a:t>folose</a:t>
            </a:r>
            <a:r>
              <a:rPr lang="ro-MO" sz="2000" dirty="0" smtClean="0"/>
              <a:t>ş</a:t>
            </a:r>
            <a:r>
              <a:rPr lang="en-US" sz="2000" dirty="0" err="1" smtClean="0"/>
              <a:t>te</a:t>
            </a:r>
            <a:r>
              <a:rPr lang="en-US" sz="2000" dirty="0" smtClean="0"/>
              <a:t> </a:t>
            </a:r>
            <a:r>
              <a:rPr lang="en-US" sz="2000" dirty="0" err="1" smtClean="0"/>
              <a:t>elementul</a:t>
            </a:r>
            <a:r>
              <a:rPr lang="en-US" sz="2000" dirty="0" smtClean="0"/>
              <a:t> </a:t>
            </a:r>
            <a:r>
              <a:rPr lang="en-US" sz="2000" b="1" dirty="0" smtClean="0"/>
              <a:t>&lt;table&gt; ... &lt;/table&gt;</a:t>
            </a:r>
            <a:r>
              <a:rPr lang="en-US" sz="2000" dirty="0" smtClean="0"/>
              <a:t> , </a:t>
            </a:r>
            <a:r>
              <a:rPr lang="en-US" sz="2000" dirty="0" err="1" smtClean="0"/>
              <a:t>acesta</a:t>
            </a:r>
            <a:r>
              <a:rPr lang="en-US" sz="2000" dirty="0" smtClean="0"/>
              <a:t> </a:t>
            </a:r>
            <a:r>
              <a:rPr lang="ro-MO" sz="2000" dirty="0" smtClean="0"/>
              <a:t>î</a:t>
            </a:r>
            <a:r>
              <a:rPr lang="en-US" sz="2000" dirty="0" err="1" smtClean="0"/>
              <a:t>ncadreaz</a:t>
            </a:r>
            <a:r>
              <a:rPr lang="ro-MO" sz="2000" dirty="0" smtClean="0"/>
              <a:t>ă</a:t>
            </a:r>
            <a:r>
              <a:rPr lang="en-US" sz="2000" dirty="0" smtClean="0"/>
              <a:t> </a:t>
            </a:r>
            <a:r>
              <a:rPr lang="en-US" sz="2000" dirty="0" err="1" smtClean="0"/>
              <a:t>alte</a:t>
            </a:r>
            <a:r>
              <a:rPr lang="en-US" sz="2000" dirty="0" smtClean="0"/>
              <a:t> </a:t>
            </a:r>
            <a:r>
              <a:rPr lang="en-US" sz="2000" dirty="0" err="1" smtClean="0"/>
              <a:t>patru</a:t>
            </a:r>
            <a:r>
              <a:rPr lang="en-US" sz="2000" dirty="0" smtClean="0"/>
              <a:t> sub-</a:t>
            </a:r>
            <a:r>
              <a:rPr lang="en-US" sz="2000" dirty="0" err="1" smtClean="0"/>
              <a:t>elemente</a:t>
            </a:r>
            <a:r>
              <a:rPr lang="en-US" sz="2000" dirty="0" smtClean="0"/>
              <a:t>, care </a:t>
            </a:r>
            <a:r>
              <a:rPr lang="en-US" sz="2000" dirty="0" err="1" smtClean="0"/>
              <a:t>alc</a:t>
            </a:r>
            <a:r>
              <a:rPr lang="ro-MO" sz="2000" dirty="0" smtClean="0"/>
              <a:t>ă</a:t>
            </a:r>
            <a:r>
              <a:rPr lang="en-US" sz="2000" dirty="0" err="1" smtClean="0"/>
              <a:t>tuiesc</a:t>
            </a:r>
            <a:r>
              <a:rPr lang="en-US" sz="2000" dirty="0" smtClean="0"/>
              <a:t> </a:t>
            </a:r>
            <a:r>
              <a:rPr lang="en-US" sz="2000" dirty="0" err="1" smtClean="0"/>
              <a:t>structura</a:t>
            </a:r>
            <a:r>
              <a:rPr lang="en-US" sz="2000" dirty="0" smtClean="0"/>
              <a:t> </a:t>
            </a:r>
            <a:r>
              <a:rPr lang="en-US" sz="2000" dirty="0" err="1" smtClean="0"/>
              <a:t>tabelului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- </a:t>
            </a:r>
            <a:r>
              <a:rPr lang="en-US" sz="2000" dirty="0" err="1" smtClean="0"/>
              <a:t>Linia</a:t>
            </a:r>
            <a:r>
              <a:rPr lang="en-US" sz="2000" dirty="0" smtClean="0"/>
              <a:t> (r</a:t>
            </a:r>
            <a:r>
              <a:rPr lang="ro-MO" sz="2000" dirty="0" smtClean="0"/>
              <a:t>â</a:t>
            </a:r>
            <a:r>
              <a:rPr lang="en-US" sz="2000" dirty="0" err="1" smtClean="0"/>
              <a:t>ndul</a:t>
            </a:r>
            <a:r>
              <a:rPr lang="en-US" sz="2000" dirty="0" smtClean="0"/>
              <a:t>) </a:t>
            </a:r>
            <a:r>
              <a:rPr lang="en-US" sz="2000" dirty="0" err="1" smtClean="0"/>
              <a:t>Tabelului</a:t>
            </a:r>
            <a:r>
              <a:rPr lang="en-US" sz="2000" dirty="0" smtClean="0"/>
              <a:t> </a:t>
            </a:r>
            <a:r>
              <a:rPr lang="en-US" sz="2000" b="1" dirty="0" smtClean="0"/>
              <a:t>&lt;</a:t>
            </a:r>
            <a:r>
              <a:rPr lang="en-US" sz="2000" b="1" dirty="0" err="1" smtClean="0"/>
              <a:t>tr</a:t>
            </a:r>
            <a:r>
              <a:rPr lang="en-US" sz="2000" b="1" dirty="0" smtClean="0"/>
              <a:t>&gt; ... &lt;/</a:t>
            </a:r>
            <a:r>
              <a:rPr lang="en-US" sz="2000" b="1" dirty="0" err="1" smtClean="0"/>
              <a:t>tr</a:t>
            </a:r>
            <a:r>
              <a:rPr lang="en-US" sz="2000" b="1" dirty="0" smtClean="0"/>
              <a:t>&gt;</a:t>
            </a:r>
          </a:p>
          <a:p>
            <a:r>
              <a:rPr lang="en-US" sz="2000" dirty="0" smtClean="0"/>
              <a:t>- </a:t>
            </a:r>
            <a:r>
              <a:rPr lang="en-US" sz="2000" dirty="0" err="1" smtClean="0"/>
              <a:t>Titlul</a:t>
            </a:r>
            <a:r>
              <a:rPr lang="en-US" sz="2000" dirty="0" smtClean="0"/>
              <a:t> </a:t>
            </a:r>
            <a:r>
              <a:rPr lang="en-US" sz="2000" dirty="0" err="1" smtClean="0"/>
              <a:t>Tabelului</a:t>
            </a:r>
            <a:r>
              <a:rPr lang="en-US" sz="2000" dirty="0" smtClean="0"/>
              <a:t> </a:t>
            </a:r>
            <a:r>
              <a:rPr lang="en-US" sz="2000" b="1" dirty="0" smtClean="0"/>
              <a:t>&lt;</a:t>
            </a:r>
            <a:r>
              <a:rPr lang="en-US" sz="2000" b="1" dirty="0" err="1" smtClean="0"/>
              <a:t>th</a:t>
            </a:r>
            <a:r>
              <a:rPr lang="en-US" sz="2000" b="1" dirty="0" smtClean="0"/>
              <a:t>&gt; ... &lt;/</a:t>
            </a:r>
            <a:r>
              <a:rPr lang="en-US" sz="2000" b="1" dirty="0" err="1" smtClean="0"/>
              <a:t>th</a:t>
            </a:r>
            <a:r>
              <a:rPr lang="en-US" sz="2000" b="1" dirty="0" smtClean="0"/>
              <a:t>&gt;</a:t>
            </a:r>
          </a:p>
          <a:p>
            <a:r>
              <a:rPr lang="en-US" sz="2000" dirty="0" smtClean="0"/>
              <a:t>- </a:t>
            </a:r>
            <a:r>
              <a:rPr lang="en-US" sz="2000" dirty="0" err="1" smtClean="0"/>
              <a:t>Celulele</a:t>
            </a:r>
            <a:r>
              <a:rPr lang="en-US" sz="2000" dirty="0" smtClean="0"/>
              <a:t> </a:t>
            </a:r>
            <a:r>
              <a:rPr lang="en-US" sz="2000" dirty="0" err="1" smtClean="0"/>
              <a:t>tabelului</a:t>
            </a:r>
            <a:r>
              <a:rPr lang="en-US" sz="2000" dirty="0" smtClean="0"/>
              <a:t> (</a:t>
            </a:r>
            <a:r>
              <a:rPr lang="en-US" sz="2000" dirty="0" err="1" smtClean="0"/>
              <a:t>formeaz</a:t>
            </a:r>
            <a:r>
              <a:rPr lang="ro-MO" sz="2000" dirty="0" smtClean="0"/>
              <a:t>ă</a:t>
            </a:r>
            <a:r>
              <a:rPr lang="en-US" sz="2000" dirty="0" smtClean="0"/>
              <a:t> </a:t>
            </a:r>
            <a:r>
              <a:rPr lang="en-US" sz="2000" dirty="0" err="1" smtClean="0"/>
              <a:t>coloanele</a:t>
            </a:r>
            <a:r>
              <a:rPr lang="en-US" sz="2000" dirty="0" smtClean="0"/>
              <a:t>) </a:t>
            </a:r>
            <a:r>
              <a:rPr lang="en-US" sz="2000" b="1" dirty="0" smtClean="0"/>
              <a:t>&lt;td&gt; ... &lt;/td&gt;</a:t>
            </a:r>
          </a:p>
          <a:p>
            <a:r>
              <a:rPr lang="en-US" sz="2000" dirty="0" smtClean="0"/>
              <a:t>- Sub-</a:t>
            </a:r>
            <a:r>
              <a:rPr lang="en-US" sz="2000" dirty="0" err="1" smtClean="0"/>
              <a:t>titlu</a:t>
            </a:r>
            <a:r>
              <a:rPr lang="ro-MO" sz="2000" dirty="0" smtClean="0"/>
              <a:t>l</a:t>
            </a:r>
            <a:r>
              <a:rPr lang="en-US" sz="2000" dirty="0" smtClean="0"/>
              <a:t> </a:t>
            </a:r>
            <a:r>
              <a:rPr lang="en-US" sz="2000" dirty="0" err="1" smtClean="0"/>
              <a:t>tabelului</a:t>
            </a:r>
            <a:r>
              <a:rPr lang="en-US" sz="2000" dirty="0" smtClean="0"/>
              <a:t> </a:t>
            </a:r>
            <a:r>
              <a:rPr lang="en-US" sz="2000" b="1" dirty="0" smtClean="0"/>
              <a:t>&lt;caption&gt; ... &lt;/caption&gt;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R</a:t>
            </a:r>
            <a:r>
              <a:rPr lang="ro-MO" sz="2000" dirty="0" smtClean="0"/>
              <a:t>â</a:t>
            </a:r>
            <a:r>
              <a:rPr lang="en-US" sz="2000" dirty="0" err="1" smtClean="0"/>
              <a:t>ndurile</a:t>
            </a:r>
            <a:r>
              <a:rPr lang="en-US" sz="2000" dirty="0" smtClean="0"/>
              <a:t> </a:t>
            </a:r>
            <a:r>
              <a:rPr lang="en-US" sz="2000" dirty="0" err="1" smtClean="0"/>
              <a:t>tabelului</a:t>
            </a:r>
            <a:r>
              <a:rPr lang="en-US" sz="2000" dirty="0" smtClean="0"/>
              <a:t> con</a:t>
            </a:r>
            <a:r>
              <a:rPr lang="ro-MO" sz="2000" dirty="0" smtClean="0"/>
              <a:t>ţ</a:t>
            </a:r>
            <a:r>
              <a:rPr lang="en-US" sz="2000" dirty="0" smtClean="0"/>
              <a:t>in </a:t>
            </a:r>
            <a:r>
              <a:rPr lang="en-US" sz="2000" dirty="0" err="1" smtClean="0"/>
              <a:t>titlurile</a:t>
            </a:r>
            <a:r>
              <a:rPr lang="en-US" sz="2000" dirty="0" smtClean="0"/>
              <a:t> </a:t>
            </a:r>
            <a:r>
              <a:rPr lang="en-US" sz="2000" dirty="0" err="1" smtClean="0"/>
              <a:t>tabelului</a:t>
            </a:r>
            <a:r>
              <a:rPr lang="en-US" sz="2000" dirty="0" smtClean="0"/>
              <a:t> </a:t>
            </a:r>
            <a:r>
              <a:rPr lang="ro-MO" sz="2000" dirty="0" smtClean="0"/>
              <a:t>ş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elemente</a:t>
            </a:r>
            <a:r>
              <a:rPr lang="en-US" sz="2000" dirty="0" smtClean="0"/>
              <a:t> </a:t>
            </a:r>
            <a:r>
              <a:rPr lang="en-US" sz="2000" dirty="0" err="1" smtClean="0"/>
              <a:t>pentru</a:t>
            </a:r>
            <a:r>
              <a:rPr lang="en-US" sz="2000" dirty="0" smtClean="0"/>
              <a:t> </a:t>
            </a:r>
            <a:r>
              <a:rPr lang="en-US" sz="2000" dirty="0" err="1" smtClean="0"/>
              <a:t>coloanele</a:t>
            </a:r>
            <a:r>
              <a:rPr lang="en-US" sz="2000" dirty="0" smtClean="0"/>
              <a:t> </a:t>
            </a:r>
            <a:r>
              <a:rPr lang="en-US" sz="2000" dirty="0" err="1" smtClean="0"/>
              <a:t>tabelului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r>
              <a:rPr lang="en-US" sz="2000" dirty="0" err="1" smtClean="0"/>
              <a:t>Datele</a:t>
            </a:r>
            <a:r>
              <a:rPr lang="en-US" sz="2000" dirty="0" smtClean="0"/>
              <a:t> /con</a:t>
            </a:r>
            <a:r>
              <a:rPr lang="ro-MO" sz="2000" dirty="0" smtClean="0"/>
              <a:t>ţ</a:t>
            </a:r>
            <a:r>
              <a:rPr lang="en-US" sz="2000" dirty="0" err="1" smtClean="0"/>
              <a:t>inutul</a:t>
            </a:r>
            <a:r>
              <a:rPr lang="en-US" sz="2000" dirty="0" smtClean="0"/>
              <a:t> din </a:t>
            </a:r>
            <a:r>
              <a:rPr lang="en-US" sz="2000" dirty="0" err="1" smtClean="0"/>
              <a:t>tabel</a:t>
            </a:r>
            <a:r>
              <a:rPr lang="en-US" sz="2000" dirty="0" smtClean="0"/>
              <a:t> se </a:t>
            </a:r>
            <a:r>
              <a:rPr lang="en-US" sz="2000" dirty="0" err="1" smtClean="0"/>
              <a:t>adaug</a:t>
            </a:r>
            <a:r>
              <a:rPr lang="ro-MO" sz="2000" dirty="0" smtClean="0"/>
              <a:t>ă</a:t>
            </a:r>
            <a:r>
              <a:rPr lang="en-US" sz="2000" dirty="0" smtClean="0"/>
              <a:t> </a:t>
            </a:r>
            <a:r>
              <a:rPr lang="ro-MO" sz="2000" dirty="0" smtClean="0"/>
              <a:t>î</a:t>
            </a:r>
            <a:r>
              <a:rPr lang="en-US" sz="2000" dirty="0" smtClean="0"/>
              <a:t>n </a:t>
            </a:r>
            <a:r>
              <a:rPr lang="en-US" sz="2000" dirty="0" err="1" smtClean="0"/>
              <a:t>cadrul</a:t>
            </a:r>
            <a:r>
              <a:rPr lang="en-US" sz="2000" dirty="0" smtClean="0"/>
              <a:t> </a:t>
            </a:r>
            <a:r>
              <a:rPr lang="en-US" sz="2000" b="1" dirty="0" smtClean="0"/>
              <a:t>&lt;td&gt;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o-MO" sz="2000" dirty="0" smtClean="0"/>
              <a:t>Î</a:t>
            </a:r>
            <a:r>
              <a:rPr lang="en-US" sz="2000" dirty="0" smtClean="0"/>
              <a:t>n </a:t>
            </a:r>
            <a:r>
              <a:rPr lang="en-US" sz="2000" dirty="0" err="1" smtClean="0"/>
              <a:t>cadrul</a:t>
            </a:r>
            <a:r>
              <a:rPr lang="en-US" sz="2000" dirty="0" smtClean="0"/>
              <a:t> </a:t>
            </a:r>
            <a:r>
              <a:rPr lang="en-US" sz="2000" dirty="0" err="1" smtClean="0"/>
              <a:t>elementelor</a:t>
            </a:r>
            <a:r>
              <a:rPr lang="en-US" sz="2000" dirty="0" smtClean="0"/>
              <a:t> </a:t>
            </a:r>
            <a:r>
              <a:rPr lang="en-US" sz="2000" b="1" dirty="0" smtClean="0"/>
              <a:t>&lt;</a:t>
            </a:r>
            <a:r>
              <a:rPr lang="en-US" sz="2000" b="1" dirty="0" err="1" smtClean="0"/>
              <a:t>th</a:t>
            </a:r>
            <a:r>
              <a:rPr lang="en-US" sz="2000" b="1" dirty="0" smtClean="0"/>
              <a:t>&gt; </a:t>
            </a:r>
            <a:r>
              <a:rPr lang="ro-MO" sz="2000" dirty="0" smtClean="0"/>
              <a:t>ş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b="1" dirty="0" smtClean="0"/>
              <a:t>&lt;td&gt; </a:t>
            </a:r>
            <a:r>
              <a:rPr lang="en-US" sz="2000" dirty="0" smtClean="0"/>
              <a:t>se pot </a:t>
            </a:r>
            <a:r>
              <a:rPr lang="en-US" sz="2000" dirty="0" err="1" smtClean="0"/>
              <a:t>adauga</a:t>
            </a:r>
            <a:r>
              <a:rPr lang="en-US" sz="2000" dirty="0" smtClean="0"/>
              <a:t> </a:t>
            </a:r>
            <a:r>
              <a:rPr lang="ro-MO" sz="2000" dirty="0" smtClean="0"/>
              <a:t>ş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alte</a:t>
            </a:r>
            <a:r>
              <a:rPr lang="en-US" sz="2000" dirty="0" smtClean="0"/>
              <a:t> </a:t>
            </a:r>
            <a:r>
              <a:rPr lang="en-US" sz="2000" dirty="0" err="1" smtClean="0"/>
              <a:t>elemente</a:t>
            </a:r>
            <a:r>
              <a:rPr lang="en-US" sz="2000" dirty="0" smtClean="0"/>
              <a:t> HTML, cum </a:t>
            </a:r>
            <a:r>
              <a:rPr lang="en-US" sz="2000" dirty="0" err="1" smtClean="0"/>
              <a:t>ar</a:t>
            </a:r>
            <a:r>
              <a:rPr lang="en-US" sz="2000" dirty="0" smtClean="0"/>
              <a:t> </a:t>
            </a:r>
            <a:r>
              <a:rPr lang="en-US" sz="2000" dirty="0" err="1" smtClean="0"/>
              <a:t>fi</a:t>
            </a:r>
            <a:r>
              <a:rPr lang="en-US" sz="2000" dirty="0" smtClean="0"/>
              <a:t> </a:t>
            </a:r>
            <a:r>
              <a:rPr lang="en-US" sz="2000" dirty="0" err="1" smtClean="0"/>
              <a:t>cele</a:t>
            </a:r>
            <a:r>
              <a:rPr lang="en-US" sz="2000" dirty="0" smtClean="0"/>
              <a:t> </a:t>
            </a:r>
            <a:r>
              <a:rPr lang="en-US" sz="2000" dirty="0" err="1" smtClean="0"/>
              <a:t>pentru</a:t>
            </a:r>
            <a:r>
              <a:rPr lang="en-US" sz="2000" dirty="0" smtClean="0"/>
              <a:t> </a:t>
            </a:r>
            <a:r>
              <a:rPr lang="en-US" sz="2000" dirty="0" err="1" smtClean="0"/>
              <a:t>formatul</a:t>
            </a:r>
            <a:r>
              <a:rPr lang="en-US" sz="2000" dirty="0" smtClean="0"/>
              <a:t> </a:t>
            </a:r>
            <a:r>
              <a:rPr lang="en-US" sz="2000" dirty="0" err="1" smtClean="0"/>
              <a:t>textului</a:t>
            </a:r>
            <a:r>
              <a:rPr lang="en-US" sz="2000" dirty="0" smtClean="0"/>
              <a:t>, </a:t>
            </a:r>
            <a:r>
              <a:rPr lang="en-US" sz="2000" dirty="0" err="1" smtClean="0"/>
              <a:t>paragrafe</a:t>
            </a:r>
            <a:r>
              <a:rPr lang="en-US" sz="2000" dirty="0" smtClean="0"/>
              <a:t>, link-</a:t>
            </a:r>
            <a:r>
              <a:rPr lang="en-US" sz="2000" dirty="0" err="1" smtClean="0"/>
              <a:t>uri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 </a:t>
            </a:r>
            <a:r>
              <a:rPr lang="en-US" sz="2000" dirty="0" err="1" smtClean="0"/>
              <a:t>imagini</a:t>
            </a:r>
            <a:r>
              <a:rPr lang="en-US" sz="2000" dirty="0" smtClean="0"/>
              <a:t>.</a:t>
            </a:r>
            <a:endParaRPr lang="en-US" sz="2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7427168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CREARE TABELE </a:t>
            </a:r>
            <a:r>
              <a:rPr lang="ro-MO" b="1" dirty="0" smtClean="0"/>
              <a:t>în </a:t>
            </a:r>
            <a:r>
              <a:rPr lang="en-US" b="1" dirty="0" smtClean="0"/>
              <a:t>HTML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07504" y="620688"/>
            <a:ext cx="903649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 smtClean="0"/>
              <a:t>Mai jos pute</a:t>
            </a:r>
            <a:r>
              <a:rPr lang="ro-MO" sz="2000" dirty="0" smtClean="0"/>
              <a:t>ţ</a:t>
            </a:r>
            <a:r>
              <a:rPr lang="it-IT" sz="2000" dirty="0" smtClean="0"/>
              <a:t>i vedea un exemplu de cod HTML pentru crearea unui tabel</a:t>
            </a:r>
            <a:endParaRPr lang="ro-MO" sz="20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&lt;!DOCTYPE html&gt;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&lt;html&gt;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ro-MO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&lt;head&gt; &lt;title&gt;</a:t>
            </a:r>
            <a:r>
              <a:rPr lang="ro-MO" sz="1600" b="1" dirty="0" smtClean="0">
                <a:solidFill>
                  <a:srgbClr val="0070C0"/>
                </a:solidFill>
              </a:rPr>
              <a:t>Tabele în HTML</a:t>
            </a:r>
            <a:r>
              <a:rPr lang="en-US" sz="1600" b="1" dirty="0" smtClean="0">
                <a:solidFill>
                  <a:srgbClr val="0070C0"/>
                </a:solidFill>
              </a:rPr>
              <a:t>&lt;/title&gt; &lt;/head&gt;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&lt;body&gt; </a:t>
            </a:r>
            <a:endParaRPr lang="ro-R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&lt;style&gt; </a:t>
            </a:r>
            <a:r>
              <a:rPr lang="en-US" sz="1600" b="1" dirty="0" smtClean="0"/>
              <a:t>table, </a:t>
            </a:r>
            <a:r>
              <a:rPr lang="en-US" sz="1600" b="1" dirty="0" err="1" smtClean="0"/>
              <a:t>th</a:t>
            </a:r>
            <a:r>
              <a:rPr lang="en-US" sz="1600" b="1" dirty="0" smtClean="0"/>
              <a:t>, td { border: 1px solid #000; }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&lt;/style&gt; </a:t>
            </a:r>
            <a:endParaRPr lang="ro-MO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&lt;table&gt;</a:t>
            </a:r>
            <a:endParaRPr lang="ro-MO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b="1" dirty="0" smtClean="0"/>
              <a:t>&lt;</a:t>
            </a:r>
            <a:r>
              <a:rPr lang="en-US" sz="1600" b="1" dirty="0" err="1" smtClean="0"/>
              <a:t>tr</a:t>
            </a:r>
            <a:r>
              <a:rPr lang="en-US" sz="1600" b="1" dirty="0" smtClean="0"/>
              <a:t>&gt; </a:t>
            </a:r>
            <a:endParaRPr lang="ro-MO" sz="1600" b="1" dirty="0" smtClean="0"/>
          </a:p>
          <a:p>
            <a:pPr algn="just"/>
            <a:r>
              <a:rPr lang="en-US" sz="1600" b="1" dirty="0" smtClean="0"/>
              <a:t>&lt;</a:t>
            </a:r>
            <a:r>
              <a:rPr lang="en-US" sz="1600" b="1" dirty="0" err="1" smtClean="0"/>
              <a:t>th</a:t>
            </a:r>
            <a:r>
              <a:rPr lang="en-US" sz="1600" b="1" dirty="0" smtClean="0"/>
              <a:t>&gt;</a:t>
            </a:r>
            <a:r>
              <a:rPr lang="en-US" sz="1600" b="1" dirty="0" err="1" smtClean="0"/>
              <a:t>titlu</a:t>
            </a:r>
            <a:r>
              <a:rPr lang="en-US" sz="1600" b="1" dirty="0" smtClean="0"/>
              <a:t> 1&lt;/</a:t>
            </a:r>
            <a:r>
              <a:rPr lang="en-US" sz="1600" b="1" dirty="0" err="1" smtClean="0"/>
              <a:t>th</a:t>
            </a:r>
            <a:r>
              <a:rPr lang="en-US" sz="1600" b="1" dirty="0" smtClean="0"/>
              <a:t>&gt; </a:t>
            </a:r>
            <a:endParaRPr lang="ro-MO" sz="1600" b="1" dirty="0" smtClean="0"/>
          </a:p>
          <a:p>
            <a:pPr algn="just"/>
            <a:r>
              <a:rPr lang="en-US" sz="1600" b="1" dirty="0" smtClean="0"/>
              <a:t>&lt;</a:t>
            </a:r>
            <a:r>
              <a:rPr lang="en-US" sz="1600" b="1" dirty="0" err="1" smtClean="0"/>
              <a:t>th</a:t>
            </a:r>
            <a:r>
              <a:rPr lang="en-US" sz="1600" b="1" dirty="0" smtClean="0"/>
              <a:t>&gt;</a:t>
            </a:r>
            <a:r>
              <a:rPr lang="en-US" sz="1600" b="1" dirty="0" err="1" smtClean="0"/>
              <a:t>titlu</a:t>
            </a:r>
            <a:r>
              <a:rPr lang="en-US" sz="1600" b="1" dirty="0" smtClean="0"/>
              <a:t> 2&lt;/</a:t>
            </a:r>
            <a:r>
              <a:rPr lang="en-US" sz="1600" b="1" dirty="0" err="1" smtClean="0"/>
              <a:t>th</a:t>
            </a:r>
            <a:r>
              <a:rPr lang="en-US" sz="1600" b="1" dirty="0" smtClean="0"/>
              <a:t>&gt; </a:t>
            </a:r>
            <a:endParaRPr lang="ro-MO" sz="1600" b="1" dirty="0" smtClean="0"/>
          </a:p>
          <a:p>
            <a:pPr algn="just"/>
            <a:r>
              <a:rPr lang="en-US" sz="1600" b="1" dirty="0" smtClean="0"/>
              <a:t>&lt;/</a:t>
            </a:r>
            <a:r>
              <a:rPr lang="en-US" sz="1600" b="1" dirty="0" err="1" smtClean="0"/>
              <a:t>tr</a:t>
            </a:r>
            <a:r>
              <a:rPr lang="en-US" sz="1600" b="1" dirty="0" smtClean="0"/>
              <a:t>&gt; </a:t>
            </a:r>
            <a:endParaRPr lang="ro-MO" sz="1600" b="1" dirty="0" smtClean="0"/>
          </a:p>
          <a:p>
            <a:pPr algn="just"/>
            <a:r>
              <a:rPr lang="en-US" sz="1600" b="1" dirty="0" smtClean="0"/>
              <a:t>&lt;</a:t>
            </a:r>
            <a:r>
              <a:rPr lang="en-US" sz="1600" b="1" dirty="0" err="1" smtClean="0"/>
              <a:t>tr</a:t>
            </a:r>
            <a:r>
              <a:rPr lang="en-US" sz="1600" b="1" dirty="0" smtClean="0"/>
              <a:t>&gt; </a:t>
            </a:r>
            <a:endParaRPr lang="ro-MO" sz="1600" b="1" dirty="0" smtClean="0"/>
          </a:p>
          <a:p>
            <a:pPr algn="just"/>
            <a:r>
              <a:rPr lang="en-US" sz="1600" b="1" dirty="0" smtClean="0"/>
              <a:t>&lt;td&gt;</a:t>
            </a:r>
            <a:r>
              <a:rPr lang="en-US" sz="1600" b="1" dirty="0" err="1" smtClean="0"/>
              <a:t>linia</a:t>
            </a:r>
            <a:r>
              <a:rPr lang="en-US" sz="1600" b="1" dirty="0" smtClean="0"/>
              <a:t> 2- </a:t>
            </a:r>
            <a:r>
              <a:rPr lang="en-US" sz="1600" b="1" dirty="0" err="1" smtClean="0"/>
              <a:t>coloana</a:t>
            </a:r>
            <a:r>
              <a:rPr lang="en-US" sz="1600" b="1" dirty="0" smtClean="0"/>
              <a:t> 1&lt;/td&gt; </a:t>
            </a:r>
            <a:endParaRPr lang="ro-MO" sz="1600" b="1" dirty="0" smtClean="0"/>
          </a:p>
          <a:p>
            <a:pPr algn="just"/>
            <a:r>
              <a:rPr lang="en-US" sz="1600" b="1" dirty="0" smtClean="0"/>
              <a:t>&lt;td&gt;</a:t>
            </a:r>
            <a:r>
              <a:rPr lang="en-US" sz="1600" b="1" dirty="0" err="1" smtClean="0"/>
              <a:t>linia</a:t>
            </a:r>
            <a:r>
              <a:rPr lang="en-US" sz="1600" b="1" dirty="0" smtClean="0"/>
              <a:t> 2- </a:t>
            </a:r>
            <a:r>
              <a:rPr lang="en-US" sz="1600" b="1" dirty="0" err="1" smtClean="0"/>
              <a:t>coloana</a:t>
            </a:r>
            <a:r>
              <a:rPr lang="en-US" sz="1600" b="1" dirty="0" smtClean="0"/>
              <a:t> 2&lt;/td&gt; </a:t>
            </a:r>
            <a:endParaRPr lang="ro-MO" sz="1600" b="1" dirty="0" smtClean="0"/>
          </a:p>
          <a:p>
            <a:pPr algn="just"/>
            <a:r>
              <a:rPr lang="en-US" sz="1600" b="1" dirty="0" smtClean="0"/>
              <a:t>&lt;/</a:t>
            </a:r>
            <a:r>
              <a:rPr lang="en-US" sz="1600" b="1" dirty="0" err="1" smtClean="0"/>
              <a:t>tr</a:t>
            </a:r>
            <a:r>
              <a:rPr lang="en-US" sz="1600" b="1" dirty="0" smtClean="0"/>
              <a:t>&gt; </a:t>
            </a:r>
            <a:endParaRPr lang="ro-MO" sz="1600" b="1" dirty="0" smtClean="0"/>
          </a:p>
          <a:p>
            <a:pPr algn="just"/>
            <a:r>
              <a:rPr lang="en-US" sz="1600" b="1" dirty="0" smtClean="0"/>
              <a:t>&lt;</a:t>
            </a:r>
            <a:r>
              <a:rPr lang="en-US" sz="1600" b="1" dirty="0" err="1" smtClean="0"/>
              <a:t>tr</a:t>
            </a:r>
            <a:r>
              <a:rPr lang="en-US" sz="1600" b="1" dirty="0" smtClean="0"/>
              <a:t>&gt; </a:t>
            </a:r>
            <a:endParaRPr lang="ro-MO" sz="1600" b="1" dirty="0" smtClean="0"/>
          </a:p>
          <a:p>
            <a:pPr algn="just"/>
            <a:r>
              <a:rPr lang="en-US" sz="1600" b="1" dirty="0" smtClean="0"/>
              <a:t>&lt;td&gt;</a:t>
            </a:r>
            <a:r>
              <a:rPr lang="en-US" sz="1600" b="1" dirty="0" err="1" smtClean="0"/>
              <a:t>linia</a:t>
            </a:r>
            <a:r>
              <a:rPr lang="en-US" sz="1600" b="1" dirty="0" smtClean="0"/>
              <a:t> 3- </a:t>
            </a:r>
            <a:r>
              <a:rPr lang="en-US" sz="1600" b="1" dirty="0" err="1" smtClean="0"/>
              <a:t>coloana</a:t>
            </a:r>
            <a:r>
              <a:rPr lang="en-US" sz="1600" b="1" dirty="0" smtClean="0"/>
              <a:t> 1&lt;/td&gt; </a:t>
            </a:r>
            <a:endParaRPr lang="ro-MO" sz="1600" b="1" dirty="0" smtClean="0"/>
          </a:p>
          <a:p>
            <a:pPr algn="just"/>
            <a:r>
              <a:rPr lang="en-US" sz="1600" b="1" dirty="0" smtClean="0"/>
              <a:t>&lt;td&gt;</a:t>
            </a:r>
            <a:r>
              <a:rPr lang="en-US" sz="1600" b="1" dirty="0" err="1" smtClean="0"/>
              <a:t>linia</a:t>
            </a:r>
            <a:r>
              <a:rPr lang="en-US" sz="1600" b="1" dirty="0" smtClean="0"/>
              <a:t> 3- </a:t>
            </a:r>
            <a:r>
              <a:rPr lang="en-US" sz="1600" b="1" dirty="0" err="1" smtClean="0"/>
              <a:t>coloana</a:t>
            </a:r>
            <a:r>
              <a:rPr lang="en-US" sz="1600" b="1" dirty="0" smtClean="0"/>
              <a:t> 2&lt;/td&gt; </a:t>
            </a:r>
            <a:endParaRPr lang="ro-MO" sz="1600" b="1" dirty="0" smtClean="0"/>
          </a:p>
          <a:p>
            <a:pPr algn="just"/>
            <a:r>
              <a:rPr lang="en-US" sz="1600" b="1" dirty="0" smtClean="0"/>
              <a:t>&lt;/</a:t>
            </a:r>
            <a:r>
              <a:rPr lang="en-US" sz="1600" b="1" dirty="0" err="1" smtClean="0"/>
              <a:t>tr</a:t>
            </a:r>
            <a:r>
              <a:rPr lang="en-US" sz="1600" b="1" dirty="0" smtClean="0"/>
              <a:t>&gt; </a:t>
            </a:r>
            <a:endParaRPr lang="ro-MO" sz="1600" b="1" dirty="0" smtClean="0"/>
          </a:p>
          <a:p>
            <a:pPr algn="just"/>
            <a:r>
              <a:rPr lang="en-US" sz="1600" b="1" dirty="0" smtClean="0"/>
              <a:t>&lt;</a:t>
            </a:r>
            <a:r>
              <a:rPr lang="en-US" sz="1600" b="1" dirty="0" err="1" smtClean="0"/>
              <a:t>tr</a:t>
            </a:r>
            <a:r>
              <a:rPr lang="en-US" sz="1600" b="1" dirty="0" smtClean="0"/>
              <a:t>&gt; </a:t>
            </a:r>
            <a:endParaRPr lang="ro-MO" sz="1600" b="1" dirty="0" smtClean="0"/>
          </a:p>
          <a:p>
            <a:pPr algn="just"/>
            <a:r>
              <a:rPr lang="en-US" sz="1600" b="1" dirty="0" smtClean="0"/>
              <a:t>&lt;td&gt;</a:t>
            </a:r>
            <a:r>
              <a:rPr lang="en-US" sz="1600" b="1" dirty="0" err="1" smtClean="0"/>
              <a:t>linia</a:t>
            </a:r>
            <a:r>
              <a:rPr lang="en-US" sz="1600" b="1" dirty="0" smtClean="0"/>
              <a:t> 4- </a:t>
            </a:r>
            <a:r>
              <a:rPr lang="en-US" sz="1600" b="1" dirty="0" err="1" smtClean="0"/>
              <a:t>coloana</a:t>
            </a:r>
            <a:r>
              <a:rPr lang="en-US" sz="1600" b="1" dirty="0" smtClean="0"/>
              <a:t> 1&lt;/td&gt; </a:t>
            </a:r>
            <a:endParaRPr lang="ro-MO" sz="1600" b="1" dirty="0" smtClean="0"/>
          </a:p>
          <a:p>
            <a:pPr algn="just"/>
            <a:r>
              <a:rPr lang="en-US" sz="1600" b="1" dirty="0" smtClean="0"/>
              <a:t>&lt;td&gt;</a:t>
            </a:r>
            <a:r>
              <a:rPr lang="en-US" sz="1600" b="1" dirty="0" err="1" smtClean="0"/>
              <a:t>linia</a:t>
            </a:r>
            <a:r>
              <a:rPr lang="en-US" sz="1600" b="1" dirty="0" smtClean="0"/>
              <a:t> 4- </a:t>
            </a:r>
            <a:r>
              <a:rPr lang="en-US" sz="1600" b="1" dirty="0" err="1" smtClean="0"/>
              <a:t>coloana</a:t>
            </a:r>
            <a:r>
              <a:rPr lang="en-US" sz="1600" b="1" dirty="0" smtClean="0"/>
              <a:t> 2&lt;/td&gt; </a:t>
            </a:r>
            <a:endParaRPr lang="ro-MO" sz="1600" b="1" dirty="0" smtClean="0"/>
          </a:p>
          <a:p>
            <a:pPr algn="just"/>
            <a:r>
              <a:rPr lang="en-US" sz="1600" b="1" dirty="0" smtClean="0"/>
              <a:t>&lt;/</a:t>
            </a:r>
            <a:r>
              <a:rPr lang="en-US" sz="1600" b="1" dirty="0" err="1" smtClean="0"/>
              <a:t>tr</a:t>
            </a:r>
            <a:r>
              <a:rPr lang="en-US" sz="1600" b="1" dirty="0" smtClean="0"/>
              <a:t>&gt; </a:t>
            </a:r>
            <a:endParaRPr lang="ro-MO" sz="1600" b="1" dirty="0" smtClean="0"/>
          </a:p>
          <a:p>
            <a:pPr algn="just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&lt;/table&gt; </a:t>
            </a:r>
            <a:endParaRPr lang="ro-MO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&lt;/body&gt; </a:t>
            </a:r>
            <a:r>
              <a:rPr lang="ro-MO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</a:rPr>
              <a:t>&lt;/html&gt;</a:t>
            </a:r>
            <a:endParaRPr lang="ro-RO" sz="1600" b="1" dirty="0" smtClean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3212976"/>
            <a:ext cx="34766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Стрелка вправо 6"/>
          <p:cNvSpPr/>
          <p:nvPr/>
        </p:nvSpPr>
        <p:spPr>
          <a:xfrm>
            <a:off x="3419872" y="3501008"/>
            <a:ext cx="1656184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9208" y="188640"/>
            <a:ext cx="7427168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SUB-TITLU</a:t>
            </a:r>
            <a:r>
              <a:rPr lang="ro-MO" b="1" dirty="0" smtClean="0"/>
              <a:t>L</a:t>
            </a:r>
            <a:r>
              <a:rPr lang="en-US" b="1" dirty="0" smtClean="0"/>
              <a:t> TABELULUI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251520" y="1340768"/>
            <a:ext cx="878497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Sub-</a:t>
            </a:r>
            <a:r>
              <a:rPr lang="en-US" sz="2000" dirty="0" err="1" smtClean="0"/>
              <a:t>titlu</a:t>
            </a:r>
            <a:r>
              <a:rPr lang="en-US" sz="2000" dirty="0" smtClean="0"/>
              <a:t> </a:t>
            </a:r>
            <a:r>
              <a:rPr lang="en-US" sz="2000" dirty="0" err="1" smtClean="0"/>
              <a:t>tabelului</a:t>
            </a:r>
            <a:r>
              <a:rPr lang="en-US" sz="2000" dirty="0" smtClean="0"/>
              <a:t> </a:t>
            </a:r>
            <a:r>
              <a:rPr lang="en-US" sz="2000" b="1" dirty="0" smtClean="0"/>
              <a:t>"caption" </a:t>
            </a:r>
            <a:r>
              <a:rPr lang="en-US" sz="2000" dirty="0" err="1" smtClean="0"/>
              <a:t>permite</a:t>
            </a:r>
            <a:r>
              <a:rPr lang="en-US" sz="2000" dirty="0" smtClean="0"/>
              <a:t> </a:t>
            </a:r>
            <a:r>
              <a:rPr lang="en-US" sz="2000" dirty="0" err="1" smtClean="0"/>
              <a:t>specificarea</a:t>
            </a:r>
            <a:r>
              <a:rPr lang="en-US" sz="2000" dirty="0" smtClean="0"/>
              <a:t> </a:t>
            </a:r>
            <a:r>
              <a:rPr lang="en-US" sz="2000" dirty="0" err="1" smtClean="0"/>
              <a:t>unei</a:t>
            </a:r>
            <a:r>
              <a:rPr lang="en-US" sz="2000" dirty="0" smtClean="0"/>
              <a:t> </a:t>
            </a:r>
            <a:r>
              <a:rPr lang="en-US" sz="2000" dirty="0" err="1" smtClean="0"/>
              <a:t>linii</a:t>
            </a:r>
            <a:r>
              <a:rPr lang="en-US" sz="2000" dirty="0" smtClean="0"/>
              <a:t> de text care </a:t>
            </a:r>
            <a:r>
              <a:rPr lang="en-US" sz="2000" dirty="0" err="1" smtClean="0"/>
              <a:t>va</a:t>
            </a:r>
            <a:r>
              <a:rPr lang="en-US" sz="2000" dirty="0" smtClean="0"/>
              <a:t> </a:t>
            </a:r>
            <a:r>
              <a:rPr lang="en-US" sz="2000" dirty="0" err="1" smtClean="0"/>
              <a:t>ap</a:t>
            </a:r>
            <a:r>
              <a:rPr lang="ro-MO" sz="2000" dirty="0" smtClean="0"/>
              <a:t>ă</a:t>
            </a:r>
            <a:r>
              <a:rPr lang="en-US" sz="2000" dirty="0" err="1" smtClean="0"/>
              <a:t>rea</a:t>
            </a:r>
            <a:r>
              <a:rPr lang="en-US" sz="2000" dirty="0" smtClean="0"/>
              <a:t> </a:t>
            </a:r>
            <a:r>
              <a:rPr lang="en-US" sz="2000" dirty="0" err="1" smtClean="0"/>
              <a:t>deasupra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 sub </a:t>
            </a:r>
            <a:r>
              <a:rPr lang="en-US" sz="2000" dirty="0" err="1" smtClean="0"/>
              <a:t>tabel</a:t>
            </a:r>
            <a:r>
              <a:rPr lang="en-US" sz="2000" dirty="0" smtClean="0"/>
              <a:t>. </a:t>
            </a:r>
            <a:r>
              <a:rPr lang="en-US" sz="2000" dirty="0" err="1" smtClean="0"/>
              <a:t>Pozi</a:t>
            </a:r>
            <a:r>
              <a:rPr lang="ro-MO" sz="2000" dirty="0" smtClean="0"/>
              <a:t>ţ</a:t>
            </a:r>
            <a:r>
              <a:rPr lang="en-US" sz="2000" dirty="0" err="1" smtClean="0"/>
              <a:t>ionarea</a:t>
            </a:r>
            <a:r>
              <a:rPr lang="en-US" sz="2000" dirty="0" smtClean="0"/>
              <a:t> se face cu </a:t>
            </a:r>
            <a:r>
              <a:rPr lang="en-US" sz="2000" dirty="0" err="1" smtClean="0"/>
              <a:t>proprietatea</a:t>
            </a:r>
            <a:r>
              <a:rPr lang="en-US" sz="2000" dirty="0" smtClean="0"/>
              <a:t> CSS </a:t>
            </a:r>
            <a:r>
              <a:rPr lang="en-US" sz="2000" b="1" dirty="0" smtClean="0"/>
              <a:t>"caption-side" </a:t>
            </a:r>
            <a:r>
              <a:rPr lang="en-US" sz="2000" dirty="0" smtClean="0"/>
              <a:t>care se </a:t>
            </a:r>
            <a:r>
              <a:rPr lang="en-US" sz="2000" dirty="0" err="1" smtClean="0"/>
              <a:t>aplic</a:t>
            </a:r>
            <a:r>
              <a:rPr lang="ro-MO" sz="2000" dirty="0" smtClean="0"/>
              <a:t>ă</a:t>
            </a:r>
            <a:r>
              <a:rPr lang="en-US" sz="2000" dirty="0" smtClean="0"/>
              <a:t> la </a:t>
            </a:r>
            <a:r>
              <a:rPr lang="en-US" sz="2000" dirty="0" err="1" smtClean="0"/>
              <a:t>tabel</a:t>
            </a:r>
            <a:r>
              <a:rPr lang="en-US" sz="2000" dirty="0" smtClean="0"/>
              <a:t> </a:t>
            </a:r>
            <a:r>
              <a:rPr lang="ro-MO" sz="2000" dirty="0" smtClean="0"/>
              <a:t>ş</a:t>
            </a:r>
            <a:r>
              <a:rPr lang="en-US" sz="2000" dirty="0" err="1" smtClean="0"/>
              <a:t>i</a:t>
            </a:r>
            <a:r>
              <a:rPr lang="en-US" sz="2000" dirty="0" smtClean="0"/>
              <a:t> se </a:t>
            </a:r>
            <a:r>
              <a:rPr lang="en-US" sz="2000" dirty="0" err="1" smtClean="0"/>
              <a:t>folosesc</a:t>
            </a:r>
            <a:r>
              <a:rPr lang="en-US" sz="2000" dirty="0" smtClean="0"/>
              <a:t> </a:t>
            </a:r>
            <a:r>
              <a:rPr lang="en-US" sz="2000" dirty="0" err="1" smtClean="0"/>
              <a:t>valorile</a:t>
            </a:r>
            <a:r>
              <a:rPr lang="en-US" sz="2000" dirty="0" smtClean="0"/>
              <a:t>: </a:t>
            </a:r>
            <a:r>
              <a:rPr lang="en-US" sz="2000" b="1" dirty="0" smtClean="0"/>
              <a:t>top</a:t>
            </a:r>
            <a:r>
              <a:rPr lang="en-US" sz="2000" dirty="0" smtClean="0"/>
              <a:t> (</a:t>
            </a:r>
            <a:r>
              <a:rPr lang="en-US" sz="2000" dirty="0" err="1" smtClean="0"/>
              <a:t>deasupra</a:t>
            </a:r>
            <a:r>
              <a:rPr lang="en-US" sz="2000" dirty="0" smtClean="0"/>
              <a:t>) </a:t>
            </a:r>
            <a:r>
              <a:rPr lang="en-US" sz="2000" b="1" dirty="0" smtClean="0"/>
              <a:t>bottom</a:t>
            </a:r>
            <a:r>
              <a:rPr lang="en-US" sz="2000" dirty="0" smtClean="0"/>
              <a:t> (</a:t>
            </a:r>
            <a:r>
              <a:rPr lang="en-US" sz="2000" dirty="0" err="1" smtClean="0"/>
              <a:t>jos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b="1" dirty="0" err="1" smtClean="0"/>
              <a:t>Exemplu</a:t>
            </a:r>
            <a:r>
              <a:rPr lang="en-US" sz="2000" b="1" dirty="0" smtClean="0"/>
              <a:t>:</a:t>
            </a:r>
            <a:endParaRPr lang="ro-MO" sz="2000" b="1" dirty="0" smtClean="0"/>
          </a:p>
          <a:p>
            <a:r>
              <a:rPr lang="ro-MO" sz="2000" b="1" dirty="0" smtClean="0">
                <a:solidFill>
                  <a:schemeClr val="accent1">
                    <a:lumMod val="75000"/>
                  </a:schemeClr>
                </a:solidFill>
              </a:rPr>
              <a:t>............................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&lt;table style='border:1px solid #000;caption-side:bottom;'&gt; </a:t>
            </a:r>
            <a:endParaRPr lang="ro-MO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&lt;caption&gt;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Acesta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este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subtitlu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caption.&lt;/caption&gt; </a:t>
            </a:r>
            <a:endParaRPr lang="ro-MO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tr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&gt; </a:t>
            </a:r>
            <a:endParaRPr lang="ro-MO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titlu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1&lt;/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&gt; </a:t>
            </a:r>
            <a:endParaRPr lang="ro-MO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titlu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2&lt;/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&gt; </a:t>
            </a:r>
            <a:endParaRPr lang="ro-MO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&lt;/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tr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&gt; </a:t>
            </a:r>
            <a:endParaRPr lang="ro-MO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tr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&gt; </a:t>
            </a:r>
            <a:endParaRPr lang="ro-MO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&lt;td&gt;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linia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2-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coloana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1&lt;/td&gt; </a:t>
            </a:r>
            <a:endParaRPr lang="ro-MO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&lt;td&gt;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linia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2-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coloana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2&lt;/td&gt;</a:t>
            </a:r>
            <a:endParaRPr lang="ro-MO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&lt;/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tr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&gt; </a:t>
            </a:r>
            <a:endParaRPr lang="ro-MO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&lt;/table&gt;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9208" y="188640"/>
            <a:ext cx="7427168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UNIRE CELULE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251520" y="1340768"/>
            <a:ext cx="878497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Cu </a:t>
            </a:r>
            <a:r>
              <a:rPr lang="en-US" sz="2000" dirty="0" err="1" smtClean="0"/>
              <a:t>urm</a:t>
            </a:r>
            <a:r>
              <a:rPr lang="ro-MO" sz="2000" dirty="0" smtClean="0"/>
              <a:t>ă</a:t>
            </a:r>
            <a:r>
              <a:rPr lang="en-US" sz="2000" dirty="0" err="1" smtClean="0"/>
              <a:t>toarele</a:t>
            </a:r>
            <a:r>
              <a:rPr lang="en-US" sz="2000" dirty="0" smtClean="0"/>
              <a:t> </a:t>
            </a:r>
            <a:r>
              <a:rPr lang="en-US" sz="2000" dirty="0" err="1" smtClean="0"/>
              <a:t>propriet</a:t>
            </a:r>
            <a:r>
              <a:rPr lang="ro-MO" sz="2000" dirty="0" smtClean="0"/>
              <a:t>ăţ</a:t>
            </a:r>
            <a:r>
              <a:rPr lang="en-US" sz="2000" dirty="0" err="1" smtClean="0"/>
              <a:t>i</a:t>
            </a:r>
            <a:r>
              <a:rPr lang="en-US" sz="2000" dirty="0" smtClean="0"/>
              <a:t> se </a:t>
            </a:r>
            <a:r>
              <a:rPr lang="en-US" sz="2000" dirty="0" err="1" smtClean="0"/>
              <a:t>poate</a:t>
            </a:r>
            <a:r>
              <a:rPr lang="en-US" sz="2000" dirty="0" smtClean="0"/>
              <a:t> face ca o </a:t>
            </a:r>
            <a:r>
              <a:rPr lang="en-US" sz="2000" dirty="0" err="1" smtClean="0"/>
              <a:t>celul</a:t>
            </a:r>
            <a:r>
              <a:rPr lang="ro-MO" sz="2000" dirty="0" smtClean="0"/>
              <a:t>ă</a:t>
            </a:r>
            <a:r>
              <a:rPr lang="en-US" sz="2000" dirty="0" smtClean="0"/>
              <a:t> s</a:t>
            </a:r>
            <a:r>
              <a:rPr lang="ro-MO" sz="2000" dirty="0" smtClean="0"/>
              <a:t>ă</a:t>
            </a:r>
            <a:r>
              <a:rPr lang="en-US" sz="2000" dirty="0" smtClean="0"/>
              <a:t> </a:t>
            </a:r>
            <a:r>
              <a:rPr lang="en-US" sz="2000" dirty="0" err="1" smtClean="0"/>
              <a:t>ocupe</a:t>
            </a:r>
            <a:r>
              <a:rPr lang="en-US" sz="2000" dirty="0" smtClean="0"/>
              <a:t> </a:t>
            </a:r>
            <a:r>
              <a:rPr lang="en-US" sz="2000" dirty="0" err="1" smtClean="0"/>
              <a:t>mai</a:t>
            </a:r>
            <a:r>
              <a:rPr lang="en-US" sz="2000" dirty="0" smtClean="0"/>
              <a:t> </a:t>
            </a:r>
            <a:r>
              <a:rPr lang="en-US" sz="2000" dirty="0" err="1" smtClean="0"/>
              <a:t>multe</a:t>
            </a:r>
            <a:r>
              <a:rPr lang="en-US" sz="2000" dirty="0" smtClean="0"/>
              <a:t> r</a:t>
            </a:r>
            <a:r>
              <a:rPr lang="ro-MO" sz="2000" dirty="0" smtClean="0"/>
              <a:t>â</a:t>
            </a:r>
            <a:r>
              <a:rPr lang="en-US" sz="2000" dirty="0" err="1" smtClean="0"/>
              <a:t>duri</a:t>
            </a:r>
            <a:r>
              <a:rPr lang="en-US" sz="2000" dirty="0" smtClean="0"/>
              <a:t> </a:t>
            </a:r>
            <a:r>
              <a:rPr lang="ro-MO" sz="2000" dirty="0" err="1" smtClean="0"/>
              <a:t>ş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coloane</a:t>
            </a:r>
            <a:r>
              <a:rPr lang="en-US" sz="2000" dirty="0" smtClean="0"/>
              <a:t>. </a:t>
            </a:r>
            <a:endParaRPr lang="ro-MO" sz="2000" dirty="0" smtClean="0"/>
          </a:p>
          <a:p>
            <a:r>
              <a:rPr lang="en-US" sz="2000" dirty="0" smtClean="0"/>
              <a:t>- </a:t>
            </a:r>
            <a:r>
              <a:rPr lang="en-US" sz="2000" b="1" dirty="0" err="1" smtClean="0"/>
              <a:t>colspan</a:t>
            </a:r>
            <a:r>
              <a:rPr lang="en-US" sz="2000" dirty="0" smtClean="0"/>
              <a:t> - c</a:t>
            </a:r>
            <a:r>
              <a:rPr lang="ro-MO" sz="2000" dirty="0" smtClean="0"/>
              <a:t>î</a:t>
            </a:r>
            <a:r>
              <a:rPr lang="en-US" sz="2000" dirty="0" smtClean="0"/>
              <a:t>t de </a:t>
            </a:r>
            <a:r>
              <a:rPr lang="en-US" sz="2000" dirty="0" err="1" smtClean="0"/>
              <a:t>multe</a:t>
            </a:r>
            <a:r>
              <a:rPr lang="en-US" sz="2000" dirty="0" smtClean="0"/>
              <a:t> </a:t>
            </a:r>
            <a:r>
              <a:rPr lang="en-US" sz="2000" dirty="0" err="1" smtClean="0"/>
              <a:t>coloane</a:t>
            </a:r>
            <a:r>
              <a:rPr lang="en-US" sz="2000" dirty="0" smtClean="0"/>
              <a:t> ale </a:t>
            </a:r>
            <a:r>
              <a:rPr lang="en-US" sz="2000" dirty="0" err="1" smtClean="0"/>
              <a:t>tabelului</a:t>
            </a:r>
            <a:r>
              <a:rPr lang="en-US" sz="2000" dirty="0" smtClean="0"/>
              <a:t> </a:t>
            </a:r>
            <a:r>
              <a:rPr lang="en-US" sz="2000" dirty="0" err="1" smtClean="0"/>
              <a:t>aceast</a:t>
            </a:r>
            <a:r>
              <a:rPr lang="ro-MO" sz="2000" dirty="0" smtClean="0"/>
              <a:t>ă</a:t>
            </a:r>
            <a:r>
              <a:rPr lang="en-US" sz="2000" dirty="0" smtClean="0"/>
              <a:t> </a:t>
            </a:r>
            <a:r>
              <a:rPr lang="en-US" sz="2000" dirty="0" err="1" smtClean="0"/>
              <a:t>celul</a:t>
            </a:r>
            <a:r>
              <a:rPr lang="ro-MO" sz="2000" dirty="0" smtClean="0"/>
              <a:t>ă</a:t>
            </a:r>
            <a:r>
              <a:rPr lang="en-US" sz="2000" dirty="0" smtClean="0"/>
              <a:t> </a:t>
            </a:r>
            <a:r>
              <a:rPr lang="en-US" sz="2000" dirty="0" err="1" smtClean="0"/>
              <a:t>va</a:t>
            </a:r>
            <a:r>
              <a:rPr lang="en-US" sz="2000" dirty="0" smtClean="0"/>
              <a:t> </a:t>
            </a:r>
            <a:r>
              <a:rPr lang="ro-MO" sz="2000" dirty="0" smtClean="0"/>
              <a:t>î</a:t>
            </a:r>
            <a:r>
              <a:rPr lang="en-US" sz="2000" dirty="0" err="1" smtClean="0"/>
              <a:t>nlocui</a:t>
            </a:r>
            <a:endParaRPr lang="en-US" sz="2000" dirty="0" smtClean="0"/>
          </a:p>
          <a:p>
            <a:r>
              <a:rPr lang="en-US" sz="2000" dirty="0" smtClean="0"/>
              <a:t>- </a:t>
            </a:r>
            <a:r>
              <a:rPr lang="en-US" sz="2000" b="1" dirty="0" err="1" smtClean="0"/>
              <a:t>rowspan</a:t>
            </a:r>
            <a:r>
              <a:rPr lang="en-US" sz="2000" dirty="0" smtClean="0"/>
              <a:t> - c</a:t>
            </a:r>
            <a:r>
              <a:rPr lang="ro-MO" sz="2000" dirty="0" smtClean="0"/>
              <a:t>â</a:t>
            </a:r>
            <a:r>
              <a:rPr lang="en-US" sz="2000" dirty="0" smtClean="0"/>
              <a:t>t de </a:t>
            </a:r>
            <a:r>
              <a:rPr lang="en-US" sz="2000" dirty="0" err="1" smtClean="0"/>
              <a:t>multe</a:t>
            </a:r>
            <a:r>
              <a:rPr lang="en-US" sz="2000" dirty="0" smtClean="0"/>
              <a:t> r</a:t>
            </a:r>
            <a:r>
              <a:rPr lang="ro-MO" sz="2000" dirty="0" smtClean="0"/>
              <a:t>â</a:t>
            </a:r>
            <a:r>
              <a:rPr lang="en-US" sz="2000" dirty="0" err="1" smtClean="0"/>
              <a:t>nduri</a:t>
            </a:r>
            <a:r>
              <a:rPr lang="en-US" sz="2000" dirty="0" smtClean="0"/>
              <a:t> ale </a:t>
            </a:r>
            <a:r>
              <a:rPr lang="en-US" sz="2000" dirty="0" err="1" smtClean="0"/>
              <a:t>tabelului</a:t>
            </a:r>
            <a:r>
              <a:rPr lang="en-US" sz="2000" dirty="0" smtClean="0"/>
              <a:t> </a:t>
            </a:r>
            <a:r>
              <a:rPr lang="en-US" sz="2000" dirty="0" err="1" smtClean="0"/>
              <a:t>aceast</a:t>
            </a:r>
            <a:r>
              <a:rPr lang="ro-MO" sz="2000" dirty="0" smtClean="0"/>
              <a:t>ă</a:t>
            </a:r>
            <a:r>
              <a:rPr lang="en-US" sz="2000" dirty="0" smtClean="0"/>
              <a:t> </a:t>
            </a:r>
            <a:r>
              <a:rPr lang="en-US" sz="2000" dirty="0" err="1" smtClean="0"/>
              <a:t>celul</a:t>
            </a:r>
            <a:r>
              <a:rPr lang="ro-MO" sz="2000" dirty="0" smtClean="0"/>
              <a:t>ă</a:t>
            </a:r>
            <a:r>
              <a:rPr lang="en-US" sz="2000" dirty="0" smtClean="0"/>
              <a:t> </a:t>
            </a:r>
            <a:r>
              <a:rPr lang="en-US" sz="2000" dirty="0" err="1" smtClean="0"/>
              <a:t>va</a:t>
            </a:r>
            <a:r>
              <a:rPr lang="en-US" sz="2000" dirty="0" smtClean="0"/>
              <a:t> </a:t>
            </a:r>
            <a:r>
              <a:rPr lang="en-US" sz="2000" dirty="0" err="1" smtClean="0"/>
              <a:t>inlocui</a:t>
            </a:r>
            <a:endParaRPr lang="en-US" sz="2000" dirty="0" smtClean="0"/>
          </a:p>
          <a:p>
            <a:endParaRPr lang="ro-MO" sz="2000" dirty="0" smtClean="0"/>
          </a:p>
          <a:p>
            <a:r>
              <a:rPr lang="ro-MO" sz="2000" dirty="0" smtClean="0"/>
              <a:t>Î</a:t>
            </a:r>
            <a:r>
              <a:rPr lang="en-US" sz="2000" dirty="0" smtClean="0"/>
              <a:t>n HTML5 </a:t>
            </a:r>
            <a:r>
              <a:rPr lang="en-US" sz="2000" dirty="0" err="1" smtClean="0"/>
              <a:t>designul</a:t>
            </a:r>
            <a:r>
              <a:rPr lang="en-US" sz="2000" dirty="0" smtClean="0"/>
              <a:t> r</a:t>
            </a:r>
            <a:r>
              <a:rPr lang="ro-MO" sz="2000" dirty="0" smtClean="0"/>
              <a:t>â</a:t>
            </a:r>
            <a:r>
              <a:rPr lang="en-US" sz="2000" dirty="0" err="1" smtClean="0"/>
              <a:t>ndurilor</a:t>
            </a:r>
            <a:r>
              <a:rPr lang="en-US" sz="2000" dirty="0" smtClean="0"/>
              <a:t> </a:t>
            </a:r>
            <a:r>
              <a:rPr lang="ro-MO" sz="2000" dirty="0" smtClean="0"/>
              <a:t>ş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celulei</a:t>
            </a:r>
            <a:r>
              <a:rPr lang="en-US" sz="2000" dirty="0" smtClean="0"/>
              <a:t> </a:t>
            </a:r>
            <a:r>
              <a:rPr lang="en-US" sz="2000" dirty="0" err="1" smtClean="0"/>
              <a:t>tabelului</a:t>
            </a:r>
            <a:r>
              <a:rPr lang="en-US" sz="2000" dirty="0" smtClean="0"/>
              <a:t> se face cu </a:t>
            </a:r>
            <a:r>
              <a:rPr lang="en-US" sz="2000" dirty="0" err="1" smtClean="0"/>
              <a:t>propriet</a:t>
            </a:r>
            <a:r>
              <a:rPr lang="ro-MO" sz="2000" dirty="0" smtClean="0"/>
              <a:t>ăţ</a:t>
            </a:r>
            <a:r>
              <a:rPr lang="en-US" sz="2000" dirty="0" err="1" smtClean="0"/>
              <a:t>i</a:t>
            </a:r>
            <a:r>
              <a:rPr lang="en-US" sz="2000" dirty="0" smtClean="0"/>
              <a:t> CSS.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o-MO" sz="2000" dirty="0" smtClean="0"/>
              <a:t>Î</a:t>
            </a:r>
            <a:r>
              <a:rPr lang="en-US" sz="2000" dirty="0" smtClean="0"/>
              <a:t>n </a:t>
            </a:r>
            <a:r>
              <a:rPr lang="en-US" sz="2000" dirty="0" err="1" smtClean="0"/>
              <a:t>urm</a:t>
            </a:r>
            <a:r>
              <a:rPr lang="ro-MO" sz="2000" dirty="0" smtClean="0"/>
              <a:t>ă</a:t>
            </a:r>
            <a:r>
              <a:rPr lang="en-US" sz="2000" dirty="0" err="1" smtClean="0"/>
              <a:t>torul</a:t>
            </a:r>
            <a:r>
              <a:rPr lang="en-US" sz="2000" dirty="0" smtClean="0"/>
              <a:t> </a:t>
            </a:r>
            <a:r>
              <a:rPr lang="en-US" sz="2000" dirty="0" err="1" smtClean="0"/>
              <a:t>exemplu</a:t>
            </a:r>
            <a:r>
              <a:rPr lang="en-US" sz="2000" dirty="0" smtClean="0"/>
              <a:t> </a:t>
            </a:r>
            <a:r>
              <a:rPr lang="en-US" sz="2000" dirty="0" err="1" smtClean="0"/>
              <a:t>pute</a:t>
            </a:r>
            <a:r>
              <a:rPr lang="ro-MO" sz="2000" dirty="0" smtClean="0"/>
              <a:t>ţ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vedea</a:t>
            </a:r>
            <a:r>
              <a:rPr lang="en-US" sz="2000" dirty="0" smtClean="0"/>
              <a:t> </a:t>
            </a:r>
            <a:r>
              <a:rPr lang="en-US" sz="2000" dirty="0" err="1" smtClean="0"/>
              <a:t>rezultatul</a:t>
            </a:r>
            <a:r>
              <a:rPr lang="en-US" sz="2000" dirty="0" smtClean="0"/>
              <a:t> </a:t>
            </a:r>
            <a:r>
              <a:rPr lang="en-US" sz="2000" dirty="0" err="1" smtClean="0"/>
              <a:t>folosirii</a:t>
            </a:r>
            <a:r>
              <a:rPr lang="en-US" sz="2000" dirty="0" smtClean="0"/>
              <a:t> </a:t>
            </a:r>
            <a:r>
              <a:rPr lang="en-US" sz="2000" dirty="0" err="1" smtClean="0"/>
              <a:t>atributelor</a:t>
            </a:r>
            <a:r>
              <a:rPr lang="en-US" sz="2000" dirty="0" smtClean="0"/>
              <a:t>: "</a:t>
            </a:r>
            <a:r>
              <a:rPr lang="en-US" sz="2000" b="1" dirty="0" err="1" smtClean="0"/>
              <a:t>colspan</a:t>
            </a:r>
            <a:r>
              <a:rPr lang="en-US" sz="2000" dirty="0" smtClean="0"/>
              <a:t>" "</a:t>
            </a:r>
            <a:r>
              <a:rPr lang="en-US" sz="2000" b="1" dirty="0" err="1" smtClean="0"/>
              <a:t>rowspan</a:t>
            </a:r>
            <a:r>
              <a:rPr lang="en-US" sz="2000" dirty="0" smtClean="0"/>
              <a:t>" </a:t>
            </a:r>
            <a:r>
              <a:rPr lang="ro-MO" sz="2000" dirty="0" smtClean="0"/>
              <a:t>ş</a:t>
            </a:r>
            <a:r>
              <a:rPr lang="en-US" sz="2000" dirty="0" err="1" smtClean="0"/>
              <a:t>i</a:t>
            </a:r>
            <a:r>
              <a:rPr lang="en-US" sz="2000" dirty="0" smtClean="0"/>
              <a:t> CSS </a:t>
            </a:r>
            <a:r>
              <a:rPr lang="en-US" sz="2000" dirty="0" err="1" smtClean="0"/>
              <a:t>pentru</a:t>
            </a:r>
            <a:r>
              <a:rPr lang="en-US" sz="2000" dirty="0" smtClean="0"/>
              <a:t> background-</a:t>
            </a:r>
            <a:r>
              <a:rPr lang="en-US" sz="2000" dirty="0" err="1" smtClean="0"/>
              <a:t>ul</a:t>
            </a:r>
            <a:r>
              <a:rPr lang="en-US" sz="2000" dirty="0" smtClean="0"/>
              <a:t> </a:t>
            </a:r>
            <a:r>
              <a:rPr lang="en-US" sz="2000" dirty="0" err="1" smtClean="0"/>
              <a:t>unei</a:t>
            </a:r>
            <a:r>
              <a:rPr lang="en-US" sz="2000" dirty="0" smtClean="0"/>
              <a:t> </a:t>
            </a:r>
            <a:r>
              <a:rPr lang="en-US" sz="2000" dirty="0" err="1" smtClean="0"/>
              <a:t>celule</a:t>
            </a:r>
            <a:r>
              <a:rPr lang="en-US" sz="2000" dirty="0" smtClean="0"/>
              <a:t>. </a:t>
            </a:r>
            <a:br>
              <a:rPr lang="en-US" sz="2000" dirty="0" smtClean="0"/>
            </a:br>
            <a:endParaRPr lang="ro-MO" sz="2000" b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7427168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UNIRE CELULE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07504" y="620688"/>
            <a:ext cx="903649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 smtClean="0"/>
              <a:t>Mai jos pute</a:t>
            </a:r>
            <a:r>
              <a:rPr lang="ro-MO" sz="2000" dirty="0" smtClean="0"/>
              <a:t>ţ</a:t>
            </a:r>
            <a:r>
              <a:rPr lang="it-IT" sz="2000" dirty="0" smtClean="0"/>
              <a:t>i vedea un exemplu de cod HTML pentru crearea unui tabel</a:t>
            </a:r>
            <a:endParaRPr lang="ro-MO" sz="20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&lt;!DOCTYPE html&gt;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&lt;html&gt;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ro-MO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&lt;head&gt; &lt;title&gt;</a:t>
            </a:r>
            <a:r>
              <a:rPr lang="ro-MO" sz="1600" b="1" dirty="0" smtClean="0">
                <a:solidFill>
                  <a:srgbClr val="0070C0"/>
                </a:solidFill>
              </a:rPr>
              <a:t>Tabele în HTML</a:t>
            </a:r>
            <a:r>
              <a:rPr lang="en-US" sz="1600" b="1" dirty="0" smtClean="0">
                <a:solidFill>
                  <a:srgbClr val="0070C0"/>
                </a:solidFill>
              </a:rPr>
              <a:t>&lt;/title&gt; &lt;/head&gt;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&lt;body&gt; </a:t>
            </a:r>
            <a:endParaRPr lang="ro-R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&lt;style&gt; </a:t>
            </a:r>
            <a:r>
              <a:rPr lang="en-US" sz="1600" b="1" dirty="0" smtClean="0"/>
              <a:t>table, </a:t>
            </a:r>
            <a:r>
              <a:rPr lang="en-US" sz="1600" b="1" dirty="0" err="1" smtClean="0"/>
              <a:t>th</a:t>
            </a:r>
            <a:r>
              <a:rPr lang="en-US" sz="1600" b="1" dirty="0" smtClean="0"/>
              <a:t>, td { border: 1px solid #000; } </a:t>
            </a:r>
            <a:r>
              <a:rPr lang="en-US" sz="1600" b="1" dirty="0" smtClean="0">
                <a:solidFill>
                  <a:srgbClr val="0070C0"/>
                </a:solidFill>
              </a:rPr>
              <a:t>&lt;/style&gt;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&lt;table&gt;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C00000"/>
                </a:solidFill>
              </a:rPr>
              <a:t>&lt;</a:t>
            </a:r>
            <a:r>
              <a:rPr lang="en-US" sz="1600" b="1" dirty="0" err="1" smtClean="0">
                <a:solidFill>
                  <a:srgbClr val="C00000"/>
                </a:solidFill>
              </a:rPr>
              <a:t>tr</a:t>
            </a:r>
            <a:r>
              <a:rPr lang="en-US" sz="1600" b="1" dirty="0" smtClean="0">
                <a:solidFill>
                  <a:srgbClr val="C00000"/>
                </a:solidFill>
              </a:rPr>
              <a:t>&gt; </a:t>
            </a:r>
            <a:endParaRPr lang="ro-MO" sz="1600" b="1" dirty="0" smtClean="0">
              <a:solidFill>
                <a:srgbClr val="C0000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C00000"/>
                </a:solidFill>
              </a:rPr>
              <a:t>&lt;</a:t>
            </a:r>
            <a:r>
              <a:rPr lang="en-US" sz="1600" b="1" dirty="0" err="1" smtClean="0">
                <a:solidFill>
                  <a:srgbClr val="C00000"/>
                </a:solidFill>
              </a:rPr>
              <a:t>th</a:t>
            </a:r>
            <a:r>
              <a:rPr lang="en-US" sz="1600" b="1" dirty="0" smtClean="0">
                <a:solidFill>
                  <a:srgbClr val="C00000"/>
                </a:solidFill>
              </a:rPr>
              <a:t>&gt;</a:t>
            </a:r>
            <a:r>
              <a:rPr lang="en-US" sz="1600" b="1" dirty="0" err="1" smtClean="0">
                <a:solidFill>
                  <a:srgbClr val="C00000"/>
                </a:solidFill>
              </a:rPr>
              <a:t>titlu</a:t>
            </a:r>
            <a:r>
              <a:rPr lang="en-US" sz="1600" b="1" dirty="0" smtClean="0">
                <a:solidFill>
                  <a:srgbClr val="C00000"/>
                </a:solidFill>
              </a:rPr>
              <a:t> 1&lt;/</a:t>
            </a:r>
            <a:r>
              <a:rPr lang="en-US" sz="1600" b="1" dirty="0" err="1" smtClean="0">
                <a:solidFill>
                  <a:srgbClr val="C00000"/>
                </a:solidFill>
              </a:rPr>
              <a:t>th</a:t>
            </a:r>
            <a:r>
              <a:rPr lang="en-US" sz="1600" b="1" dirty="0" smtClean="0">
                <a:solidFill>
                  <a:srgbClr val="C00000"/>
                </a:solidFill>
              </a:rPr>
              <a:t>&gt; </a:t>
            </a:r>
            <a:endParaRPr lang="ro-MO" sz="1600" b="1" dirty="0" smtClean="0">
              <a:solidFill>
                <a:srgbClr val="C0000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C00000"/>
                </a:solidFill>
              </a:rPr>
              <a:t>&lt;</a:t>
            </a:r>
            <a:r>
              <a:rPr lang="en-US" sz="1600" b="1" dirty="0" err="1" smtClean="0">
                <a:solidFill>
                  <a:srgbClr val="C00000"/>
                </a:solidFill>
              </a:rPr>
              <a:t>th</a:t>
            </a:r>
            <a:r>
              <a:rPr lang="en-US" sz="1600" b="1" dirty="0" smtClean="0">
                <a:solidFill>
                  <a:srgbClr val="C00000"/>
                </a:solidFill>
              </a:rPr>
              <a:t>&gt;</a:t>
            </a:r>
            <a:r>
              <a:rPr lang="en-US" sz="1600" b="1" dirty="0" err="1" smtClean="0">
                <a:solidFill>
                  <a:srgbClr val="C00000"/>
                </a:solidFill>
              </a:rPr>
              <a:t>titlu</a:t>
            </a:r>
            <a:r>
              <a:rPr lang="en-US" sz="1600" b="1" dirty="0" smtClean="0">
                <a:solidFill>
                  <a:srgbClr val="C00000"/>
                </a:solidFill>
              </a:rPr>
              <a:t> 2&lt;/</a:t>
            </a:r>
            <a:r>
              <a:rPr lang="en-US" sz="1600" b="1" dirty="0" err="1" smtClean="0">
                <a:solidFill>
                  <a:srgbClr val="C00000"/>
                </a:solidFill>
              </a:rPr>
              <a:t>th</a:t>
            </a:r>
            <a:r>
              <a:rPr lang="en-US" sz="1600" b="1" dirty="0" smtClean="0">
                <a:solidFill>
                  <a:srgbClr val="C00000"/>
                </a:solidFill>
              </a:rPr>
              <a:t>&gt; </a:t>
            </a:r>
            <a:endParaRPr lang="ro-MO" sz="1600" b="1" dirty="0" smtClean="0">
              <a:solidFill>
                <a:srgbClr val="C0000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C00000"/>
                </a:solidFill>
              </a:rPr>
              <a:t>&lt;/</a:t>
            </a:r>
            <a:r>
              <a:rPr lang="en-US" sz="1600" b="1" dirty="0" err="1" smtClean="0">
                <a:solidFill>
                  <a:srgbClr val="C00000"/>
                </a:solidFill>
              </a:rPr>
              <a:t>tr</a:t>
            </a:r>
            <a:r>
              <a:rPr lang="en-US" sz="1600" b="1" dirty="0" smtClean="0">
                <a:solidFill>
                  <a:srgbClr val="C00000"/>
                </a:solidFill>
              </a:rPr>
              <a:t>&gt; </a:t>
            </a:r>
            <a:endParaRPr lang="ro-MO" sz="1600" b="1" dirty="0" smtClean="0">
              <a:solidFill>
                <a:srgbClr val="C0000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7030A0"/>
                </a:solidFill>
              </a:rPr>
              <a:t>&lt;</a:t>
            </a:r>
            <a:r>
              <a:rPr lang="en-US" sz="1600" b="1" dirty="0" err="1" smtClean="0">
                <a:solidFill>
                  <a:srgbClr val="7030A0"/>
                </a:solidFill>
              </a:rPr>
              <a:t>tr</a:t>
            </a:r>
            <a:r>
              <a:rPr lang="en-US" sz="1600" b="1" dirty="0" smtClean="0">
                <a:solidFill>
                  <a:srgbClr val="7030A0"/>
                </a:solidFill>
              </a:rPr>
              <a:t>&gt; </a:t>
            </a:r>
            <a:endParaRPr lang="ro-MO" sz="1600" b="1" dirty="0" smtClean="0">
              <a:solidFill>
                <a:srgbClr val="7030A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7030A0"/>
                </a:solidFill>
              </a:rPr>
              <a:t>&lt;td </a:t>
            </a:r>
            <a:r>
              <a:rPr lang="en-US" sz="1600" b="1" dirty="0" err="1" smtClean="0">
                <a:solidFill>
                  <a:srgbClr val="7030A0"/>
                </a:solidFill>
              </a:rPr>
              <a:t>colspan</a:t>
            </a:r>
            <a:r>
              <a:rPr lang="en-US" sz="1600" b="1" dirty="0" smtClean="0">
                <a:solidFill>
                  <a:srgbClr val="7030A0"/>
                </a:solidFill>
              </a:rPr>
              <a:t>="2"&gt;</a:t>
            </a:r>
            <a:r>
              <a:rPr lang="en-US" sz="1600" b="1" dirty="0" err="1" smtClean="0">
                <a:solidFill>
                  <a:srgbClr val="7030A0"/>
                </a:solidFill>
              </a:rPr>
              <a:t>linia</a:t>
            </a:r>
            <a:r>
              <a:rPr lang="en-US" sz="1600" b="1" dirty="0" smtClean="0">
                <a:solidFill>
                  <a:srgbClr val="7030A0"/>
                </a:solidFill>
              </a:rPr>
              <a:t> 2- </a:t>
            </a:r>
            <a:r>
              <a:rPr lang="en-US" sz="1600" b="1" dirty="0" err="1" smtClean="0">
                <a:solidFill>
                  <a:srgbClr val="7030A0"/>
                </a:solidFill>
              </a:rPr>
              <a:t>coloana</a:t>
            </a:r>
            <a:r>
              <a:rPr lang="en-US" sz="1600" b="1" dirty="0" smtClean="0">
                <a:solidFill>
                  <a:srgbClr val="7030A0"/>
                </a:solidFill>
              </a:rPr>
              <a:t> 1 </a:t>
            </a:r>
            <a:r>
              <a:rPr lang="en-US" sz="1600" b="1" dirty="0" err="1" smtClean="0">
                <a:solidFill>
                  <a:srgbClr val="7030A0"/>
                </a:solidFill>
              </a:rPr>
              <a:t>si</a:t>
            </a:r>
            <a:r>
              <a:rPr lang="en-US" sz="1600" b="1" dirty="0" smtClean="0">
                <a:solidFill>
                  <a:srgbClr val="7030A0"/>
                </a:solidFill>
              </a:rPr>
              <a:t> 2&lt;/td&gt;</a:t>
            </a:r>
            <a:endParaRPr lang="ro-MO" sz="1600" b="1" dirty="0" smtClean="0">
              <a:solidFill>
                <a:srgbClr val="7030A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7030A0"/>
                </a:solidFill>
              </a:rPr>
              <a:t>&lt;/</a:t>
            </a:r>
            <a:r>
              <a:rPr lang="en-US" sz="1600" b="1" dirty="0" err="1" smtClean="0">
                <a:solidFill>
                  <a:srgbClr val="7030A0"/>
                </a:solidFill>
              </a:rPr>
              <a:t>tr</a:t>
            </a:r>
            <a:r>
              <a:rPr lang="en-US" sz="1600" b="1" dirty="0" smtClean="0">
                <a:solidFill>
                  <a:srgbClr val="7030A0"/>
                </a:solidFill>
              </a:rPr>
              <a:t>&gt;</a:t>
            </a:r>
            <a:endParaRPr lang="ro-MO" sz="1600" b="1" dirty="0" smtClean="0">
              <a:solidFill>
                <a:srgbClr val="7030A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7030A0"/>
                </a:solidFill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</a:rPr>
              <a:t>&lt;</a:t>
            </a:r>
            <a:r>
              <a:rPr lang="en-US" sz="1600" b="1" dirty="0" err="1" smtClean="0">
                <a:solidFill>
                  <a:srgbClr val="C00000"/>
                </a:solidFill>
              </a:rPr>
              <a:t>tr</a:t>
            </a:r>
            <a:r>
              <a:rPr lang="en-US" sz="1600" b="1" dirty="0" smtClean="0">
                <a:solidFill>
                  <a:srgbClr val="C00000"/>
                </a:solidFill>
              </a:rPr>
              <a:t>&gt; </a:t>
            </a:r>
            <a:endParaRPr lang="ro-MO" sz="1600" b="1" dirty="0" smtClean="0">
              <a:solidFill>
                <a:srgbClr val="C0000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C00000"/>
                </a:solidFill>
              </a:rPr>
              <a:t>&lt;td </a:t>
            </a:r>
            <a:r>
              <a:rPr lang="en-US" sz="1600" b="1" dirty="0" err="1" smtClean="0">
                <a:solidFill>
                  <a:srgbClr val="C00000"/>
                </a:solidFill>
              </a:rPr>
              <a:t>rowspan</a:t>
            </a:r>
            <a:r>
              <a:rPr lang="en-US" sz="1600" b="1" dirty="0" smtClean="0">
                <a:solidFill>
                  <a:srgbClr val="C00000"/>
                </a:solidFill>
              </a:rPr>
              <a:t>="2"&gt;</a:t>
            </a:r>
            <a:r>
              <a:rPr lang="en-US" sz="1600" b="1" dirty="0" err="1" smtClean="0">
                <a:solidFill>
                  <a:srgbClr val="C00000"/>
                </a:solidFill>
              </a:rPr>
              <a:t>linia</a:t>
            </a:r>
            <a:r>
              <a:rPr lang="en-US" sz="1600" b="1" dirty="0" smtClean="0">
                <a:solidFill>
                  <a:srgbClr val="C00000"/>
                </a:solidFill>
              </a:rPr>
              <a:t> 3 </a:t>
            </a:r>
            <a:r>
              <a:rPr lang="en-US" sz="1600" b="1" dirty="0" err="1" smtClean="0">
                <a:solidFill>
                  <a:srgbClr val="C00000"/>
                </a:solidFill>
              </a:rPr>
              <a:t>si</a:t>
            </a:r>
            <a:r>
              <a:rPr lang="en-US" sz="1600" b="1" dirty="0" smtClean="0">
                <a:solidFill>
                  <a:srgbClr val="C00000"/>
                </a:solidFill>
              </a:rPr>
              <a:t> 4 - </a:t>
            </a:r>
            <a:r>
              <a:rPr lang="en-US" sz="1600" b="1" dirty="0" err="1" smtClean="0">
                <a:solidFill>
                  <a:srgbClr val="C00000"/>
                </a:solidFill>
              </a:rPr>
              <a:t>coloana</a:t>
            </a:r>
            <a:r>
              <a:rPr lang="en-US" sz="1600" b="1" dirty="0" smtClean="0">
                <a:solidFill>
                  <a:srgbClr val="C00000"/>
                </a:solidFill>
              </a:rPr>
              <a:t> 1&lt;/td&gt; </a:t>
            </a:r>
            <a:endParaRPr lang="ro-MO" sz="1600" b="1" dirty="0" smtClean="0">
              <a:solidFill>
                <a:srgbClr val="C0000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C00000"/>
                </a:solidFill>
              </a:rPr>
              <a:t>&lt;td style="background:#</a:t>
            </a:r>
            <a:r>
              <a:rPr lang="en-US" sz="1600" b="1" dirty="0" err="1" smtClean="0">
                <a:solidFill>
                  <a:srgbClr val="C00000"/>
                </a:solidFill>
              </a:rPr>
              <a:t>adadff</a:t>
            </a:r>
            <a:r>
              <a:rPr lang="en-US" sz="1600" b="1" dirty="0" smtClean="0">
                <a:solidFill>
                  <a:srgbClr val="C00000"/>
                </a:solidFill>
              </a:rPr>
              <a:t>"&gt;</a:t>
            </a:r>
            <a:r>
              <a:rPr lang="en-US" sz="1600" b="1" dirty="0" err="1" smtClean="0">
                <a:solidFill>
                  <a:srgbClr val="C00000"/>
                </a:solidFill>
              </a:rPr>
              <a:t>linia</a:t>
            </a:r>
            <a:r>
              <a:rPr lang="en-US" sz="1600" b="1" dirty="0" smtClean="0">
                <a:solidFill>
                  <a:srgbClr val="C00000"/>
                </a:solidFill>
              </a:rPr>
              <a:t> 3- </a:t>
            </a:r>
            <a:r>
              <a:rPr lang="en-US" sz="1600" b="1" dirty="0" err="1" smtClean="0">
                <a:solidFill>
                  <a:srgbClr val="C00000"/>
                </a:solidFill>
              </a:rPr>
              <a:t>coloana</a:t>
            </a:r>
            <a:r>
              <a:rPr lang="en-US" sz="1600" b="1" dirty="0" smtClean="0">
                <a:solidFill>
                  <a:srgbClr val="C00000"/>
                </a:solidFill>
              </a:rPr>
              <a:t> 2 - </a:t>
            </a:r>
            <a:r>
              <a:rPr lang="en-US" sz="1600" b="1" dirty="0" err="1" smtClean="0">
                <a:solidFill>
                  <a:srgbClr val="C00000"/>
                </a:solidFill>
              </a:rPr>
              <a:t>colorat</a:t>
            </a:r>
            <a:r>
              <a:rPr lang="en-US" sz="1600" b="1" dirty="0" smtClean="0">
                <a:solidFill>
                  <a:srgbClr val="C00000"/>
                </a:solidFill>
              </a:rPr>
              <a:t>&lt;/td&gt; </a:t>
            </a:r>
            <a:endParaRPr lang="ro-MO" sz="1600" b="1" dirty="0" smtClean="0">
              <a:solidFill>
                <a:srgbClr val="C0000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C00000"/>
                </a:solidFill>
              </a:rPr>
              <a:t>&lt;/</a:t>
            </a:r>
            <a:r>
              <a:rPr lang="en-US" sz="1600" b="1" dirty="0" err="1" smtClean="0">
                <a:solidFill>
                  <a:srgbClr val="C00000"/>
                </a:solidFill>
              </a:rPr>
              <a:t>tr</a:t>
            </a:r>
            <a:r>
              <a:rPr lang="en-US" sz="1600" b="1" dirty="0" smtClean="0">
                <a:solidFill>
                  <a:srgbClr val="C00000"/>
                </a:solidFill>
              </a:rPr>
              <a:t>&gt; </a:t>
            </a:r>
            <a:endParaRPr lang="ro-MO" sz="1600" b="1" dirty="0" smtClean="0">
              <a:solidFill>
                <a:srgbClr val="C00000"/>
              </a:solidFill>
            </a:endParaRPr>
          </a:p>
          <a:p>
            <a:pPr algn="just"/>
            <a:r>
              <a:rPr lang="en-US" sz="1600" b="1" dirty="0" smtClean="0"/>
              <a:t>&lt;</a:t>
            </a:r>
            <a:r>
              <a:rPr lang="en-US" sz="1600" b="1" dirty="0" err="1" smtClean="0"/>
              <a:t>tr</a:t>
            </a:r>
            <a:r>
              <a:rPr lang="en-US" sz="1600" b="1" dirty="0" smtClean="0"/>
              <a:t>&gt; </a:t>
            </a:r>
            <a:endParaRPr lang="ro-MO" sz="1600" b="1" dirty="0" smtClean="0"/>
          </a:p>
          <a:p>
            <a:pPr algn="just"/>
            <a:r>
              <a:rPr lang="en-US" sz="1600" b="1" dirty="0" smtClean="0"/>
              <a:t>&lt;td&gt;</a:t>
            </a:r>
            <a:r>
              <a:rPr lang="en-US" sz="1600" b="1" dirty="0" err="1" smtClean="0"/>
              <a:t>linia</a:t>
            </a:r>
            <a:r>
              <a:rPr lang="en-US" sz="1600" b="1" dirty="0" smtClean="0"/>
              <a:t> 4- </a:t>
            </a:r>
            <a:r>
              <a:rPr lang="en-US" sz="1600" b="1" dirty="0" err="1" smtClean="0"/>
              <a:t>coloana</a:t>
            </a:r>
            <a:r>
              <a:rPr lang="en-US" sz="1600" b="1" dirty="0" smtClean="0"/>
              <a:t> 2&lt;/td&gt;</a:t>
            </a:r>
            <a:endParaRPr lang="ro-MO" sz="1600" b="1" dirty="0" smtClean="0"/>
          </a:p>
          <a:p>
            <a:pPr algn="just"/>
            <a:r>
              <a:rPr lang="en-US" sz="1600" b="1" dirty="0" smtClean="0"/>
              <a:t> &lt;/</a:t>
            </a:r>
            <a:r>
              <a:rPr lang="en-US" sz="1600" b="1" dirty="0" err="1" smtClean="0"/>
              <a:t>tr</a:t>
            </a:r>
            <a:r>
              <a:rPr lang="en-US" sz="1600" b="1" dirty="0" smtClean="0"/>
              <a:t>&gt; </a:t>
            </a:r>
            <a:endParaRPr lang="ro-MO" sz="1600" b="1" dirty="0" smtClean="0"/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&lt;/table&gt;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&lt;/body&gt;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ro-MO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</a:rPr>
              <a:t>&lt;/html&gt;</a:t>
            </a:r>
            <a:endParaRPr lang="ro-RO" sz="1600" b="1" dirty="0" smtClean="0">
              <a:solidFill>
                <a:srgbClr val="0070C0"/>
              </a:solidFill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2627784" y="2420888"/>
            <a:ext cx="1656184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0" y="2492896"/>
            <a:ext cx="47625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7427168" cy="79208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AD</a:t>
            </a:r>
            <a:r>
              <a:rPr lang="ro-MO" b="1" dirty="0" smtClean="0"/>
              <a:t>Ă</a:t>
            </a:r>
            <a:r>
              <a:rPr lang="en-US" b="1" dirty="0" smtClean="0"/>
              <a:t>UGARE BORDUR</a:t>
            </a:r>
            <a:r>
              <a:rPr lang="ro-MO" b="1" dirty="0" smtClean="0"/>
              <a:t>Ă</a:t>
            </a:r>
            <a:r>
              <a:rPr lang="en-US" b="1" dirty="0" smtClean="0"/>
              <a:t> LA TABEL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07504" y="620688"/>
            <a:ext cx="9036496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/>
              <a:t>Bordura</a:t>
            </a:r>
            <a:r>
              <a:rPr lang="en-US" sz="2000" dirty="0" smtClean="0"/>
              <a:t> </a:t>
            </a:r>
            <a:r>
              <a:rPr lang="en-US" sz="2000" dirty="0" err="1" smtClean="0"/>
              <a:t>tabelului</a:t>
            </a:r>
            <a:r>
              <a:rPr lang="en-US" sz="2000" dirty="0" smtClean="0"/>
              <a:t> se </a:t>
            </a:r>
            <a:r>
              <a:rPr lang="en-US" sz="2000" dirty="0" err="1" smtClean="0"/>
              <a:t>adauga</a:t>
            </a:r>
            <a:r>
              <a:rPr lang="en-US" sz="2000" dirty="0" smtClean="0"/>
              <a:t> cu </a:t>
            </a:r>
            <a:r>
              <a:rPr lang="en-US" sz="2000" dirty="0" err="1" smtClean="0"/>
              <a:t>proprietatea</a:t>
            </a:r>
            <a:r>
              <a:rPr lang="en-US" sz="2000" dirty="0" smtClean="0"/>
              <a:t> </a:t>
            </a:r>
            <a:r>
              <a:rPr lang="en-US" sz="2000" dirty="0" err="1" smtClean="0"/>
              <a:t>css</a:t>
            </a:r>
            <a:r>
              <a:rPr lang="en-US" sz="2000" dirty="0" smtClean="0"/>
              <a:t>: </a:t>
            </a:r>
            <a:r>
              <a:rPr lang="en-US" sz="2000" b="1" dirty="0" smtClean="0"/>
              <a:t>border</a:t>
            </a:r>
            <a:r>
              <a:rPr lang="en-US" sz="2000" dirty="0" smtClean="0"/>
              <a:t>.</a:t>
            </a:r>
            <a:endParaRPr lang="ro-MO" sz="2000" dirty="0" smtClean="0"/>
          </a:p>
          <a:p>
            <a:pPr algn="just"/>
            <a:r>
              <a:rPr lang="en-US" sz="2000" b="1" dirty="0" err="1" smtClean="0"/>
              <a:t>Exemplu</a:t>
            </a:r>
            <a:r>
              <a:rPr lang="en-US" sz="2000" dirty="0" smtClean="0"/>
              <a:t>, </a:t>
            </a:r>
            <a:r>
              <a:rPr lang="en-US" sz="2000" dirty="0" err="1" smtClean="0"/>
              <a:t>bordura</a:t>
            </a:r>
            <a:r>
              <a:rPr lang="en-US" sz="2000" dirty="0" smtClean="0"/>
              <a:t> </a:t>
            </a:r>
            <a:r>
              <a:rPr lang="en-US" sz="2000" dirty="0" err="1" smtClean="0"/>
              <a:t>neagra</a:t>
            </a:r>
            <a:r>
              <a:rPr lang="en-US" sz="2000" dirty="0" smtClean="0"/>
              <a:t> la </a:t>
            </a:r>
            <a:r>
              <a:rPr lang="en-US" sz="2000" dirty="0" err="1" smtClean="0"/>
              <a:t>elementele</a:t>
            </a:r>
            <a:r>
              <a:rPr lang="en-US" sz="2000" dirty="0" smtClean="0"/>
              <a:t> </a:t>
            </a:r>
            <a:r>
              <a:rPr lang="en-US" sz="2000" b="1" dirty="0" smtClean="0"/>
              <a:t>&lt;table&gt;, &lt;</a:t>
            </a:r>
            <a:r>
              <a:rPr lang="en-US" sz="2000" b="1" dirty="0" err="1" smtClean="0"/>
              <a:t>th</a:t>
            </a:r>
            <a:r>
              <a:rPr lang="en-US" sz="2000" b="1" dirty="0" smtClean="0"/>
              <a:t>&gt; </a:t>
            </a:r>
            <a:r>
              <a:rPr lang="en-US" sz="2000" b="1" dirty="0" err="1" smtClean="0"/>
              <a:t>si</a:t>
            </a:r>
            <a:r>
              <a:rPr lang="en-US" sz="2000" b="1" dirty="0" smtClean="0"/>
              <a:t> &lt;td&gt;: </a:t>
            </a:r>
            <a:endParaRPr lang="ro-MO" sz="2000" b="1" dirty="0" smtClean="0"/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&lt;!DOCTYPE html&gt;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&lt;html&gt;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ro-MO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&lt;head&gt; &lt;title&gt;</a:t>
            </a:r>
            <a:r>
              <a:rPr lang="ro-MO" sz="1600" b="1" dirty="0" smtClean="0">
                <a:solidFill>
                  <a:srgbClr val="0070C0"/>
                </a:solidFill>
              </a:rPr>
              <a:t>Tabele în HTML</a:t>
            </a:r>
            <a:r>
              <a:rPr lang="en-US" sz="1600" b="1" dirty="0" smtClean="0">
                <a:solidFill>
                  <a:srgbClr val="0070C0"/>
                </a:solidFill>
              </a:rPr>
              <a:t>&lt;/title&gt; &lt;/head&gt;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&lt;body&gt; </a:t>
            </a:r>
            <a:endParaRPr lang="ro-R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&lt;style&gt; </a:t>
            </a:r>
            <a:r>
              <a:rPr lang="en-US" sz="1600" b="1" dirty="0" smtClean="0"/>
              <a:t>table, </a:t>
            </a:r>
            <a:r>
              <a:rPr lang="en-US" sz="1600" b="1" dirty="0" err="1" smtClean="0"/>
              <a:t>th</a:t>
            </a:r>
            <a:r>
              <a:rPr lang="en-US" sz="1600" b="1" dirty="0" smtClean="0"/>
              <a:t>, td { border: 1px solid #000; } </a:t>
            </a:r>
            <a:r>
              <a:rPr lang="en-US" sz="1600" b="1" dirty="0" smtClean="0">
                <a:solidFill>
                  <a:srgbClr val="0070C0"/>
                </a:solidFill>
              </a:rPr>
              <a:t>&lt;/style&gt;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&lt;table&gt;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C00000"/>
                </a:solidFill>
              </a:rPr>
              <a:t>&lt;</a:t>
            </a:r>
            <a:r>
              <a:rPr lang="en-US" sz="1600" b="1" dirty="0" err="1" smtClean="0">
                <a:solidFill>
                  <a:srgbClr val="C00000"/>
                </a:solidFill>
              </a:rPr>
              <a:t>tr</a:t>
            </a:r>
            <a:r>
              <a:rPr lang="en-US" sz="1600" b="1" dirty="0" smtClean="0">
                <a:solidFill>
                  <a:srgbClr val="C00000"/>
                </a:solidFill>
              </a:rPr>
              <a:t>&gt; </a:t>
            </a:r>
            <a:endParaRPr lang="ro-MO" sz="1600" b="1" dirty="0" smtClean="0">
              <a:solidFill>
                <a:srgbClr val="C0000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C00000"/>
                </a:solidFill>
              </a:rPr>
              <a:t>&lt;</a:t>
            </a:r>
            <a:r>
              <a:rPr lang="en-US" sz="1600" b="1" dirty="0" err="1" smtClean="0">
                <a:solidFill>
                  <a:srgbClr val="C00000"/>
                </a:solidFill>
              </a:rPr>
              <a:t>th</a:t>
            </a:r>
            <a:r>
              <a:rPr lang="en-US" sz="1600" b="1" dirty="0" smtClean="0">
                <a:solidFill>
                  <a:srgbClr val="C00000"/>
                </a:solidFill>
              </a:rPr>
              <a:t>&gt;</a:t>
            </a:r>
            <a:r>
              <a:rPr lang="en-US" sz="1600" b="1" dirty="0" err="1" smtClean="0">
                <a:solidFill>
                  <a:srgbClr val="C00000"/>
                </a:solidFill>
              </a:rPr>
              <a:t>titlu</a:t>
            </a:r>
            <a:r>
              <a:rPr lang="en-US" sz="1600" b="1" dirty="0" smtClean="0">
                <a:solidFill>
                  <a:srgbClr val="C00000"/>
                </a:solidFill>
              </a:rPr>
              <a:t> 1&lt;/</a:t>
            </a:r>
            <a:r>
              <a:rPr lang="en-US" sz="1600" b="1" dirty="0" err="1" smtClean="0">
                <a:solidFill>
                  <a:srgbClr val="C00000"/>
                </a:solidFill>
              </a:rPr>
              <a:t>th</a:t>
            </a:r>
            <a:r>
              <a:rPr lang="en-US" sz="1600" b="1" dirty="0" smtClean="0">
                <a:solidFill>
                  <a:srgbClr val="C00000"/>
                </a:solidFill>
              </a:rPr>
              <a:t>&gt; </a:t>
            </a:r>
            <a:endParaRPr lang="ro-MO" sz="1600" b="1" dirty="0" smtClean="0">
              <a:solidFill>
                <a:srgbClr val="C0000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C00000"/>
                </a:solidFill>
              </a:rPr>
              <a:t>&lt;</a:t>
            </a:r>
            <a:r>
              <a:rPr lang="en-US" sz="1600" b="1" dirty="0" err="1" smtClean="0">
                <a:solidFill>
                  <a:srgbClr val="C00000"/>
                </a:solidFill>
              </a:rPr>
              <a:t>th</a:t>
            </a:r>
            <a:r>
              <a:rPr lang="en-US" sz="1600" b="1" dirty="0" smtClean="0">
                <a:solidFill>
                  <a:srgbClr val="C00000"/>
                </a:solidFill>
              </a:rPr>
              <a:t>&gt;</a:t>
            </a:r>
            <a:r>
              <a:rPr lang="en-US" sz="1600" b="1" dirty="0" err="1" smtClean="0">
                <a:solidFill>
                  <a:srgbClr val="C00000"/>
                </a:solidFill>
              </a:rPr>
              <a:t>titlu</a:t>
            </a:r>
            <a:r>
              <a:rPr lang="en-US" sz="1600" b="1" dirty="0" smtClean="0">
                <a:solidFill>
                  <a:srgbClr val="C00000"/>
                </a:solidFill>
              </a:rPr>
              <a:t> 2&lt;/</a:t>
            </a:r>
            <a:r>
              <a:rPr lang="en-US" sz="1600" b="1" dirty="0" err="1" smtClean="0">
                <a:solidFill>
                  <a:srgbClr val="C00000"/>
                </a:solidFill>
              </a:rPr>
              <a:t>th</a:t>
            </a:r>
            <a:r>
              <a:rPr lang="en-US" sz="1600" b="1" dirty="0" smtClean="0">
                <a:solidFill>
                  <a:srgbClr val="C00000"/>
                </a:solidFill>
              </a:rPr>
              <a:t>&gt; </a:t>
            </a:r>
            <a:endParaRPr lang="ro-MO" sz="1600" b="1" dirty="0" smtClean="0">
              <a:solidFill>
                <a:srgbClr val="C0000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C00000"/>
                </a:solidFill>
              </a:rPr>
              <a:t>&lt;/</a:t>
            </a:r>
            <a:r>
              <a:rPr lang="en-US" sz="1600" b="1" dirty="0" err="1" smtClean="0">
                <a:solidFill>
                  <a:srgbClr val="C00000"/>
                </a:solidFill>
              </a:rPr>
              <a:t>tr</a:t>
            </a:r>
            <a:r>
              <a:rPr lang="en-US" sz="1600" b="1" dirty="0" smtClean="0">
                <a:solidFill>
                  <a:srgbClr val="C00000"/>
                </a:solidFill>
              </a:rPr>
              <a:t>&gt; </a:t>
            </a:r>
            <a:endParaRPr lang="ro-MO" sz="1600" b="1" dirty="0" smtClean="0">
              <a:solidFill>
                <a:srgbClr val="C00000"/>
              </a:solidFill>
            </a:endParaRPr>
          </a:p>
          <a:p>
            <a:pPr algn="just"/>
            <a:r>
              <a:rPr lang="en-US" sz="1600" b="1" dirty="0" smtClean="0"/>
              <a:t>&lt;</a:t>
            </a:r>
            <a:r>
              <a:rPr lang="en-US" sz="1600" b="1" dirty="0" err="1" smtClean="0"/>
              <a:t>tr</a:t>
            </a:r>
            <a:r>
              <a:rPr lang="en-US" sz="1600" b="1" dirty="0" smtClean="0"/>
              <a:t>&gt; </a:t>
            </a:r>
            <a:endParaRPr lang="ro-MO" sz="1600" b="1" dirty="0" smtClean="0"/>
          </a:p>
          <a:p>
            <a:pPr algn="just"/>
            <a:r>
              <a:rPr lang="en-US" sz="1600" b="1" dirty="0" smtClean="0"/>
              <a:t>&lt;td&gt;</a:t>
            </a:r>
            <a:r>
              <a:rPr lang="en-US" sz="1600" b="1" dirty="0" err="1" smtClean="0"/>
              <a:t>linia</a:t>
            </a:r>
            <a:r>
              <a:rPr lang="en-US" sz="1600" b="1" dirty="0" smtClean="0"/>
              <a:t> 2- </a:t>
            </a:r>
            <a:r>
              <a:rPr lang="en-US" sz="1600" b="1" dirty="0" err="1" smtClean="0"/>
              <a:t>coloana</a:t>
            </a:r>
            <a:r>
              <a:rPr lang="en-US" sz="1600" b="1" dirty="0" smtClean="0"/>
              <a:t> 1&lt;/td&gt; </a:t>
            </a:r>
            <a:endParaRPr lang="ro-MO" sz="1600" b="1" dirty="0" smtClean="0"/>
          </a:p>
          <a:p>
            <a:pPr algn="just"/>
            <a:r>
              <a:rPr lang="en-US" sz="1600" b="1" dirty="0" smtClean="0"/>
              <a:t>&lt;td&gt;</a:t>
            </a:r>
            <a:r>
              <a:rPr lang="en-US" sz="1600" b="1" dirty="0" err="1" smtClean="0"/>
              <a:t>linia</a:t>
            </a:r>
            <a:r>
              <a:rPr lang="en-US" sz="1600" b="1" dirty="0" smtClean="0"/>
              <a:t> 2- </a:t>
            </a:r>
            <a:r>
              <a:rPr lang="en-US" sz="1600" b="1" dirty="0" err="1" smtClean="0"/>
              <a:t>coloana</a:t>
            </a:r>
            <a:r>
              <a:rPr lang="en-US" sz="1600" b="1" dirty="0" smtClean="0"/>
              <a:t> 2&lt;/td&gt; </a:t>
            </a:r>
            <a:endParaRPr lang="ro-MO" sz="1600" b="1" dirty="0" smtClean="0"/>
          </a:p>
          <a:p>
            <a:pPr algn="just"/>
            <a:r>
              <a:rPr lang="en-US" sz="1600" b="1" dirty="0" smtClean="0"/>
              <a:t>&lt;/</a:t>
            </a:r>
            <a:r>
              <a:rPr lang="en-US" sz="1600" b="1" dirty="0" err="1" smtClean="0"/>
              <a:t>tr</a:t>
            </a:r>
            <a:r>
              <a:rPr lang="en-US" sz="1600" b="1" dirty="0" smtClean="0"/>
              <a:t>&gt; </a:t>
            </a:r>
            <a:endParaRPr lang="ro-MO" sz="1600" b="1" dirty="0" smtClean="0"/>
          </a:p>
          <a:p>
            <a:pPr algn="just"/>
            <a:r>
              <a:rPr lang="en-US" sz="1600" b="1" dirty="0" smtClean="0">
                <a:solidFill>
                  <a:srgbClr val="C00000"/>
                </a:solidFill>
              </a:rPr>
              <a:t>&lt;</a:t>
            </a:r>
            <a:r>
              <a:rPr lang="en-US" sz="1600" b="1" dirty="0" err="1" smtClean="0">
                <a:solidFill>
                  <a:srgbClr val="C00000"/>
                </a:solidFill>
              </a:rPr>
              <a:t>tr</a:t>
            </a:r>
            <a:r>
              <a:rPr lang="en-US" sz="1600" b="1" dirty="0" smtClean="0">
                <a:solidFill>
                  <a:srgbClr val="C00000"/>
                </a:solidFill>
              </a:rPr>
              <a:t>&gt; </a:t>
            </a:r>
            <a:endParaRPr lang="ro-MO" sz="1600" b="1" dirty="0" smtClean="0">
              <a:solidFill>
                <a:srgbClr val="C0000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C00000"/>
                </a:solidFill>
              </a:rPr>
              <a:t>&lt;td&gt;</a:t>
            </a:r>
            <a:r>
              <a:rPr lang="en-US" sz="1600" b="1" dirty="0" err="1" smtClean="0">
                <a:solidFill>
                  <a:srgbClr val="C00000"/>
                </a:solidFill>
              </a:rPr>
              <a:t>linia</a:t>
            </a:r>
            <a:r>
              <a:rPr lang="en-US" sz="1600" b="1" dirty="0" smtClean="0">
                <a:solidFill>
                  <a:srgbClr val="C00000"/>
                </a:solidFill>
              </a:rPr>
              <a:t> 3- </a:t>
            </a:r>
            <a:r>
              <a:rPr lang="en-US" sz="1600" b="1" dirty="0" err="1" smtClean="0">
                <a:solidFill>
                  <a:srgbClr val="C00000"/>
                </a:solidFill>
              </a:rPr>
              <a:t>coloana</a:t>
            </a:r>
            <a:r>
              <a:rPr lang="en-US" sz="1600" b="1" dirty="0" smtClean="0">
                <a:solidFill>
                  <a:srgbClr val="C00000"/>
                </a:solidFill>
              </a:rPr>
              <a:t> 1&lt;/td&gt; </a:t>
            </a:r>
            <a:endParaRPr lang="ro-MO" sz="1600" b="1" dirty="0" smtClean="0">
              <a:solidFill>
                <a:srgbClr val="C0000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C00000"/>
                </a:solidFill>
              </a:rPr>
              <a:t>&lt;td&gt;</a:t>
            </a:r>
            <a:r>
              <a:rPr lang="en-US" sz="1600" b="1" dirty="0" err="1" smtClean="0">
                <a:solidFill>
                  <a:srgbClr val="C00000"/>
                </a:solidFill>
              </a:rPr>
              <a:t>linia</a:t>
            </a:r>
            <a:r>
              <a:rPr lang="en-US" sz="1600" b="1" dirty="0" smtClean="0">
                <a:solidFill>
                  <a:srgbClr val="C00000"/>
                </a:solidFill>
              </a:rPr>
              <a:t> 3- </a:t>
            </a:r>
            <a:r>
              <a:rPr lang="en-US" sz="1600" b="1" dirty="0" err="1" smtClean="0">
                <a:solidFill>
                  <a:srgbClr val="C00000"/>
                </a:solidFill>
              </a:rPr>
              <a:t>coloana</a:t>
            </a:r>
            <a:r>
              <a:rPr lang="en-US" sz="1600" b="1" dirty="0" smtClean="0">
                <a:solidFill>
                  <a:srgbClr val="C00000"/>
                </a:solidFill>
              </a:rPr>
              <a:t> 2&lt;/td&gt; </a:t>
            </a:r>
            <a:endParaRPr lang="ro-MO" sz="1600" b="1" dirty="0" smtClean="0">
              <a:solidFill>
                <a:srgbClr val="C0000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C00000"/>
                </a:solidFill>
              </a:rPr>
              <a:t>&lt;/</a:t>
            </a:r>
            <a:r>
              <a:rPr lang="en-US" sz="1600" b="1" dirty="0" err="1" smtClean="0">
                <a:solidFill>
                  <a:srgbClr val="C00000"/>
                </a:solidFill>
              </a:rPr>
              <a:t>tr</a:t>
            </a:r>
            <a:r>
              <a:rPr lang="en-US" sz="1600" b="1" dirty="0" smtClean="0">
                <a:solidFill>
                  <a:srgbClr val="C00000"/>
                </a:solidFill>
              </a:rPr>
              <a:t>&gt; </a:t>
            </a:r>
            <a:endParaRPr lang="ro-MO" sz="1600" b="1" dirty="0" smtClean="0">
              <a:solidFill>
                <a:srgbClr val="C0000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&lt;/table&gt;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&lt;/body&gt;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ro-MO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</a:rPr>
              <a:t>&lt;/html&gt;</a:t>
            </a:r>
            <a:endParaRPr lang="ro-RO" sz="1600" b="1" dirty="0" smtClean="0">
              <a:solidFill>
                <a:srgbClr val="0070C0"/>
              </a:solidFill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203848" y="3356992"/>
            <a:ext cx="1656184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3140968"/>
            <a:ext cx="3505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7427168" cy="79208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AD</a:t>
            </a:r>
            <a:r>
              <a:rPr lang="ro-MO" b="1" dirty="0" smtClean="0"/>
              <a:t>Ă</a:t>
            </a:r>
            <a:r>
              <a:rPr lang="en-US" b="1" dirty="0" smtClean="0"/>
              <a:t>UGARE BORDUR</a:t>
            </a:r>
            <a:r>
              <a:rPr lang="ro-MO" b="1" dirty="0" smtClean="0"/>
              <a:t>Ă</a:t>
            </a:r>
            <a:r>
              <a:rPr lang="en-US" b="1" dirty="0" smtClean="0"/>
              <a:t> LA TABEL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07504" y="620688"/>
            <a:ext cx="903649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Ve</a:t>
            </a:r>
            <a:r>
              <a:rPr lang="ro-MO" dirty="0" smtClean="0"/>
              <a:t>ţ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observa</a:t>
            </a:r>
            <a:r>
              <a:rPr lang="en-US" dirty="0" smtClean="0"/>
              <a:t> c</a:t>
            </a:r>
            <a:r>
              <a:rPr lang="ro-MO" dirty="0" smtClean="0"/>
              <a:t>ă</a:t>
            </a:r>
            <a:r>
              <a:rPr lang="en-US" dirty="0" smtClean="0"/>
              <a:t> </a:t>
            </a:r>
            <a:r>
              <a:rPr lang="ro-MO" dirty="0" smtClean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exemplu</a:t>
            </a:r>
            <a:r>
              <a:rPr lang="ro-MO" dirty="0" smtClean="0"/>
              <a:t>l</a:t>
            </a:r>
            <a:r>
              <a:rPr lang="en-US" dirty="0" smtClean="0"/>
              <a:t> de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tabelul</a:t>
            </a:r>
            <a:r>
              <a:rPr lang="en-US" dirty="0" smtClean="0"/>
              <a:t> are </a:t>
            </a:r>
            <a:r>
              <a:rPr lang="en-US" dirty="0" err="1" smtClean="0"/>
              <a:t>borduri</a:t>
            </a:r>
            <a:r>
              <a:rPr lang="en-US" dirty="0" smtClean="0"/>
              <a:t> </a:t>
            </a:r>
            <a:r>
              <a:rPr lang="en-US" dirty="0" err="1" smtClean="0"/>
              <a:t>duble</a:t>
            </a:r>
            <a:r>
              <a:rPr lang="en-US" dirty="0" smtClean="0"/>
              <a:t> </a:t>
            </a:r>
            <a:r>
              <a:rPr lang="en-US" dirty="0" err="1" smtClean="0"/>
              <a:t>deoarece</a:t>
            </a:r>
            <a:r>
              <a:rPr lang="en-US" dirty="0" smtClean="0"/>
              <a:t> </a:t>
            </a:r>
            <a:r>
              <a:rPr lang="en-US" dirty="0" err="1" smtClean="0"/>
              <a:t>elementele</a:t>
            </a:r>
            <a:r>
              <a:rPr lang="en-US" dirty="0" smtClean="0"/>
              <a:t> </a:t>
            </a:r>
            <a:r>
              <a:rPr lang="en-US" b="1" dirty="0" smtClean="0"/>
              <a:t>&lt;table&gt;, &lt;</a:t>
            </a:r>
            <a:r>
              <a:rPr lang="en-US" b="1" dirty="0" err="1" smtClean="0"/>
              <a:t>th</a:t>
            </a:r>
            <a:r>
              <a:rPr lang="en-US" b="1" dirty="0" smtClean="0"/>
              <a:t>&gt;,</a:t>
            </a:r>
            <a:r>
              <a:rPr lang="en-US" dirty="0" smtClean="0"/>
              <a:t> </a:t>
            </a:r>
            <a:r>
              <a:rPr lang="ro-MO" dirty="0" smtClean="0"/>
              <a:t>ş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b="1" dirty="0" smtClean="0"/>
              <a:t>&lt;td&gt; </a:t>
            </a:r>
            <a:r>
              <a:rPr lang="en-US" dirty="0" smtClean="0"/>
              <a:t>au </a:t>
            </a:r>
            <a:r>
              <a:rPr lang="en-US" dirty="0" err="1" smtClean="0"/>
              <a:t>borduri</a:t>
            </a:r>
            <a:r>
              <a:rPr lang="en-US" dirty="0" smtClean="0"/>
              <a:t> separate. </a:t>
            </a:r>
            <a:r>
              <a:rPr lang="en-US" dirty="0" err="1" smtClean="0"/>
              <a:t>Pentru</a:t>
            </a:r>
            <a:r>
              <a:rPr lang="en-US" dirty="0" smtClean="0"/>
              <a:t> a le </a:t>
            </a:r>
            <a:r>
              <a:rPr lang="en-US" dirty="0" err="1" smtClean="0"/>
              <a:t>uni</a:t>
            </a:r>
            <a:r>
              <a:rPr lang="en-US" dirty="0" smtClean="0"/>
              <a:t> </a:t>
            </a:r>
            <a:r>
              <a:rPr lang="ro-MO" dirty="0" smtClean="0"/>
              <a:t>î</a:t>
            </a:r>
            <a:r>
              <a:rPr lang="en-US" dirty="0" err="1" smtClean="0"/>
              <a:t>ntr</a:t>
            </a:r>
            <a:r>
              <a:rPr lang="en-US" dirty="0" smtClean="0"/>
              <a:t>-o </a:t>
            </a:r>
            <a:r>
              <a:rPr lang="en-US" dirty="0" err="1" smtClean="0"/>
              <a:t>singur</a:t>
            </a:r>
            <a:r>
              <a:rPr lang="ro-M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bordur</a:t>
            </a:r>
            <a:r>
              <a:rPr lang="ro-MO" dirty="0" smtClean="0"/>
              <a:t>ă</a:t>
            </a:r>
            <a:r>
              <a:rPr lang="en-US" dirty="0" smtClean="0"/>
              <a:t> se </a:t>
            </a:r>
            <a:r>
              <a:rPr lang="en-US" dirty="0" err="1" smtClean="0"/>
              <a:t>aplic</a:t>
            </a:r>
            <a:r>
              <a:rPr lang="ro-M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proprietatea</a:t>
            </a:r>
            <a:r>
              <a:rPr lang="en-US" dirty="0" smtClean="0"/>
              <a:t>: </a:t>
            </a:r>
            <a:r>
              <a:rPr lang="en-US" b="1" dirty="0" smtClean="0"/>
              <a:t>border-collapse: collapse;</a:t>
            </a:r>
            <a:r>
              <a:rPr lang="en-US" dirty="0" smtClean="0"/>
              <a:t> la </a:t>
            </a:r>
            <a:r>
              <a:rPr lang="en-US" dirty="0" err="1" smtClean="0"/>
              <a:t>tabel</a:t>
            </a:r>
            <a:r>
              <a:rPr lang="en-US" dirty="0" smtClean="0"/>
              <a:t>.</a:t>
            </a:r>
            <a:r>
              <a:rPr lang="ro-MO" dirty="0" smtClean="0"/>
              <a:t> </a:t>
            </a:r>
            <a:r>
              <a:rPr lang="en-US" dirty="0" err="1" smtClean="0"/>
              <a:t>Acela</a:t>
            </a:r>
            <a:r>
              <a:rPr lang="ro-MO" dirty="0" smtClean="0"/>
              <a:t>ş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o-MO" b="1" dirty="0" smtClean="0"/>
              <a:t>E</a:t>
            </a:r>
            <a:r>
              <a:rPr lang="en-US" b="1" dirty="0" err="1" smtClean="0"/>
              <a:t>xemplu</a:t>
            </a:r>
            <a:r>
              <a:rPr lang="en-US" dirty="0" smtClean="0"/>
              <a:t> cu "</a:t>
            </a:r>
            <a:r>
              <a:rPr lang="en-US" b="1" dirty="0" smtClean="0"/>
              <a:t>border-collapse</a:t>
            </a:r>
            <a:r>
              <a:rPr lang="en-US" dirty="0" smtClean="0"/>
              <a:t>": </a:t>
            </a:r>
            <a:endParaRPr lang="ro-MO" dirty="0" smtClean="0"/>
          </a:p>
          <a:p>
            <a:pPr algn="just"/>
            <a:r>
              <a:rPr lang="ro-MO" sz="1600" b="1" dirty="0" smtClean="0"/>
              <a:t>...............</a:t>
            </a:r>
          </a:p>
          <a:p>
            <a:pPr algn="just"/>
            <a:r>
              <a:rPr lang="en-US" sz="1500" b="1" dirty="0" smtClean="0">
                <a:solidFill>
                  <a:srgbClr val="0070C0"/>
                </a:solidFill>
              </a:rPr>
              <a:t>&lt;style&gt; </a:t>
            </a:r>
            <a:endParaRPr lang="ro-MO" sz="15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500" b="1" dirty="0" smtClean="0"/>
              <a:t>table { </a:t>
            </a:r>
            <a:endParaRPr lang="ro-MO" sz="1500" b="1" dirty="0" smtClean="0"/>
          </a:p>
          <a:p>
            <a:pPr algn="just"/>
            <a:r>
              <a:rPr lang="en-US" sz="1500" b="1" dirty="0" smtClean="0"/>
              <a:t>border-collapse: collapse; </a:t>
            </a:r>
            <a:endParaRPr lang="ro-MO" sz="1500" b="1" dirty="0" smtClean="0"/>
          </a:p>
          <a:p>
            <a:pPr algn="just"/>
            <a:r>
              <a:rPr lang="en-US" sz="1500" b="1" dirty="0" smtClean="0"/>
              <a:t>} </a:t>
            </a:r>
            <a:endParaRPr lang="ro-MO" sz="1500" b="1" dirty="0" smtClean="0"/>
          </a:p>
          <a:p>
            <a:pPr algn="just"/>
            <a:r>
              <a:rPr lang="en-US" sz="1500" b="1" dirty="0" smtClean="0"/>
              <a:t>table, </a:t>
            </a:r>
            <a:r>
              <a:rPr lang="en-US" sz="1500" b="1" dirty="0" err="1" smtClean="0"/>
              <a:t>th</a:t>
            </a:r>
            <a:r>
              <a:rPr lang="en-US" sz="1500" b="1" dirty="0" smtClean="0"/>
              <a:t>, td { </a:t>
            </a:r>
            <a:endParaRPr lang="ro-MO" sz="1500" b="1" dirty="0" smtClean="0"/>
          </a:p>
          <a:p>
            <a:pPr algn="just"/>
            <a:r>
              <a:rPr lang="en-US" sz="1500" b="1" dirty="0" smtClean="0"/>
              <a:t>border: 1px solid #000; </a:t>
            </a:r>
            <a:endParaRPr lang="ro-MO" sz="1500" b="1" dirty="0" smtClean="0"/>
          </a:p>
          <a:p>
            <a:pPr algn="just"/>
            <a:r>
              <a:rPr lang="en-US" sz="1500" b="1" dirty="0" smtClean="0"/>
              <a:t>} </a:t>
            </a:r>
            <a:endParaRPr lang="ro-MO" sz="1500" b="1" dirty="0" smtClean="0"/>
          </a:p>
          <a:p>
            <a:pPr algn="just"/>
            <a:r>
              <a:rPr lang="en-US" sz="1500" b="1" dirty="0" smtClean="0">
                <a:solidFill>
                  <a:srgbClr val="0070C0"/>
                </a:solidFill>
              </a:rPr>
              <a:t>&lt;/style&gt; </a:t>
            </a:r>
            <a:endParaRPr lang="ro-MO" sz="15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500" b="1" dirty="0" smtClean="0">
                <a:solidFill>
                  <a:srgbClr val="0070C0"/>
                </a:solidFill>
              </a:rPr>
              <a:t>&lt;table&gt; </a:t>
            </a:r>
            <a:endParaRPr lang="ro-MO" sz="15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500" b="1" dirty="0" smtClean="0">
                <a:solidFill>
                  <a:srgbClr val="C00000"/>
                </a:solidFill>
              </a:rPr>
              <a:t>&lt;</a:t>
            </a:r>
            <a:r>
              <a:rPr lang="en-US" sz="1500" b="1" dirty="0" err="1" smtClean="0">
                <a:solidFill>
                  <a:srgbClr val="C00000"/>
                </a:solidFill>
              </a:rPr>
              <a:t>tr</a:t>
            </a:r>
            <a:r>
              <a:rPr lang="en-US" sz="1500" b="1" dirty="0" smtClean="0">
                <a:solidFill>
                  <a:srgbClr val="C00000"/>
                </a:solidFill>
              </a:rPr>
              <a:t>&gt; </a:t>
            </a:r>
            <a:endParaRPr lang="ro-MO" sz="1500" b="1" dirty="0" smtClean="0">
              <a:solidFill>
                <a:srgbClr val="C00000"/>
              </a:solidFill>
            </a:endParaRPr>
          </a:p>
          <a:p>
            <a:pPr algn="just"/>
            <a:r>
              <a:rPr lang="en-US" sz="1500" b="1" dirty="0" smtClean="0">
                <a:solidFill>
                  <a:srgbClr val="C00000"/>
                </a:solidFill>
              </a:rPr>
              <a:t>&lt;</a:t>
            </a:r>
            <a:r>
              <a:rPr lang="en-US" sz="1500" b="1" dirty="0" err="1" smtClean="0">
                <a:solidFill>
                  <a:srgbClr val="C00000"/>
                </a:solidFill>
              </a:rPr>
              <a:t>th</a:t>
            </a:r>
            <a:r>
              <a:rPr lang="en-US" sz="1500" b="1" dirty="0" smtClean="0">
                <a:solidFill>
                  <a:srgbClr val="C00000"/>
                </a:solidFill>
              </a:rPr>
              <a:t>&gt;</a:t>
            </a:r>
            <a:r>
              <a:rPr lang="en-US" sz="1500" b="1" dirty="0" err="1" smtClean="0">
                <a:solidFill>
                  <a:srgbClr val="C00000"/>
                </a:solidFill>
              </a:rPr>
              <a:t>titlu</a:t>
            </a:r>
            <a:r>
              <a:rPr lang="en-US" sz="1500" b="1" dirty="0" smtClean="0">
                <a:solidFill>
                  <a:srgbClr val="C00000"/>
                </a:solidFill>
              </a:rPr>
              <a:t> 1&lt;/</a:t>
            </a:r>
            <a:r>
              <a:rPr lang="en-US" sz="1500" b="1" dirty="0" err="1" smtClean="0">
                <a:solidFill>
                  <a:srgbClr val="C00000"/>
                </a:solidFill>
              </a:rPr>
              <a:t>th</a:t>
            </a:r>
            <a:r>
              <a:rPr lang="en-US" sz="1500" b="1" dirty="0" smtClean="0">
                <a:solidFill>
                  <a:srgbClr val="C00000"/>
                </a:solidFill>
              </a:rPr>
              <a:t>&gt; </a:t>
            </a:r>
            <a:endParaRPr lang="ro-MO" sz="1500" b="1" dirty="0" smtClean="0">
              <a:solidFill>
                <a:srgbClr val="C00000"/>
              </a:solidFill>
            </a:endParaRPr>
          </a:p>
          <a:p>
            <a:pPr algn="just"/>
            <a:r>
              <a:rPr lang="en-US" sz="1500" b="1" dirty="0" smtClean="0">
                <a:solidFill>
                  <a:srgbClr val="C00000"/>
                </a:solidFill>
              </a:rPr>
              <a:t>&lt;</a:t>
            </a:r>
            <a:r>
              <a:rPr lang="en-US" sz="1500" b="1" dirty="0" err="1" smtClean="0">
                <a:solidFill>
                  <a:srgbClr val="C00000"/>
                </a:solidFill>
              </a:rPr>
              <a:t>th</a:t>
            </a:r>
            <a:r>
              <a:rPr lang="en-US" sz="1500" b="1" dirty="0" smtClean="0">
                <a:solidFill>
                  <a:srgbClr val="C00000"/>
                </a:solidFill>
              </a:rPr>
              <a:t>&gt;</a:t>
            </a:r>
            <a:r>
              <a:rPr lang="en-US" sz="1500" b="1" dirty="0" err="1" smtClean="0">
                <a:solidFill>
                  <a:srgbClr val="C00000"/>
                </a:solidFill>
              </a:rPr>
              <a:t>titlu</a:t>
            </a:r>
            <a:r>
              <a:rPr lang="en-US" sz="1500" b="1" dirty="0" smtClean="0">
                <a:solidFill>
                  <a:srgbClr val="C00000"/>
                </a:solidFill>
              </a:rPr>
              <a:t> 2&lt;/</a:t>
            </a:r>
            <a:r>
              <a:rPr lang="en-US" sz="1500" b="1" dirty="0" err="1" smtClean="0">
                <a:solidFill>
                  <a:srgbClr val="C00000"/>
                </a:solidFill>
              </a:rPr>
              <a:t>th</a:t>
            </a:r>
            <a:r>
              <a:rPr lang="en-US" sz="1500" b="1" dirty="0" smtClean="0">
                <a:solidFill>
                  <a:srgbClr val="C00000"/>
                </a:solidFill>
              </a:rPr>
              <a:t>&gt; </a:t>
            </a:r>
            <a:endParaRPr lang="ro-MO" sz="1500" b="1" dirty="0" smtClean="0">
              <a:solidFill>
                <a:srgbClr val="C00000"/>
              </a:solidFill>
            </a:endParaRPr>
          </a:p>
          <a:p>
            <a:pPr algn="just"/>
            <a:r>
              <a:rPr lang="en-US" sz="1500" b="1" dirty="0" smtClean="0">
                <a:solidFill>
                  <a:srgbClr val="C00000"/>
                </a:solidFill>
              </a:rPr>
              <a:t>&lt;/</a:t>
            </a:r>
            <a:r>
              <a:rPr lang="en-US" sz="1500" b="1" dirty="0" err="1" smtClean="0">
                <a:solidFill>
                  <a:srgbClr val="C00000"/>
                </a:solidFill>
              </a:rPr>
              <a:t>tr</a:t>
            </a:r>
            <a:r>
              <a:rPr lang="en-US" sz="1500" b="1" dirty="0" smtClean="0">
                <a:solidFill>
                  <a:srgbClr val="C00000"/>
                </a:solidFill>
              </a:rPr>
              <a:t>&gt; </a:t>
            </a:r>
            <a:endParaRPr lang="ro-MO" sz="1500" b="1" dirty="0" smtClean="0">
              <a:solidFill>
                <a:srgbClr val="C00000"/>
              </a:solidFill>
            </a:endParaRPr>
          </a:p>
          <a:p>
            <a:pPr algn="just"/>
            <a:r>
              <a:rPr lang="en-US" sz="1500" b="1" dirty="0" smtClean="0"/>
              <a:t>&lt;</a:t>
            </a:r>
            <a:r>
              <a:rPr lang="en-US" sz="1500" b="1" dirty="0" err="1" smtClean="0"/>
              <a:t>tr</a:t>
            </a:r>
            <a:r>
              <a:rPr lang="en-US" sz="1500" b="1" dirty="0" smtClean="0"/>
              <a:t>&gt; </a:t>
            </a:r>
            <a:endParaRPr lang="ro-MO" sz="1500" b="1" dirty="0" smtClean="0"/>
          </a:p>
          <a:p>
            <a:pPr algn="just"/>
            <a:r>
              <a:rPr lang="en-US" sz="1500" b="1" dirty="0" smtClean="0"/>
              <a:t>&lt;td&gt;</a:t>
            </a:r>
            <a:r>
              <a:rPr lang="en-US" sz="1500" b="1" dirty="0" err="1" smtClean="0"/>
              <a:t>linia</a:t>
            </a:r>
            <a:r>
              <a:rPr lang="en-US" sz="1500" b="1" dirty="0" smtClean="0"/>
              <a:t> 2- </a:t>
            </a:r>
            <a:r>
              <a:rPr lang="en-US" sz="1500" b="1" dirty="0" err="1" smtClean="0"/>
              <a:t>coloana</a:t>
            </a:r>
            <a:r>
              <a:rPr lang="en-US" sz="1500" b="1" dirty="0" smtClean="0"/>
              <a:t> 1&lt;/td&gt; </a:t>
            </a:r>
            <a:endParaRPr lang="ro-MO" sz="1500" b="1" dirty="0" smtClean="0"/>
          </a:p>
          <a:p>
            <a:pPr algn="just"/>
            <a:r>
              <a:rPr lang="en-US" sz="1500" b="1" dirty="0" smtClean="0"/>
              <a:t>&lt;td&gt;</a:t>
            </a:r>
            <a:r>
              <a:rPr lang="en-US" sz="1500" b="1" dirty="0" err="1" smtClean="0"/>
              <a:t>linia</a:t>
            </a:r>
            <a:r>
              <a:rPr lang="en-US" sz="1500" b="1" dirty="0" smtClean="0"/>
              <a:t> 2- </a:t>
            </a:r>
            <a:r>
              <a:rPr lang="en-US" sz="1500" b="1" dirty="0" err="1" smtClean="0"/>
              <a:t>coloana</a:t>
            </a:r>
            <a:r>
              <a:rPr lang="en-US" sz="1500" b="1" dirty="0" smtClean="0"/>
              <a:t> 2&lt;/td&gt; </a:t>
            </a:r>
            <a:endParaRPr lang="ro-MO" sz="1500" b="1" dirty="0" smtClean="0"/>
          </a:p>
          <a:p>
            <a:pPr algn="just"/>
            <a:r>
              <a:rPr lang="en-US" sz="1500" b="1" dirty="0" smtClean="0"/>
              <a:t>&lt;/</a:t>
            </a:r>
            <a:r>
              <a:rPr lang="en-US" sz="1500" b="1" dirty="0" err="1" smtClean="0"/>
              <a:t>tr</a:t>
            </a:r>
            <a:r>
              <a:rPr lang="en-US" sz="1500" b="1" dirty="0" smtClean="0"/>
              <a:t>&gt; </a:t>
            </a:r>
            <a:endParaRPr lang="ro-MO" sz="1500" b="1" dirty="0" smtClean="0"/>
          </a:p>
          <a:p>
            <a:pPr algn="just"/>
            <a:r>
              <a:rPr lang="en-US" sz="1500" b="1" dirty="0" smtClean="0">
                <a:solidFill>
                  <a:srgbClr val="C00000"/>
                </a:solidFill>
              </a:rPr>
              <a:t>&lt;</a:t>
            </a:r>
            <a:r>
              <a:rPr lang="en-US" sz="1500" b="1" dirty="0" err="1" smtClean="0">
                <a:solidFill>
                  <a:srgbClr val="C00000"/>
                </a:solidFill>
              </a:rPr>
              <a:t>tr</a:t>
            </a:r>
            <a:r>
              <a:rPr lang="en-US" sz="1500" b="1" dirty="0" smtClean="0">
                <a:solidFill>
                  <a:srgbClr val="C00000"/>
                </a:solidFill>
              </a:rPr>
              <a:t>&gt; </a:t>
            </a:r>
            <a:endParaRPr lang="ro-MO" sz="1500" b="1" dirty="0" smtClean="0">
              <a:solidFill>
                <a:srgbClr val="C00000"/>
              </a:solidFill>
            </a:endParaRPr>
          </a:p>
          <a:p>
            <a:pPr algn="just"/>
            <a:r>
              <a:rPr lang="en-US" sz="1500" b="1" dirty="0" smtClean="0">
                <a:solidFill>
                  <a:srgbClr val="C00000"/>
                </a:solidFill>
              </a:rPr>
              <a:t>&lt;td&gt;</a:t>
            </a:r>
            <a:r>
              <a:rPr lang="en-US" sz="1500" b="1" dirty="0" err="1" smtClean="0">
                <a:solidFill>
                  <a:srgbClr val="C00000"/>
                </a:solidFill>
              </a:rPr>
              <a:t>linia</a:t>
            </a:r>
            <a:r>
              <a:rPr lang="en-US" sz="1500" b="1" dirty="0" smtClean="0">
                <a:solidFill>
                  <a:srgbClr val="C00000"/>
                </a:solidFill>
              </a:rPr>
              <a:t> 3- </a:t>
            </a:r>
            <a:r>
              <a:rPr lang="en-US" sz="1500" b="1" dirty="0" err="1" smtClean="0">
                <a:solidFill>
                  <a:srgbClr val="C00000"/>
                </a:solidFill>
              </a:rPr>
              <a:t>coloana</a:t>
            </a:r>
            <a:r>
              <a:rPr lang="en-US" sz="1500" b="1" dirty="0" smtClean="0">
                <a:solidFill>
                  <a:srgbClr val="C00000"/>
                </a:solidFill>
              </a:rPr>
              <a:t> 1&lt;/td&gt; </a:t>
            </a:r>
            <a:endParaRPr lang="ro-MO" sz="1500" b="1" dirty="0" smtClean="0">
              <a:solidFill>
                <a:srgbClr val="C00000"/>
              </a:solidFill>
            </a:endParaRPr>
          </a:p>
          <a:p>
            <a:pPr algn="just"/>
            <a:r>
              <a:rPr lang="en-US" sz="1500" b="1" dirty="0" smtClean="0">
                <a:solidFill>
                  <a:srgbClr val="C00000"/>
                </a:solidFill>
              </a:rPr>
              <a:t>&lt;td&gt;</a:t>
            </a:r>
            <a:r>
              <a:rPr lang="en-US" sz="1500" b="1" dirty="0" err="1" smtClean="0">
                <a:solidFill>
                  <a:srgbClr val="C00000"/>
                </a:solidFill>
              </a:rPr>
              <a:t>linia</a:t>
            </a:r>
            <a:r>
              <a:rPr lang="en-US" sz="1500" b="1" dirty="0" smtClean="0">
                <a:solidFill>
                  <a:srgbClr val="C00000"/>
                </a:solidFill>
              </a:rPr>
              <a:t> 3- </a:t>
            </a:r>
            <a:r>
              <a:rPr lang="en-US" sz="1500" b="1" dirty="0" err="1" smtClean="0">
                <a:solidFill>
                  <a:srgbClr val="C00000"/>
                </a:solidFill>
              </a:rPr>
              <a:t>coloana</a:t>
            </a:r>
            <a:r>
              <a:rPr lang="en-US" sz="1500" b="1" dirty="0" smtClean="0">
                <a:solidFill>
                  <a:srgbClr val="C00000"/>
                </a:solidFill>
              </a:rPr>
              <a:t> 2&lt;/td&gt; </a:t>
            </a:r>
            <a:endParaRPr lang="ro-MO" sz="1500" b="1" dirty="0" smtClean="0">
              <a:solidFill>
                <a:srgbClr val="C00000"/>
              </a:solidFill>
            </a:endParaRPr>
          </a:p>
          <a:p>
            <a:pPr algn="just"/>
            <a:r>
              <a:rPr lang="en-US" sz="1500" b="1" dirty="0" smtClean="0">
                <a:solidFill>
                  <a:srgbClr val="C00000"/>
                </a:solidFill>
              </a:rPr>
              <a:t>&lt;/</a:t>
            </a:r>
            <a:r>
              <a:rPr lang="en-US" sz="1500" b="1" dirty="0" err="1" smtClean="0">
                <a:solidFill>
                  <a:srgbClr val="C00000"/>
                </a:solidFill>
              </a:rPr>
              <a:t>tr</a:t>
            </a:r>
            <a:r>
              <a:rPr lang="en-US" sz="1500" b="1" dirty="0" smtClean="0">
                <a:solidFill>
                  <a:srgbClr val="C00000"/>
                </a:solidFill>
              </a:rPr>
              <a:t>&gt; </a:t>
            </a:r>
            <a:endParaRPr lang="ro-MO" sz="1500" b="1" dirty="0" smtClean="0">
              <a:solidFill>
                <a:srgbClr val="C00000"/>
              </a:solidFill>
            </a:endParaRPr>
          </a:p>
          <a:p>
            <a:pPr algn="just"/>
            <a:r>
              <a:rPr lang="en-US" sz="1500" b="1" dirty="0" smtClean="0">
                <a:solidFill>
                  <a:srgbClr val="0070C0"/>
                </a:solidFill>
              </a:rPr>
              <a:t>&lt;/table&gt;</a:t>
            </a:r>
            <a:endParaRPr lang="ro-MO" sz="1500" b="1" dirty="0" smtClean="0">
              <a:solidFill>
                <a:srgbClr val="0070C0"/>
              </a:solidFill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2915816" y="3284984"/>
            <a:ext cx="1656184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284984"/>
            <a:ext cx="33528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3733</TotalTime>
  <Words>981</Words>
  <Application>Microsoft Office PowerPoint</Application>
  <PresentationFormat>On-screen Show (4:3)</PresentationFormat>
  <Paragraphs>247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Тема Office</vt:lpstr>
      <vt:lpstr>ORGANIZAREA CONȚINUTURILOR = TABELE în HTML=</vt:lpstr>
      <vt:lpstr>CUPRINS</vt:lpstr>
      <vt:lpstr>CREARE TABELE în HTML</vt:lpstr>
      <vt:lpstr>CREARE TABELE în HTML</vt:lpstr>
      <vt:lpstr>SUB-TITLUL TABELULUI</vt:lpstr>
      <vt:lpstr>UNIRE CELULE</vt:lpstr>
      <vt:lpstr>UNIRE CELULE</vt:lpstr>
      <vt:lpstr>ADĂUGARE BORDURĂ LA TABEL</vt:lpstr>
      <vt:lpstr>ADĂUGARE BORDURĂ LA TABEL</vt:lpstr>
      <vt:lpstr>LUNGIMEA ŞI LĂŢIMEA TABELULUI</vt:lpstr>
      <vt:lpstr>ALINIEREA ÎN TABEL</vt:lpstr>
      <vt:lpstr>ALINIEREA ÎN TABEL</vt:lpstr>
      <vt:lpstr>SPAŢIU LA CELULELE TABELULUI</vt:lpstr>
      <vt:lpstr>SPAŢIU LA CELULELE TABELULUI</vt:lpstr>
      <vt:lpstr>CULOAREA TABELULUI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Vadim Betisor</dc:creator>
  <cp:lastModifiedBy>Eminescu_PC</cp:lastModifiedBy>
  <cp:revision>148</cp:revision>
  <dcterms:created xsi:type="dcterms:W3CDTF">2020-07-27T17:45:27Z</dcterms:created>
  <dcterms:modified xsi:type="dcterms:W3CDTF">2022-04-14T08:29:31Z</dcterms:modified>
</cp:coreProperties>
</file>