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8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ro-MO" dirty="0" smtClean="0"/>
              <a:t>FORMATAREA TEXTULUI ÎN HTML</a:t>
            </a:r>
            <a:br>
              <a:rPr lang="ro-MO" dirty="0" smtClean="0"/>
            </a:br>
            <a:r>
              <a:rPr lang="en-US" dirty="0" smtClean="0"/>
              <a:t>(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</a:t>
            </a:r>
            <a:r>
              <a:rPr lang="en-US" dirty="0" smtClean="0"/>
              <a:t>2-</a:t>
            </a:r>
            <a:r>
              <a:rPr lang="ro-MO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BOLD, ITALIC, UNDERLINE </a:t>
            </a:r>
            <a:r>
              <a:rPr lang="ro-MO" b="1" dirty="0" smtClean="0"/>
              <a:t/>
            </a:r>
            <a:br>
              <a:rPr lang="ro-MO" b="1" dirty="0" smtClean="0"/>
            </a:br>
            <a:r>
              <a:rPr lang="ro-MO" b="1" dirty="0" smtClean="0"/>
              <a:t>Ş</a:t>
            </a:r>
            <a:r>
              <a:rPr lang="it-IT" b="1" dirty="0" smtClean="0"/>
              <a:t>I ALTE ELEMENTE</a:t>
            </a:r>
            <a:endParaRPr lang="it-IT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1600" b="1" dirty="0" smtClean="0">
                <a:solidFill>
                  <a:srgbClr val="0070C0"/>
                </a:solidFill>
              </a:rPr>
              <a:t>&lt;/title&gt;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&lt;/head&gt;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&lt;div&gt;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&lt;span style="font-size:19px;"&gt;Font 19px.&lt;/span&gt; - normal - &lt;span style="font-</a:t>
            </a:r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size:12px;"&gt;</a:t>
            </a:r>
            <a:r>
              <a:rPr lang="en-US" sz="1600" b="1" dirty="0" err="1" smtClean="0">
                <a:solidFill>
                  <a:srgbClr val="0070C0"/>
                </a:solidFill>
              </a:rPr>
              <a:t>Marime</a:t>
            </a:r>
            <a:r>
              <a:rPr lang="en-US" sz="1600" b="1" dirty="0" smtClean="0">
                <a:solidFill>
                  <a:srgbClr val="0070C0"/>
                </a:solidFill>
              </a:rPr>
              <a:t> font 12px.&lt;/span&gt;&lt;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&lt;b&gt;Bold&lt;/b&gt;- &lt;</a:t>
            </a:r>
            <a:r>
              <a:rPr lang="en-US" sz="1600" b="1" dirty="0" err="1" smtClean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&gt; Italic &lt;/</a:t>
            </a:r>
            <a:r>
              <a:rPr lang="en-US" sz="1600" b="1" dirty="0" err="1" smtClean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&gt; - &lt;u&gt; </a:t>
            </a:r>
            <a:r>
              <a:rPr lang="en-US" sz="1600" b="1" dirty="0" err="1" smtClean="0">
                <a:solidFill>
                  <a:srgbClr val="0070C0"/>
                </a:solidFill>
              </a:rPr>
              <a:t>Subliniat</a:t>
            </a:r>
            <a:r>
              <a:rPr lang="en-US" sz="1600" b="1" dirty="0" smtClean="0">
                <a:solidFill>
                  <a:srgbClr val="0070C0"/>
                </a:solidFill>
              </a:rPr>
              <a:t> &lt;/u&gt;</a:t>
            </a:r>
            <a:r>
              <a:rPr lang="ro-MO" sz="1600" b="1" dirty="0" smtClean="0">
                <a:solidFill>
                  <a:srgbClr val="0070C0"/>
                </a:solidFill>
              </a:rPr>
              <a:t> -</a:t>
            </a: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&lt;span style="color:#fb0000"&gt; </a:t>
            </a:r>
            <a:r>
              <a:rPr lang="en-US" sz="1600" b="1" dirty="0" err="1" smtClean="0">
                <a:solidFill>
                  <a:srgbClr val="0070C0"/>
                </a:solidFill>
              </a:rPr>
              <a:t>Colorat</a:t>
            </a:r>
            <a:r>
              <a:rPr lang="en-US" sz="1600" b="1" dirty="0" smtClean="0">
                <a:solidFill>
                  <a:srgbClr val="0070C0"/>
                </a:solidFill>
              </a:rPr>
              <a:t> &lt;/span&gt;&lt;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em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Accentut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em</a:t>
            </a:r>
            <a:r>
              <a:rPr lang="en-US" sz="1600" b="1" dirty="0" smtClean="0">
                <a:solidFill>
                  <a:srgbClr val="0070C0"/>
                </a:solidFill>
              </a:rPr>
              <a:t>&lt;/</a:t>
            </a:r>
            <a:r>
              <a:rPr lang="en-US" sz="1600" b="1" dirty="0" err="1" smtClean="0">
                <a:solidFill>
                  <a:srgbClr val="0070C0"/>
                </a:solidFill>
              </a:rPr>
              <a:t>em</a:t>
            </a:r>
            <a:r>
              <a:rPr lang="en-US" sz="1600" b="1" dirty="0" smtClean="0">
                <a:solidFill>
                  <a:srgbClr val="0070C0"/>
                </a:solidFill>
              </a:rPr>
              <a:t>&gt; - &lt;strong&gt; Strong &lt;/strong&gt;&lt;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&lt;cite&gt; </a:t>
            </a:r>
            <a:r>
              <a:rPr lang="en-US" sz="1600" b="1" dirty="0" err="1" smtClean="0">
                <a:solidFill>
                  <a:srgbClr val="0070C0"/>
                </a:solidFill>
              </a:rPr>
              <a:t>Citatie</a:t>
            </a:r>
            <a:r>
              <a:rPr lang="en-US" sz="1600" b="1" dirty="0" smtClean="0">
                <a:solidFill>
                  <a:srgbClr val="0070C0"/>
                </a:solidFill>
              </a:rPr>
              <a:t> &lt;/cite&gt;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&lt;/div&gt;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&lt;/body&gt;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&lt;/html&gt;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ALTE TAG-URI HTML PENTRU FORMATUL TEXTULUI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b="1" dirty="0" smtClean="0"/>
              <a:t>&lt;del&gt; </a:t>
            </a:r>
            <a:r>
              <a:rPr lang="en-US" sz="1600" dirty="0" smtClean="0"/>
              <a:t>Text </a:t>
            </a:r>
            <a:r>
              <a:rPr lang="en-US" sz="1600" dirty="0" err="1" smtClean="0"/>
              <a:t>taiat</a:t>
            </a:r>
            <a:r>
              <a:rPr lang="en-US" sz="1600" dirty="0" smtClean="0"/>
              <a:t> </a:t>
            </a:r>
            <a:r>
              <a:rPr lang="en-US" sz="1600" b="1" dirty="0" smtClean="0"/>
              <a:t>&lt;/del&gt;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&lt;small&gt; </a:t>
            </a:r>
            <a:r>
              <a:rPr lang="en-US" sz="1600" dirty="0" err="1" smtClean="0"/>
              <a:t>Prezinta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-un font </a:t>
            </a:r>
            <a:r>
              <a:rPr lang="en-US" sz="1600" dirty="0" err="1" smtClean="0"/>
              <a:t>mic</a:t>
            </a:r>
            <a:r>
              <a:rPr lang="en-US" sz="1600" dirty="0" smtClean="0"/>
              <a:t> </a:t>
            </a:r>
            <a:r>
              <a:rPr lang="en-US" sz="1600" b="1" dirty="0" smtClean="0"/>
              <a:t>&lt;/small&gt;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&lt;sub&gt; </a:t>
            </a:r>
            <a:r>
              <a:rPr lang="en-US" sz="1600" dirty="0" err="1" smtClean="0"/>
              <a:t>Afisaza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in </a:t>
            </a:r>
            <a:r>
              <a:rPr lang="en-US" sz="1600" dirty="0" err="1" smtClean="0"/>
              <a:t>pozitia</a:t>
            </a:r>
            <a:r>
              <a:rPr lang="en-US" sz="1600" dirty="0" smtClean="0"/>
              <a:t> subscript </a:t>
            </a:r>
            <a:r>
              <a:rPr lang="en-US" sz="1600" b="1" dirty="0" smtClean="0"/>
              <a:t>&lt;/sub&gt;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&lt;sup&gt; </a:t>
            </a:r>
            <a:r>
              <a:rPr lang="en-US" sz="1600" dirty="0" err="1" smtClean="0"/>
              <a:t>Aseaza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in </a:t>
            </a:r>
            <a:r>
              <a:rPr lang="en-US" sz="1600" dirty="0" err="1" smtClean="0"/>
              <a:t>pozitia</a:t>
            </a:r>
            <a:r>
              <a:rPr lang="en-US" sz="1600" dirty="0" smtClean="0"/>
              <a:t> superscript </a:t>
            </a:r>
            <a:r>
              <a:rPr lang="en-US" sz="1600" b="1" dirty="0" smtClean="0"/>
              <a:t>&lt;/sup&gt;</a:t>
            </a:r>
          </a:p>
          <a:p>
            <a:endParaRPr lang="ro-MO" sz="1600" b="1" u="sng" dirty="0" smtClean="0"/>
          </a:p>
          <a:p>
            <a:r>
              <a:rPr lang="ro-MO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&lt;head&gt;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&lt;title&gt;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1600" b="1" dirty="0" smtClean="0">
                <a:solidFill>
                  <a:srgbClr val="0070C0"/>
                </a:solidFill>
              </a:rPr>
              <a:t>&lt;/title&gt;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&lt;/head&gt;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&lt;p&gt;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&lt;del&gt; Text </a:t>
            </a:r>
            <a:r>
              <a:rPr lang="en-US" sz="1600" b="1" dirty="0" err="1" smtClean="0">
                <a:solidFill>
                  <a:srgbClr val="0070C0"/>
                </a:solidFill>
              </a:rPr>
              <a:t>taiat</a:t>
            </a:r>
            <a:r>
              <a:rPr lang="en-US" sz="1600" b="1" dirty="0" smtClean="0">
                <a:solidFill>
                  <a:srgbClr val="0070C0"/>
                </a:solidFill>
              </a:rPr>
              <a:t> &lt;/del&gt;&lt;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&lt;small&gt; </a:t>
            </a:r>
            <a:r>
              <a:rPr lang="en-US" sz="1600" b="1" dirty="0" err="1" smtClean="0">
                <a:solidFill>
                  <a:srgbClr val="0070C0"/>
                </a:solidFill>
              </a:rPr>
              <a:t>Prezinta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textul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intr</a:t>
            </a:r>
            <a:r>
              <a:rPr lang="en-US" sz="1600" b="1" dirty="0" smtClean="0">
                <a:solidFill>
                  <a:srgbClr val="0070C0"/>
                </a:solidFill>
              </a:rPr>
              <a:t>-un font </a:t>
            </a:r>
            <a:r>
              <a:rPr lang="en-US" sz="1600" b="1" dirty="0" err="1" smtClean="0">
                <a:solidFill>
                  <a:srgbClr val="0070C0"/>
                </a:solidFill>
              </a:rPr>
              <a:t>mic</a:t>
            </a:r>
            <a:r>
              <a:rPr lang="en-US" sz="1600" b="1" dirty="0" smtClean="0">
                <a:solidFill>
                  <a:srgbClr val="0070C0"/>
                </a:solidFill>
              </a:rPr>
              <a:t> &lt;/small&gt;&lt;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&lt;sub&gt; </a:t>
            </a:r>
            <a:r>
              <a:rPr lang="en-US" sz="1600" b="1" dirty="0" err="1" smtClean="0">
                <a:solidFill>
                  <a:srgbClr val="0070C0"/>
                </a:solidFill>
              </a:rPr>
              <a:t>Aseaza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textul</a:t>
            </a:r>
            <a:r>
              <a:rPr lang="en-US" sz="1600" b="1" dirty="0" smtClean="0">
                <a:solidFill>
                  <a:srgbClr val="0070C0"/>
                </a:solidFill>
              </a:rPr>
              <a:t> in </a:t>
            </a:r>
            <a:r>
              <a:rPr lang="en-US" sz="1600" b="1" dirty="0" err="1" smtClean="0">
                <a:solidFill>
                  <a:srgbClr val="0070C0"/>
                </a:solidFill>
              </a:rPr>
              <a:t>pozitia</a:t>
            </a:r>
            <a:r>
              <a:rPr lang="en-US" sz="1600" b="1" dirty="0" smtClean="0">
                <a:solidFill>
                  <a:srgbClr val="0070C0"/>
                </a:solidFill>
              </a:rPr>
              <a:t> subscript &lt;/sub&gt; normal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&lt;sup&gt; </a:t>
            </a:r>
            <a:r>
              <a:rPr lang="en-US" sz="1600" b="1" dirty="0" err="1" smtClean="0">
                <a:solidFill>
                  <a:srgbClr val="0070C0"/>
                </a:solidFill>
              </a:rPr>
              <a:t>Aseaza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textul</a:t>
            </a:r>
            <a:r>
              <a:rPr lang="en-US" sz="1600" b="1" dirty="0" smtClean="0">
                <a:solidFill>
                  <a:srgbClr val="0070C0"/>
                </a:solidFill>
              </a:rPr>
              <a:t> in </a:t>
            </a:r>
            <a:r>
              <a:rPr lang="en-US" sz="1600" b="1" dirty="0" err="1" smtClean="0">
                <a:solidFill>
                  <a:srgbClr val="0070C0"/>
                </a:solidFill>
              </a:rPr>
              <a:t>pozitia</a:t>
            </a:r>
            <a:r>
              <a:rPr lang="en-US" sz="1600" b="1" dirty="0" smtClean="0">
                <a:solidFill>
                  <a:srgbClr val="0070C0"/>
                </a:solidFill>
              </a:rPr>
              <a:t> superscript &lt;/sup&gt;&lt;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&lt;/p&gt;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&lt;/body&gt;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 &lt;/html&gt;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ALTE TAG-URI HTML PENTRU FORMATUL TEXTULUI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Urm</a:t>
            </a:r>
            <a:r>
              <a:rPr lang="ro-MO" sz="1600" dirty="0" smtClean="0"/>
              <a:t>ă</a:t>
            </a:r>
            <a:r>
              <a:rPr lang="en-US" sz="1600" dirty="0" err="1" smtClean="0"/>
              <a:t>toarele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format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rar</a:t>
            </a:r>
            <a:r>
              <a:rPr lang="en-US" sz="1600" dirty="0" smtClean="0"/>
              <a:t> </a:t>
            </a:r>
            <a:r>
              <a:rPr lang="ro-MO" sz="1600" dirty="0" smtClean="0"/>
              <a:t>ş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documente</a:t>
            </a:r>
            <a:r>
              <a:rPr lang="en-US" sz="1600" dirty="0" smtClean="0"/>
              <a:t> cu </a:t>
            </a:r>
            <a:r>
              <a:rPr lang="en-US" sz="1600" dirty="0" err="1" smtClean="0"/>
              <a:t>aplica</a:t>
            </a:r>
            <a:r>
              <a:rPr lang="ro-MO" sz="1600" dirty="0" smtClean="0"/>
              <a:t>ţ</a:t>
            </a:r>
            <a:r>
              <a:rPr lang="en-US" sz="1600" dirty="0" smtClean="0"/>
              <a:t>ii </a:t>
            </a:r>
            <a:r>
              <a:rPr lang="en-US" sz="1600" dirty="0" err="1" smtClean="0"/>
              <a:t>tehnice</a:t>
            </a:r>
            <a:r>
              <a:rPr lang="en-US" sz="1600" dirty="0" smtClean="0"/>
              <a:t> </a:t>
            </a:r>
            <a:endParaRPr lang="ro-MO" sz="1600" dirty="0" smtClean="0"/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dfn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Defineste</a:t>
            </a:r>
            <a:r>
              <a:rPr lang="en-US" sz="1600" dirty="0" smtClean="0"/>
              <a:t> </a:t>
            </a:r>
            <a:r>
              <a:rPr lang="en-US" sz="1600" dirty="0" err="1" smtClean="0"/>
              <a:t>exemplu</a:t>
            </a:r>
            <a:r>
              <a:rPr lang="en-US" sz="1600" dirty="0" smtClean="0"/>
              <a:t> de </a:t>
            </a:r>
            <a:r>
              <a:rPr lang="en-US" sz="1600" dirty="0" err="1" smtClean="0"/>
              <a:t>termen</a:t>
            </a:r>
            <a:r>
              <a:rPr lang="en-US" sz="1600" dirty="0" smtClean="0"/>
              <a:t> </a:t>
            </a:r>
            <a:r>
              <a:rPr lang="en-US" sz="1600" dirty="0" err="1" smtClean="0"/>
              <a:t>inchis</a:t>
            </a:r>
            <a:r>
              <a:rPr lang="en-US" sz="1600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dfn</a:t>
            </a:r>
            <a:r>
              <a:rPr lang="en-US" sz="1600" b="1" dirty="0" smtClean="0"/>
              <a:t>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&lt;code&gt;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text de cod </a:t>
            </a:r>
            <a:r>
              <a:rPr lang="en-US" sz="1600" b="1" dirty="0" smtClean="0"/>
              <a:t>&lt;/code&gt;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samp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simple </a:t>
            </a:r>
            <a:r>
              <a:rPr lang="en-US" sz="1600" dirty="0" err="1" smtClean="0"/>
              <a:t>productii</a:t>
            </a:r>
            <a:r>
              <a:rPr lang="en-US" sz="1600" dirty="0" smtClean="0"/>
              <a:t> de </a:t>
            </a:r>
            <a:r>
              <a:rPr lang="en-US" sz="1600" dirty="0" err="1" smtClean="0"/>
              <a:t>programe</a:t>
            </a:r>
            <a:r>
              <a:rPr lang="en-US" sz="1600" dirty="0" smtClean="0"/>
              <a:t>, </a:t>
            </a:r>
            <a:r>
              <a:rPr lang="en-US" sz="1600" dirty="0" err="1" smtClean="0"/>
              <a:t>scripturi</a:t>
            </a:r>
            <a:r>
              <a:rPr lang="en-US" sz="1600" dirty="0" smtClean="0"/>
              <a:t> , etc.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samp</a:t>
            </a:r>
            <a:r>
              <a:rPr lang="en-US" sz="1600" b="1" dirty="0" smtClean="0"/>
              <a:t>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kbd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text care </a:t>
            </a:r>
            <a:r>
              <a:rPr lang="en-US" sz="1600" dirty="0" err="1" smtClean="0"/>
              <a:t>va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scris</a:t>
            </a:r>
            <a:r>
              <a:rPr lang="en-US" sz="1600" dirty="0" smtClean="0"/>
              <a:t> de </a:t>
            </a:r>
            <a:r>
              <a:rPr lang="en-US" sz="1600" dirty="0" err="1" smtClean="0"/>
              <a:t>utilizator</a:t>
            </a:r>
            <a:r>
              <a:rPr lang="en-US" sz="1600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kbd</a:t>
            </a:r>
            <a:r>
              <a:rPr lang="en-US" sz="1600" b="1" dirty="0" smtClean="0"/>
              <a:t>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indicare</a:t>
            </a:r>
            <a:r>
              <a:rPr lang="en-US" sz="1600" dirty="0" smtClean="0"/>
              <a:t> </a:t>
            </a:r>
            <a:r>
              <a:rPr lang="en-US" sz="1600" dirty="0" err="1" smtClean="0"/>
              <a:t>variabile</a:t>
            </a:r>
            <a:r>
              <a:rPr lang="en-US" sz="1600" dirty="0" smtClean="0"/>
              <a:t> de program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&gt;</a:t>
            </a:r>
          </a:p>
          <a:p>
            <a:endParaRPr lang="ro-MO" sz="1600" b="1" u="sng" dirty="0" smtClean="0"/>
          </a:p>
          <a:p>
            <a:r>
              <a:rPr lang="ro-MO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&lt;p&gt;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dfn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dfk</a:t>
            </a:r>
            <a:r>
              <a:rPr lang="en-US" sz="1600" b="1" dirty="0" smtClean="0">
                <a:solidFill>
                  <a:srgbClr val="0070C0"/>
                </a:solidFill>
              </a:rPr>
              <a:t> - </a:t>
            </a:r>
            <a:r>
              <a:rPr lang="en-US" sz="1600" b="1" dirty="0" err="1" smtClean="0">
                <a:solidFill>
                  <a:srgbClr val="0070C0"/>
                </a:solidFill>
              </a:rPr>
              <a:t>exemplu</a:t>
            </a:r>
            <a:r>
              <a:rPr lang="en-US" sz="1600" b="1" dirty="0" smtClean="0">
                <a:solidFill>
                  <a:srgbClr val="0070C0"/>
                </a:solidFill>
              </a:rPr>
              <a:t> de </a:t>
            </a:r>
            <a:r>
              <a:rPr lang="en-US" sz="1600" b="1" dirty="0" err="1" smtClean="0">
                <a:solidFill>
                  <a:srgbClr val="0070C0"/>
                </a:solidFill>
              </a:rPr>
              <a:t>termen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inchis</a:t>
            </a:r>
            <a:r>
              <a:rPr lang="en-US" sz="1600" b="1" dirty="0" smtClean="0">
                <a:solidFill>
                  <a:srgbClr val="0070C0"/>
                </a:solidFill>
              </a:rPr>
              <a:t> &lt;/</a:t>
            </a:r>
            <a:r>
              <a:rPr lang="en-US" sz="1600" b="1" dirty="0" err="1" smtClean="0">
                <a:solidFill>
                  <a:srgbClr val="0070C0"/>
                </a:solidFill>
              </a:rPr>
              <a:t>dfn</a:t>
            </a:r>
            <a:r>
              <a:rPr lang="en-US" sz="1600" b="1" dirty="0" smtClean="0">
                <a:solidFill>
                  <a:srgbClr val="0070C0"/>
                </a:solidFill>
              </a:rPr>
              <a:t>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&lt;code&gt;code - </a:t>
            </a:r>
            <a:r>
              <a:rPr lang="en-US" sz="1600" b="1" dirty="0" err="1" smtClean="0">
                <a:solidFill>
                  <a:srgbClr val="0070C0"/>
                </a:solidFill>
              </a:rPr>
              <a:t>Folosit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pentru</a:t>
            </a:r>
            <a:r>
              <a:rPr lang="en-US" sz="1600" b="1" dirty="0" smtClean="0">
                <a:solidFill>
                  <a:srgbClr val="0070C0"/>
                </a:solidFill>
              </a:rPr>
              <a:t> cod de program &lt;/code&gt;&lt;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samp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samp</a:t>
            </a:r>
            <a:r>
              <a:rPr lang="en-US" sz="1600" b="1" dirty="0" smtClean="0">
                <a:solidFill>
                  <a:srgbClr val="0070C0"/>
                </a:solidFill>
              </a:rPr>
              <a:t> - simple </a:t>
            </a:r>
            <a:r>
              <a:rPr lang="en-US" sz="1600" b="1" dirty="0" err="1" smtClean="0">
                <a:solidFill>
                  <a:srgbClr val="0070C0"/>
                </a:solidFill>
              </a:rPr>
              <a:t>productii</a:t>
            </a:r>
            <a:r>
              <a:rPr lang="en-US" sz="1600" b="1" dirty="0" smtClean="0">
                <a:solidFill>
                  <a:srgbClr val="0070C0"/>
                </a:solidFill>
              </a:rPr>
              <a:t> de </a:t>
            </a:r>
            <a:r>
              <a:rPr lang="en-US" sz="1600" b="1" dirty="0" err="1" smtClean="0">
                <a:solidFill>
                  <a:srgbClr val="0070C0"/>
                </a:solidFill>
              </a:rPr>
              <a:t>programe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scripturi</a:t>
            </a:r>
            <a:r>
              <a:rPr lang="en-US" sz="1600" b="1" dirty="0" smtClean="0">
                <a:solidFill>
                  <a:srgbClr val="0070C0"/>
                </a:solidFill>
              </a:rPr>
              <a:t> , etc. &lt;/</a:t>
            </a:r>
            <a:r>
              <a:rPr lang="en-US" sz="1600" b="1" dirty="0" err="1" smtClean="0">
                <a:solidFill>
                  <a:srgbClr val="0070C0"/>
                </a:solidFill>
              </a:rPr>
              <a:t>samp</a:t>
            </a:r>
            <a:r>
              <a:rPr lang="en-US" sz="1600" b="1" dirty="0" smtClean="0">
                <a:solidFill>
                  <a:srgbClr val="0070C0"/>
                </a:solidFill>
              </a:rPr>
              <a:t>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kbd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kbd</a:t>
            </a:r>
            <a:r>
              <a:rPr lang="en-US" sz="1600" b="1" dirty="0" smtClean="0">
                <a:solidFill>
                  <a:srgbClr val="0070C0"/>
                </a:solidFill>
              </a:rPr>
              <a:t> - </a:t>
            </a:r>
            <a:r>
              <a:rPr lang="en-US" sz="1600" b="1" dirty="0" err="1" smtClean="0">
                <a:solidFill>
                  <a:srgbClr val="0070C0"/>
                </a:solidFill>
              </a:rPr>
              <a:t>pentru</a:t>
            </a:r>
            <a:r>
              <a:rPr lang="en-US" sz="1600" b="1" dirty="0" smtClean="0">
                <a:solidFill>
                  <a:srgbClr val="0070C0"/>
                </a:solidFill>
              </a:rPr>
              <a:t> text care </a:t>
            </a:r>
            <a:r>
              <a:rPr lang="en-US" sz="1600" b="1" dirty="0" err="1" smtClean="0">
                <a:solidFill>
                  <a:srgbClr val="0070C0"/>
                </a:solidFill>
              </a:rPr>
              <a:t>va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fi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scris</a:t>
            </a:r>
            <a:r>
              <a:rPr lang="en-US" sz="1600" b="1" dirty="0" smtClean="0">
                <a:solidFill>
                  <a:srgbClr val="0070C0"/>
                </a:solidFill>
              </a:rPr>
              <a:t> de </a:t>
            </a:r>
            <a:r>
              <a:rPr lang="en-US" sz="1600" b="1" dirty="0" err="1" smtClean="0">
                <a:solidFill>
                  <a:srgbClr val="0070C0"/>
                </a:solidFill>
              </a:rPr>
              <a:t>utilizator</a:t>
            </a:r>
            <a:r>
              <a:rPr lang="en-US" sz="1600" b="1" dirty="0" smtClean="0">
                <a:solidFill>
                  <a:srgbClr val="0070C0"/>
                </a:solidFill>
              </a:rPr>
              <a:t> &lt;/</a:t>
            </a:r>
            <a:r>
              <a:rPr lang="en-US" sz="1600" b="1" dirty="0" err="1" smtClean="0">
                <a:solidFill>
                  <a:srgbClr val="0070C0"/>
                </a:solidFill>
              </a:rPr>
              <a:t>kbd</a:t>
            </a:r>
            <a:r>
              <a:rPr lang="en-US" sz="1600" b="1" dirty="0" smtClean="0">
                <a:solidFill>
                  <a:srgbClr val="0070C0"/>
                </a:solidFill>
              </a:rPr>
              <a:t>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var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var</a:t>
            </a:r>
            <a:r>
              <a:rPr lang="en-US" sz="1600" b="1" dirty="0" smtClean="0">
                <a:solidFill>
                  <a:srgbClr val="0070C0"/>
                </a:solidFill>
              </a:rPr>
              <a:t> - </a:t>
            </a:r>
            <a:r>
              <a:rPr lang="en-US" sz="1600" b="1" dirty="0" err="1" smtClean="0">
                <a:solidFill>
                  <a:srgbClr val="0070C0"/>
                </a:solidFill>
              </a:rPr>
              <a:t>variabile</a:t>
            </a:r>
            <a:r>
              <a:rPr lang="en-US" sz="1600" b="1" dirty="0" smtClean="0">
                <a:solidFill>
                  <a:srgbClr val="0070C0"/>
                </a:solidFill>
              </a:rPr>
              <a:t> de program &lt;/</a:t>
            </a:r>
            <a:r>
              <a:rPr lang="en-US" sz="1600" b="1" dirty="0" err="1" smtClean="0">
                <a:solidFill>
                  <a:srgbClr val="0070C0"/>
                </a:solidFill>
              </a:rPr>
              <a:t>var</a:t>
            </a:r>
            <a:r>
              <a:rPr lang="en-US" sz="1600" b="1" dirty="0" smtClean="0">
                <a:solidFill>
                  <a:srgbClr val="0070C0"/>
                </a:solidFill>
              </a:rPr>
              <a:t>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&lt;/p&gt;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&lt;/body&gt;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ALTE TAG-URI HTML PENTRU FORMATUL TEXTULUI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Alte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formatul</a:t>
            </a:r>
            <a:r>
              <a:rPr lang="en-US" sz="1600" dirty="0" smtClean="0"/>
              <a:t> </a:t>
            </a:r>
            <a:r>
              <a:rPr lang="en-US" sz="1600" dirty="0" err="1" smtClean="0"/>
              <a:t>textului</a:t>
            </a:r>
            <a:r>
              <a:rPr lang="en-US" sz="1600" dirty="0" smtClean="0"/>
              <a:t>: </a:t>
            </a:r>
            <a:endParaRPr lang="ro-MO" sz="1600" dirty="0" smtClean="0"/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&lt;q&gt; ... &lt;/q&gt; </a:t>
            </a:r>
            <a:r>
              <a:rPr lang="en-US" sz="1600" dirty="0" smtClean="0"/>
              <a:t>-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citate</a:t>
            </a:r>
            <a:r>
              <a:rPr lang="en-US" sz="1600" dirty="0" smtClean="0"/>
              <a:t> </a:t>
            </a:r>
            <a:r>
              <a:rPr lang="en-US" sz="1600" dirty="0" err="1" smtClean="0"/>
              <a:t>scurte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blockquote</a:t>
            </a:r>
            <a:r>
              <a:rPr lang="en-US" sz="1600" b="1" dirty="0" smtClean="0"/>
              <a:t>&gt; ... &lt;/</a:t>
            </a:r>
            <a:r>
              <a:rPr lang="en-US" sz="1600" b="1" dirty="0" err="1" smtClean="0"/>
              <a:t>blockquote</a:t>
            </a:r>
            <a:r>
              <a:rPr lang="en-US" sz="1600" b="1" dirty="0" smtClean="0"/>
              <a:t>&gt; </a:t>
            </a:r>
            <a:r>
              <a:rPr lang="en-US" sz="1600" dirty="0" smtClean="0"/>
              <a:t>-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ro-MO" sz="1600" dirty="0" smtClean="0"/>
              <a:t>î</a:t>
            </a:r>
            <a:r>
              <a:rPr lang="en-US" sz="1600" dirty="0" err="1" smtClean="0"/>
              <a:t>ncadrarea</a:t>
            </a:r>
            <a:r>
              <a:rPr lang="en-US" sz="1600" dirty="0" smtClean="0"/>
              <a:t> de </a:t>
            </a:r>
            <a:r>
              <a:rPr lang="en-US" sz="1600" dirty="0" err="1" smtClean="0"/>
              <a:t>citate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lungi</a:t>
            </a:r>
            <a:r>
              <a:rPr lang="en-US" sz="1600" dirty="0" smtClean="0"/>
              <a:t>, </a:t>
            </a:r>
            <a:r>
              <a:rPr lang="en-US" sz="1600" dirty="0" err="1" smtClean="0"/>
              <a:t>creaz</a:t>
            </a:r>
            <a:r>
              <a:rPr lang="ro-MO" sz="1600" dirty="0" smtClean="0"/>
              <a:t>ă</a:t>
            </a:r>
            <a:r>
              <a:rPr lang="en-US" sz="1600" dirty="0" smtClean="0"/>
              <a:t> spa</a:t>
            </a:r>
            <a:r>
              <a:rPr lang="ro-MO" sz="1600" dirty="0" smtClean="0"/>
              <a:t>ţ</a:t>
            </a:r>
            <a:r>
              <a:rPr lang="en-US" sz="1600" dirty="0" err="1" smtClean="0"/>
              <a:t>iu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text.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crea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</a:t>
            </a:r>
            <a:r>
              <a:rPr lang="en-US" sz="1600" dirty="0" smtClean="0"/>
              <a:t> spa</a:t>
            </a:r>
            <a:r>
              <a:rPr lang="ro-MO" sz="1600" dirty="0" smtClean="0"/>
              <a:t>ţ</a:t>
            </a:r>
            <a:r>
              <a:rPr lang="en-US" sz="1600" dirty="0" err="1" smtClean="0"/>
              <a:t>iu</a:t>
            </a:r>
            <a:r>
              <a:rPr lang="en-US" sz="1600" dirty="0" smtClean="0"/>
              <a:t> </a:t>
            </a:r>
            <a:r>
              <a:rPr lang="en-US" sz="1600" dirty="0" err="1" smtClean="0"/>
              <a:t>pute</a:t>
            </a:r>
            <a:r>
              <a:rPr lang="ro-MO" sz="1600" dirty="0" smtClean="0"/>
              <a:t>ţ</a:t>
            </a:r>
            <a:r>
              <a:rPr lang="en-US" sz="1600" dirty="0" err="1" smtClean="0"/>
              <a:t>i</a:t>
            </a:r>
            <a:r>
              <a:rPr lang="en-US" sz="1600" dirty="0" smtClean="0"/>
              <a:t> ad</a:t>
            </a:r>
            <a:r>
              <a:rPr lang="ro-MO" sz="1600" dirty="0" smtClean="0"/>
              <a:t>ă</a:t>
            </a:r>
            <a:r>
              <a:rPr lang="en-US" sz="1600" dirty="0" err="1" smtClean="0"/>
              <a:t>uga</a:t>
            </a:r>
            <a:r>
              <a:rPr lang="en-US" sz="1600" dirty="0" smtClean="0"/>
              <a:t> de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</a:t>
            </a:r>
            <a:r>
              <a:rPr lang="en-US" sz="1600" dirty="0" err="1" smtClean="0"/>
              <a:t>ori</a:t>
            </a:r>
            <a:r>
              <a:rPr lang="en-US" sz="1600" dirty="0" smtClean="0"/>
              <a:t> </a:t>
            </a:r>
            <a:r>
              <a:rPr lang="en-US" sz="1600" dirty="0" err="1" smtClean="0"/>
              <a:t>acest</a:t>
            </a:r>
            <a:r>
              <a:rPr lang="en-US" sz="1600" dirty="0" smtClean="0"/>
              <a:t> element.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&lt;address&gt; ... &lt;/address&gt; </a:t>
            </a:r>
            <a:r>
              <a:rPr lang="en-US" sz="1600" dirty="0" smtClean="0"/>
              <a:t>- Cu </a:t>
            </a:r>
            <a:r>
              <a:rPr lang="en-US" sz="1600" dirty="0" err="1" smtClean="0"/>
              <a:t>acest</a:t>
            </a:r>
            <a:r>
              <a:rPr lang="en-US" sz="1600" dirty="0" smtClean="0"/>
              <a:t> element se specific</a:t>
            </a:r>
            <a:r>
              <a:rPr lang="ro-M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</a:t>
            </a:r>
            <a:r>
              <a:rPr lang="ro-MO" sz="1600" dirty="0" smtClean="0"/>
              <a:t>ţ</a:t>
            </a:r>
            <a:r>
              <a:rPr lang="en-US" sz="1600" dirty="0" smtClean="0"/>
              <a:t>ii cum 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autorul</a:t>
            </a:r>
            <a:r>
              <a:rPr lang="en-US" sz="1600" dirty="0" smtClean="0"/>
              <a:t> </a:t>
            </a:r>
            <a:r>
              <a:rPr lang="en-US" sz="1600" dirty="0" err="1" smtClean="0"/>
              <a:t>documentului</a:t>
            </a:r>
            <a:r>
              <a:rPr lang="en-US" sz="1600" dirty="0" smtClean="0"/>
              <a:t> </a:t>
            </a:r>
            <a:r>
              <a:rPr lang="ro-MO" sz="1600" dirty="0" smtClean="0"/>
              <a:t>ş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detalii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contact.</a:t>
            </a:r>
          </a:p>
          <a:p>
            <a:endParaRPr lang="ro-MO" sz="1600" b="1" u="sng" dirty="0" smtClean="0"/>
          </a:p>
          <a:p>
            <a:r>
              <a:rPr lang="ro-MO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&lt;q&gt;</a:t>
            </a:r>
            <a:r>
              <a:rPr lang="en-US" sz="1600" b="1" dirty="0" err="1" smtClean="0">
                <a:solidFill>
                  <a:srgbClr val="0070C0"/>
                </a:solidFill>
              </a:rPr>
              <a:t>Daca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vrei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si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crezi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orice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este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posibil</a:t>
            </a:r>
            <a:r>
              <a:rPr lang="en-US" sz="1600" b="1" dirty="0" smtClean="0">
                <a:solidFill>
                  <a:srgbClr val="0070C0"/>
                </a:solidFill>
              </a:rPr>
              <a:t>.&lt;/q&gt;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blockquote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</a:rPr>
              <a:t>Bucuriile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neimpartasite</a:t>
            </a:r>
            <a:r>
              <a:rPr lang="en-US" sz="1600" b="1" dirty="0" smtClean="0">
                <a:solidFill>
                  <a:srgbClr val="0070C0"/>
                </a:solidFill>
              </a:rPr>
              <a:t> pot </a:t>
            </a:r>
            <a:r>
              <a:rPr lang="en-US" sz="1600" b="1" dirty="0" err="1" smtClean="0">
                <a:solidFill>
                  <a:srgbClr val="0070C0"/>
                </a:solidFill>
              </a:rPr>
              <a:t>aduce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tristete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iar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suferinta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impartasita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poate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ro-MO" sz="1600" b="1" dirty="0" smtClean="0">
                <a:solidFill>
                  <a:srgbClr val="0070C0"/>
                </a:solidFill>
              </a:rPr>
              <a:t>			</a:t>
            </a:r>
            <a:r>
              <a:rPr lang="en-US" sz="1600" b="1" dirty="0" err="1" smtClean="0">
                <a:solidFill>
                  <a:srgbClr val="0070C0"/>
                </a:solidFill>
              </a:rPr>
              <a:t>aduca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bucurie</a:t>
            </a:r>
            <a:r>
              <a:rPr lang="en-US" sz="1600" b="1" dirty="0" smtClean="0">
                <a:solidFill>
                  <a:srgbClr val="0070C0"/>
                </a:solidFill>
              </a:rPr>
              <a:t>. 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</a:rPr>
              <a:t>Aceasta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este</a:t>
            </a:r>
            <a:r>
              <a:rPr lang="en-US" sz="1600" b="1" dirty="0" smtClean="0">
                <a:solidFill>
                  <a:srgbClr val="0070C0"/>
                </a:solidFill>
              </a:rPr>
              <a:t> prima </a:t>
            </a:r>
            <a:r>
              <a:rPr lang="en-US" sz="1600" b="1" dirty="0" err="1" smtClean="0">
                <a:solidFill>
                  <a:srgbClr val="0070C0"/>
                </a:solidFill>
              </a:rPr>
              <a:t>zi</a:t>
            </a:r>
            <a:r>
              <a:rPr lang="en-US" sz="1600" b="1" dirty="0" smtClean="0">
                <a:solidFill>
                  <a:srgbClr val="0070C0"/>
                </a:solidFill>
              </a:rPr>
              <a:t> din </a:t>
            </a:r>
            <a:r>
              <a:rPr lang="en-US" sz="1600" b="1" dirty="0" err="1" smtClean="0">
                <a:solidFill>
                  <a:srgbClr val="0070C0"/>
                </a:solidFill>
              </a:rPr>
              <a:t>restul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vietii</a:t>
            </a:r>
            <a:r>
              <a:rPr lang="en-US" sz="1600" b="1" dirty="0" smtClean="0">
                <a:solidFill>
                  <a:srgbClr val="0070C0"/>
                </a:solidFill>
              </a:rPr>
              <a:t> tale.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</a:t>
            </a:r>
            <a:r>
              <a:rPr lang="en-US" sz="1600" b="1" dirty="0" err="1" smtClean="0">
                <a:solidFill>
                  <a:srgbClr val="0070C0"/>
                </a:solidFill>
              </a:rPr>
              <a:t>blockquote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&lt;div style="text-</a:t>
            </a:r>
            <a:r>
              <a:rPr lang="en-US" sz="1600" b="1" dirty="0" err="1" smtClean="0">
                <a:solidFill>
                  <a:srgbClr val="0070C0"/>
                </a:solidFill>
              </a:rPr>
              <a:t>align:center</a:t>
            </a:r>
            <a:r>
              <a:rPr lang="en-US" sz="1600" b="1" dirty="0" smtClean="0">
                <a:solidFill>
                  <a:srgbClr val="0070C0"/>
                </a:solidFill>
              </a:rPr>
              <a:t>;"&gt;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&lt;address&gt;180 </a:t>
            </a:r>
            <a:r>
              <a:rPr lang="en-US" sz="1600" b="1" dirty="0" err="1" smtClean="0">
                <a:solidFill>
                  <a:srgbClr val="0070C0"/>
                </a:solidFill>
              </a:rPr>
              <a:t>Attwell</a:t>
            </a:r>
            <a:r>
              <a:rPr lang="en-US" sz="1600" b="1" dirty="0" smtClean="0">
                <a:solidFill>
                  <a:srgbClr val="0070C0"/>
                </a:solidFill>
              </a:rPr>
              <a:t> Dr. Suite 130 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Toronto, ON 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M9W 6A9&lt;/address&gt;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ro-M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&lt;/div&gt; 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&lt;/body&gt;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FORMATUL TEXTULUI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ro-RO" b="1" dirty="0" smtClean="0"/>
              <a:t>DIACRITICE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23728" y="1430481"/>
            <a:ext cx="6840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MO" sz="1600" b="1" u="sng" dirty="0" smtClean="0"/>
          </a:p>
          <a:p>
            <a:r>
              <a:rPr lang="ro-MO" sz="1600" b="1" u="sng" dirty="0" smtClean="0"/>
              <a:t>Exemplu:</a:t>
            </a:r>
            <a:endParaRPr lang="ro-MO" sz="1600" b="1" u="sng" dirty="0" smtClean="0"/>
          </a:p>
          <a:p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</a:rPr>
              <a:t>html&gt;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</a:rPr>
              <a:t>head&gt;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</a:rPr>
              <a:t>title&gt; </a:t>
            </a:r>
            <a:r>
              <a:rPr lang="en-US" sz="1600" b="1" dirty="0" err="1" smtClean="0">
                <a:solidFill>
                  <a:srgbClr val="0070C0"/>
                </a:solidFill>
              </a:rPr>
              <a:t>Titlul</a:t>
            </a:r>
            <a:r>
              <a:rPr lang="en-US" sz="1600" b="1" dirty="0" smtClean="0">
                <a:solidFill>
                  <a:srgbClr val="0070C0"/>
                </a:solidFill>
              </a:rPr>
              <a:t> &lt;/title&gt;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</a:t>
            </a:r>
            <a:r>
              <a:rPr lang="en-US" sz="1600" b="1" dirty="0" smtClean="0">
                <a:solidFill>
                  <a:srgbClr val="0070C0"/>
                </a:solidFill>
              </a:rPr>
              <a:t>head&gt;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</a:rPr>
              <a:t>body&gt;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</a:rPr>
              <a:t>h1&gt;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afi</a:t>
            </a:r>
            <a:r>
              <a:rPr lang="en-US" sz="1600" b="1" dirty="0" smtClean="0">
                <a:solidFill>
                  <a:srgbClr val="0070C0"/>
                </a:solidFill>
              </a:rPr>
              <a:t>&amp;#351;at &amp;#238;n </a:t>
            </a:r>
            <a:r>
              <a:rPr lang="en-US" sz="1600" b="1" dirty="0" err="1" smtClean="0">
                <a:solidFill>
                  <a:srgbClr val="0070C0"/>
                </a:solidFill>
              </a:rPr>
              <a:t>pagin</a:t>
            </a:r>
            <a:r>
              <a:rPr lang="en-US" sz="1600" b="1" dirty="0" smtClean="0">
                <a:solidFill>
                  <a:srgbClr val="0070C0"/>
                </a:solidFill>
              </a:rPr>
              <a:t>&amp;#259;&lt;/h1&gt;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Con</a:t>
            </a:r>
            <a:r>
              <a:rPr lang="en-US" sz="1600" b="1" dirty="0" smtClean="0">
                <a:solidFill>
                  <a:srgbClr val="0070C0"/>
                </a:solidFill>
              </a:rPr>
              <a:t>&amp;#355;inut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</a:t>
            </a:r>
            <a:r>
              <a:rPr lang="en-US" sz="1600" b="1" dirty="0" smtClean="0">
                <a:solidFill>
                  <a:srgbClr val="0070C0"/>
                </a:solidFill>
              </a:rPr>
              <a:t>body&gt;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&lt;/html&gt;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1810116"/>
          <a:ext cx="1710055" cy="2699004"/>
        </p:xfrm>
        <a:graphic>
          <a:graphicData uri="http://schemas.openxmlformats.org/drawingml/2006/table">
            <a:tbl>
              <a:tblPr/>
              <a:tblGrid>
                <a:gridCol w="989330"/>
                <a:gridCol w="72072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latin typeface="Arial"/>
                          <a:ea typeface="Calibri"/>
                          <a:cs typeface="Times New Roman"/>
                        </a:rPr>
                        <a:t>VALOARE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Calibri"/>
                          <a:cs typeface="Times New Roman"/>
                        </a:rPr>
                        <a:t>COD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latin typeface="Arial"/>
                          <a:ea typeface="Calibri"/>
                          <a:cs typeface="Times New Roman"/>
                        </a:rPr>
                        <a:t>ă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&amp;#259;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Ă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&amp;#258;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â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&amp;#226;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Â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&amp;#194;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î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&amp;#238;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Î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&amp;#206;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ș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&amp;#351;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Ș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&amp;#350;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ț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&amp;#355;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Ț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Calibri"/>
                          <a:cs typeface="Times New Roman"/>
                        </a:rPr>
                        <a:t>&amp;#354;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1916832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TITLURI 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PARAGRAF</a:t>
            </a:r>
            <a:r>
              <a:rPr lang="ro-MO" sz="2400" b="1" dirty="0" smtClean="0"/>
              <a:t>E 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UN NOU R</a:t>
            </a:r>
            <a:r>
              <a:rPr lang="ro-MO" sz="2400" b="1" dirty="0" smtClean="0"/>
              <a:t>Â</a:t>
            </a:r>
            <a:r>
              <a:rPr lang="en-US" sz="2400" b="1" dirty="0" smtClean="0"/>
              <a:t>ND 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LINIE ORIZONTAL</a:t>
            </a:r>
            <a:r>
              <a:rPr lang="ro-RO" sz="2400" b="1" dirty="0" smtClean="0"/>
              <a:t>Ă</a:t>
            </a:r>
            <a:r>
              <a:rPr lang="en-US" sz="2400" b="1" dirty="0" smtClean="0"/>
              <a:t> 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ALINIERE TEXT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M</a:t>
            </a:r>
            <a:r>
              <a:rPr lang="ro-MO" sz="2400" b="1" dirty="0" smtClean="0"/>
              <a:t>Ă</a:t>
            </a:r>
            <a:r>
              <a:rPr lang="en-US" sz="2400" b="1" dirty="0" smtClean="0"/>
              <a:t>RIMEA, FONTUL </a:t>
            </a:r>
            <a:r>
              <a:rPr lang="ro-MO" sz="2400" b="1" dirty="0" smtClean="0"/>
              <a:t>Ş</a:t>
            </a:r>
            <a:r>
              <a:rPr lang="en-US" sz="2400" b="1" dirty="0" smtClean="0"/>
              <a:t>I CULOAREA TEXTULUI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it-IT" sz="2400" b="1" dirty="0" smtClean="0"/>
              <a:t>BOLD, ITALIC, UNDERLINE </a:t>
            </a:r>
            <a:r>
              <a:rPr lang="ro-MO" sz="2400" b="1" dirty="0" smtClean="0"/>
              <a:t>Ş</a:t>
            </a:r>
            <a:r>
              <a:rPr lang="it-IT" sz="2400" b="1" dirty="0" smtClean="0"/>
              <a:t>I ALTE ELEMENTE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ALTE TAG-URI HTML PENTRU FORMATUL TEXTULUI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TITLURI </a:t>
            </a:r>
            <a:r>
              <a:rPr lang="ro-MO" b="1" dirty="0" smtClean="0"/>
              <a:t/>
            </a:r>
            <a:br>
              <a:rPr lang="ro-MO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Hx</a:t>
            </a:r>
            <a:r>
              <a:rPr lang="en-US" b="1" dirty="0" smtClean="0">
                <a:solidFill>
                  <a:srgbClr val="FF0000"/>
                </a:solidFill>
              </a:rPr>
              <a:t>&gt; ... &lt;/</a:t>
            </a:r>
            <a:r>
              <a:rPr lang="en-US" b="1" dirty="0" err="1" smtClean="0">
                <a:solidFill>
                  <a:srgbClr val="FF0000"/>
                </a:solidFill>
              </a:rPr>
              <a:t>Hx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268760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MO" dirty="0" smtClean="0"/>
              <a:t> </a:t>
            </a:r>
            <a:r>
              <a:rPr lang="vi-VN" dirty="0" smtClean="0"/>
              <a:t>Pentru titluri din con</a:t>
            </a:r>
            <a:r>
              <a:rPr lang="ro-MO" dirty="0" smtClean="0"/>
              <a:t>ţ</a:t>
            </a:r>
            <a:r>
              <a:rPr lang="vi-VN" dirty="0" smtClean="0"/>
              <a:t>inutul documentului HTML este indicat folosirea etichetelor </a:t>
            </a:r>
            <a:r>
              <a:rPr lang="vi-VN" b="1" dirty="0" smtClean="0">
                <a:solidFill>
                  <a:srgbClr val="FF0000"/>
                </a:solidFill>
              </a:rPr>
              <a:t>&lt;Hx&gt;, </a:t>
            </a:r>
            <a:r>
              <a:rPr lang="vi-VN" dirty="0" smtClean="0"/>
              <a:t>(headings) unde </a:t>
            </a:r>
            <a:r>
              <a:rPr lang="vi-VN" b="1" dirty="0" smtClean="0">
                <a:solidFill>
                  <a:srgbClr val="FF0000"/>
                </a:solidFill>
              </a:rPr>
              <a:t>'x'</a:t>
            </a:r>
            <a:r>
              <a:rPr lang="vi-VN" dirty="0" smtClean="0"/>
              <a:t> este un numar </a:t>
            </a:r>
            <a:r>
              <a:rPr lang="ro-MO" dirty="0" smtClean="0"/>
              <a:t>î</a:t>
            </a:r>
            <a:r>
              <a:rPr lang="vi-VN" dirty="0" smtClean="0"/>
              <a:t>ntre 1 si 6. </a:t>
            </a:r>
            <a:endParaRPr lang="ro-MO" dirty="0" smtClean="0"/>
          </a:p>
          <a:p>
            <a:pPr algn="just">
              <a:buFontTx/>
              <a:buChar char="-"/>
            </a:pPr>
            <a:r>
              <a:rPr lang="vi-VN" dirty="0" smtClean="0"/>
              <a:t> </a:t>
            </a:r>
            <a:r>
              <a:rPr lang="ro-MO" dirty="0" smtClean="0"/>
              <a:t>Î</a:t>
            </a:r>
            <a:r>
              <a:rPr lang="vi-VN" dirty="0" smtClean="0"/>
              <a:t>n cadrul elementului </a:t>
            </a:r>
            <a:r>
              <a:rPr lang="vi-VN" b="1" dirty="0" smtClean="0">
                <a:solidFill>
                  <a:srgbClr val="FF0000"/>
                </a:solidFill>
              </a:rPr>
              <a:t>BODY</a:t>
            </a:r>
            <a:r>
              <a:rPr lang="vi-VN" dirty="0" smtClean="0"/>
              <a:t>, elementele </a:t>
            </a:r>
            <a:r>
              <a:rPr lang="vi-VN" dirty="0" smtClean="0">
                <a:solidFill>
                  <a:srgbClr val="FF0000"/>
                </a:solidFill>
              </a:rPr>
              <a:t>Headings</a:t>
            </a:r>
            <a:r>
              <a:rPr lang="vi-VN" dirty="0" smtClean="0"/>
              <a:t> sunt folosite ca titluri sau pentru o mai bun</a:t>
            </a:r>
            <a:r>
              <a:rPr lang="ro-MO" dirty="0" smtClean="0"/>
              <a:t>ă</a:t>
            </a:r>
            <a:r>
              <a:rPr lang="vi-VN" dirty="0" smtClean="0"/>
              <a:t> </a:t>
            </a:r>
            <a:r>
              <a:rPr lang="ro-MO" dirty="0" smtClean="0"/>
              <a:t>î</a:t>
            </a:r>
            <a:r>
              <a:rPr lang="vi-VN" dirty="0" smtClean="0"/>
              <a:t>mpar</a:t>
            </a:r>
            <a:r>
              <a:rPr lang="ro-MO" dirty="0" smtClean="0"/>
              <a:t>ţ</a:t>
            </a:r>
            <a:r>
              <a:rPr lang="vi-VN" dirty="0" smtClean="0"/>
              <a:t>ire a con</a:t>
            </a:r>
            <a:r>
              <a:rPr lang="ro-MO" dirty="0" smtClean="0"/>
              <a:t>ţ</a:t>
            </a:r>
            <a:r>
              <a:rPr lang="vi-VN" dirty="0" smtClean="0"/>
              <a:t>inutului paginii. </a:t>
            </a:r>
            <a:endParaRPr lang="ro-MO" dirty="0" smtClean="0"/>
          </a:p>
          <a:p>
            <a:pPr algn="just">
              <a:buFontTx/>
              <a:buChar char="-"/>
            </a:pPr>
            <a:r>
              <a:rPr lang="vi-VN" dirty="0" smtClean="0"/>
              <a:t> Mărimea textului înconjurat de elementul Heading variază de la foarte mare, </a:t>
            </a:r>
            <a:r>
              <a:rPr lang="ro-MO" dirty="0" smtClean="0"/>
              <a:t>î</a:t>
            </a:r>
            <a:r>
              <a:rPr lang="vi-VN" dirty="0" smtClean="0"/>
              <a:t>n </a:t>
            </a:r>
            <a:r>
              <a:rPr lang="vi-VN" b="1" dirty="0" smtClean="0">
                <a:solidFill>
                  <a:srgbClr val="FF0000"/>
                </a:solidFill>
              </a:rPr>
              <a:t>&lt;H1&gt; </a:t>
            </a:r>
            <a:r>
              <a:rPr lang="vi-VN" dirty="0" smtClean="0"/>
              <a:t>p</a:t>
            </a:r>
            <a:r>
              <a:rPr lang="ro-MO" dirty="0" smtClean="0"/>
              <a:t>â</a:t>
            </a:r>
            <a:r>
              <a:rPr lang="vi-VN" dirty="0" smtClean="0"/>
              <a:t>n</a:t>
            </a:r>
            <a:r>
              <a:rPr lang="ro-MO" dirty="0" smtClean="0"/>
              <a:t>ă</a:t>
            </a:r>
            <a:r>
              <a:rPr lang="vi-VN" dirty="0" smtClean="0"/>
              <a:t> la foarte mic </a:t>
            </a:r>
            <a:r>
              <a:rPr lang="ro-MO" dirty="0" smtClean="0"/>
              <a:t>î</a:t>
            </a:r>
            <a:r>
              <a:rPr lang="vi-VN" dirty="0" smtClean="0"/>
              <a:t>n </a:t>
            </a:r>
            <a:r>
              <a:rPr lang="vi-VN" b="1" dirty="0" smtClean="0">
                <a:solidFill>
                  <a:srgbClr val="FF0000"/>
                </a:solidFill>
              </a:rPr>
              <a:t>&lt;H6&gt;.</a:t>
            </a:r>
            <a:r>
              <a:rPr lang="ro-MO" b="1" dirty="0" smtClean="0">
                <a:solidFill>
                  <a:srgbClr val="FF0000"/>
                </a:solidFill>
              </a:rPr>
              <a:t> </a:t>
            </a:r>
            <a:r>
              <a:rPr lang="ro-MO" b="1" u="sng" dirty="0" smtClean="0"/>
              <a:t>Exemplu: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&lt;h1&gt;Heading 1&lt;/h1&gt;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&lt;h2&gt;Heading 2&lt;/h2&gt;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&lt;h3&gt;Heading 3&lt;/h3&gt;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&lt;h4&gt;Heading 4&lt;/h4&gt;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&lt;h5&gt;Heading 5&lt;/h5&gt;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&lt;h6&gt;Heading 6&lt;/h6&gt;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645024"/>
            <a:ext cx="15919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право 5"/>
          <p:cNvSpPr/>
          <p:nvPr/>
        </p:nvSpPr>
        <p:spPr>
          <a:xfrm>
            <a:off x="5796136" y="472514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PARAGRAF</a:t>
            </a:r>
            <a:r>
              <a:rPr lang="ro-MO" b="1" dirty="0" smtClean="0"/>
              <a:t>E</a:t>
            </a:r>
            <a:r>
              <a:rPr lang="en-US" b="1" dirty="0" smtClean="0"/>
              <a:t> </a:t>
            </a:r>
            <a:r>
              <a:rPr lang="ro-MO" b="1" dirty="0" smtClean="0"/>
              <a:t/>
            </a:r>
            <a:br>
              <a:rPr lang="ro-MO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&lt;p&gt; ... &lt;/p&gt;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268760"/>
            <a:ext cx="8712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Paragrafele</a:t>
            </a:r>
            <a:r>
              <a:rPr lang="en-US" dirty="0" smtClean="0"/>
              <a:t> permit s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adaugi</a:t>
            </a:r>
            <a:r>
              <a:rPr lang="en-US" dirty="0" smtClean="0"/>
              <a:t> text </a:t>
            </a:r>
            <a:r>
              <a:rPr lang="ro-MO" dirty="0" smtClean="0"/>
              <a:t>î</a:t>
            </a:r>
            <a:r>
              <a:rPr lang="en-US" dirty="0" smtClean="0"/>
              <a:t>n document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ro-MO" dirty="0" smtClean="0"/>
              <a:t>î</a:t>
            </a:r>
            <a:r>
              <a:rPr lang="en-US" dirty="0" err="1" smtClean="0"/>
              <a:t>nc</a:t>
            </a:r>
            <a:r>
              <a:rPr lang="ro-M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lungimea</a:t>
            </a:r>
            <a:r>
              <a:rPr lang="en-US" dirty="0" smtClean="0"/>
              <a:t> de </a:t>
            </a:r>
            <a:r>
              <a:rPr lang="en-US" dirty="0" err="1" smtClean="0"/>
              <a:t>afi</a:t>
            </a:r>
            <a:r>
              <a:rPr lang="ro-MO" dirty="0" smtClean="0"/>
              <a:t>ş</a:t>
            </a:r>
            <a:r>
              <a:rPr lang="en-US" dirty="0" smtClean="0"/>
              <a:t>are a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ajustat</a:t>
            </a:r>
            <a:r>
              <a:rPr lang="ro-MO" dirty="0" smtClean="0"/>
              <a:t>ă</a:t>
            </a:r>
            <a:r>
              <a:rPr lang="en-US" dirty="0" smtClean="0"/>
              <a:t> de m</a:t>
            </a:r>
            <a:r>
              <a:rPr lang="ro-MO" dirty="0" smtClean="0"/>
              <a:t>ă</a:t>
            </a:r>
            <a:r>
              <a:rPr lang="en-US" dirty="0" err="1" smtClean="0"/>
              <a:t>rimea</a:t>
            </a:r>
            <a:r>
              <a:rPr lang="en-US" dirty="0" smtClean="0"/>
              <a:t> </a:t>
            </a:r>
            <a:r>
              <a:rPr lang="en-US" dirty="0" err="1" smtClean="0"/>
              <a:t>deschiderii</a:t>
            </a:r>
            <a:r>
              <a:rPr lang="en-US" dirty="0" smtClean="0"/>
              <a:t> browser-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ro-M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ro-MO" dirty="0" smtClean="0"/>
              <a:t>î</a:t>
            </a:r>
            <a:r>
              <a:rPr lang="en-US" dirty="0" err="1" smtClean="0"/>
              <a:t>ncepe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rând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dou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paragrafe</a:t>
            </a:r>
            <a:r>
              <a:rPr lang="en-US" dirty="0" smtClean="0"/>
              <a:t> </a:t>
            </a:r>
            <a:r>
              <a:rPr lang="en-US" dirty="0" err="1" smtClean="0"/>
              <a:t>succesive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mare </a:t>
            </a:r>
            <a:r>
              <a:rPr lang="en-US" dirty="0" err="1" smtClean="0"/>
              <a:t>deoarece</a:t>
            </a:r>
            <a:r>
              <a:rPr lang="en-US" dirty="0" smtClean="0"/>
              <a:t> browser-</a:t>
            </a:r>
            <a:r>
              <a:rPr lang="en-US" dirty="0" err="1" smtClean="0"/>
              <a:t>ul</a:t>
            </a:r>
            <a:r>
              <a:rPr lang="en-US" dirty="0" smtClean="0"/>
              <a:t> le </a:t>
            </a:r>
            <a:r>
              <a:rPr lang="en-US" dirty="0" err="1" smtClean="0"/>
              <a:t>afiseaz</a:t>
            </a:r>
            <a:r>
              <a:rPr lang="ro-MO" dirty="0" smtClean="0"/>
              <a:t>ă</a:t>
            </a:r>
            <a:r>
              <a:rPr lang="en-US" dirty="0" smtClean="0"/>
              <a:t> cu un </a:t>
            </a:r>
            <a:r>
              <a:rPr lang="en-US" dirty="0" err="1" smtClean="0"/>
              <a:t>rând</a:t>
            </a:r>
            <a:r>
              <a:rPr lang="en-US" dirty="0" smtClean="0"/>
              <a:t> </a:t>
            </a:r>
            <a:r>
              <a:rPr lang="en-US" dirty="0" err="1" smtClean="0"/>
              <a:t>gol</a:t>
            </a:r>
            <a:r>
              <a:rPr lang="en-US" dirty="0" smtClean="0"/>
              <a:t> </a:t>
            </a:r>
            <a:r>
              <a:rPr lang="ro-MO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.</a:t>
            </a:r>
          </a:p>
          <a:p>
            <a:pPr algn="just"/>
            <a:r>
              <a:rPr lang="ro-MO" b="1" u="sng" dirty="0" smtClean="0"/>
              <a:t>Exemplu:</a:t>
            </a:r>
          </a:p>
          <a:p>
            <a:pPr algn="just"/>
            <a:endParaRPr lang="ro-MO" b="1" u="sng" dirty="0" smtClean="0"/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O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O" b="1" dirty="0" smtClean="0">
                <a:solidFill>
                  <a:srgbClr val="0070C0"/>
                </a:solidFill>
              </a:rPr>
              <a:t>Paragraf 1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ro-MO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O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O" b="1" dirty="0" smtClean="0">
                <a:solidFill>
                  <a:srgbClr val="0070C0"/>
                </a:solidFill>
              </a:rPr>
              <a:t> Paragraf</a:t>
            </a:r>
            <a:r>
              <a:rPr lang="en-US" b="1" dirty="0" smtClean="0">
                <a:solidFill>
                  <a:srgbClr val="0070C0"/>
                </a:solidFill>
              </a:rPr>
              <a:t> 2&lt;/</a:t>
            </a:r>
            <a:r>
              <a:rPr lang="ro-MO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O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O" b="1" dirty="0" smtClean="0">
                <a:solidFill>
                  <a:srgbClr val="0070C0"/>
                </a:solidFill>
              </a:rPr>
              <a:t> Paragraf</a:t>
            </a:r>
            <a:r>
              <a:rPr lang="en-US" b="1" dirty="0" smtClean="0">
                <a:solidFill>
                  <a:srgbClr val="0070C0"/>
                </a:solidFill>
              </a:rPr>
              <a:t> 3&lt;/</a:t>
            </a:r>
            <a:r>
              <a:rPr lang="ro-MO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796136" y="472514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933056"/>
            <a:ext cx="12668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UN NOU R</a:t>
            </a:r>
            <a:r>
              <a:rPr lang="ro-MO" b="1" dirty="0" smtClean="0"/>
              <a:t>Â</a:t>
            </a:r>
            <a:r>
              <a:rPr lang="en-US" b="1" dirty="0" smtClean="0"/>
              <a:t>ND </a:t>
            </a:r>
            <a:r>
              <a:rPr lang="ro-MO" b="1" dirty="0" smtClean="0"/>
              <a:t/>
            </a:r>
            <a:br>
              <a:rPr lang="ro-MO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268760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Tag-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/>
              <a:t>permite</a:t>
            </a:r>
            <a:r>
              <a:rPr lang="en-US" dirty="0" smtClean="0"/>
              <a:t> s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decizi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rând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 se for</a:t>
            </a:r>
            <a:r>
              <a:rPr lang="ro-MO" dirty="0" smtClean="0"/>
              <a:t>ţ</a:t>
            </a:r>
            <a:r>
              <a:rPr lang="en-US" dirty="0" err="1" smtClean="0"/>
              <a:t>eaz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începerea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rând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 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/>
              <a:t>este</a:t>
            </a:r>
            <a:r>
              <a:rPr lang="en-US" dirty="0" smtClean="0"/>
              <a:t> un Element </a:t>
            </a:r>
            <a:r>
              <a:rPr lang="en-US" dirty="0" err="1" smtClean="0"/>
              <a:t>Gol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s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conţin</a:t>
            </a:r>
            <a:r>
              <a:rPr lang="ro-M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 &lt;</a:t>
            </a:r>
            <a:r>
              <a:rPr lang="en-US" dirty="0" err="1" smtClean="0"/>
              <a:t>br</a:t>
            </a:r>
            <a:r>
              <a:rPr lang="en-US" dirty="0" smtClean="0"/>
              <a:t>&gt; nu are </a:t>
            </a:r>
            <a:r>
              <a:rPr lang="ro-M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nu </a:t>
            </a:r>
            <a:r>
              <a:rPr lang="en-US" dirty="0" err="1" smtClean="0"/>
              <a:t>cere</a:t>
            </a:r>
            <a:r>
              <a:rPr lang="en-US" dirty="0" smtClean="0"/>
              <a:t> </a:t>
            </a:r>
            <a:r>
              <a:rPr lang="ro-MO" dirty="0" smtClean="0"/>
              <a:t>neapărat </a:t>
            </a:r>
            <a:r>
              <a:rPr lang="en-US" dirty="0" smtClean="0"/>
              <a:t>element de </a:t>
            </a:r>
            <a:r>
              <a:rPr lang="en-US" dirty="0" err="1" smtClean="0"/>
              <a:t>închidere</a:t>
            </a:r>
            <a:r>
              <a:rPr lang="en-US" dirty="0" smtClean="0"/>
              <a:t>, nu se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Elementul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, </a:t>
            </a:r>
            <a:r>
              <a:rPr lang="en-US" dirty="0" err="1" smtClean="0"/>
              <a:t>precum</a:t>
            </a:r>
            <a:r>
              <a:rPr lang="en-US" dirty="0" smtClean="0"/>
              <a:t>: </a:t>
            </a:r>
            <a:r>
              <a:rPr lang="en-US" b="1" dirty="0" smtClean="0"/>
              <a:t>"style", "class".</a:t>
            </a:r>
            <a:endParaRPr lang="en-US" b="1" u="sng" dirty="0" smtClean="0"/>
          </a:p>
          <a:p>
            <a:pPr algn="just"/>
            <a:r>
              <a:rPr lang="ro-MO" b="1" u="sng" dirty="0" smtClean="0"/>
              <a:t>Exemplu: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O" b="1" dirty="0" smtClean="0">
                <a:solidFill>
                  <a:srgbClr val="0070C0"/>
                </a:solidFill>
              </a:rPr>
              <a:t>h1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O" b="1" dirty="0" smtClean="0">
                <a:solidFill>
                  <a:srgbClr val="0070C0"/>
                </a:solidFill>
              </a:rPr>
              <a:t>Heading 1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ro-MO" b="1" dirty="0" smtClean="0">
                <a:solidFill>
                  <a:srgbClr val="0070C0"/>
                </a:solidFill>
              </a:rPr>
              <a:t>h1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O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O" b="1" dirty="0" smtClean="0">
                <a:solidFill>
                  <a:srgbClr val="0070C0"/>
                </a:solidFill>
              </a:rPr>
              <a:t> Paragraf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MO" b="1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O" b="1" dirty="0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	Linie 2 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dirty="0" err="1" smtClean="0">
                <a:solidFill>
                  <a:srgbClr val="0070C0"/>
                </a:solidFill>
              </a:rPr>
              <a:t>Linie</a:t>
            </a:r>
            <a:r>
              <a:rPr lang="en-US" b="1" dirty="0" smtClean="0">
                <a:solidFill>
                  <a:srgbClr val="0070C0"/>
                </a:solidFill>
              </a:rPr>
              <a:t> 3 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		… &lt;/p&gt;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		&lt;p&gt; </a:t>
            </a:r>
            <a:r>
              <a:rPr lang="en-US" b="1" dirty="0" err="1" smtClean="0">
                <a:solidFill>
                  <a:srgbClr val="0070C0"/>
                </a:solidFill>
              </a:rPr>
              <a:t>Paragraf</a:t>
            </a:r>
            <a:r>
              <a:rPr lang="en-US" b="1" dirty="0" smtClean="0">
                <a:solidFill>
                  <a:srgbClr val="0070C0"/>
                </a:solidFill>
              </a:rPr>
              <a:t> 2 &lt;/p&gt;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796136" y="472514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645024"/>
            <a:ext cx="2105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LINIE ORIZONTAL</a:t>
            </a:r>
            <a:r>
              <a:rPr lang="ro-RO" b="1" dirty="0" smtClean="0"/>
              <a:t>Ă</a:t>
            </a:r>
            <a:r>
              <a:rPr lang="en-US" b="1" dirty="0" smtClean="0"/>
              <a:t> 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&lt;hr&gt;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196752"/>
            <a:ext cx="871296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Acest</a:t>
            </a:r>
            <a:r>
              <a:rPr lang="en-US" dirty="0" smtClean="0"/>
              <a:t> element </a:t>
            </a:r>
            <a:r>
              <a:rPr lang="en-US" dirty="0" err="1" smtClean="0"/>
              <a:t>afi</a:t>
            </a:r>
            <a:r>
              <a:rPr lang="ro-RO" dirty="0" smtClean="0"/>
              <a:t>ș</a:t>
            </a:r>
            <a:r>
              <a:rPr lang="en-US" dirty="0" err="1" smtClean="0"/>
              <a:t>eaz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orizontal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document</a:t>
            </a:r>
            <a:r>
              <a:rPr lang="ro-RO" dirty="0" smtClean="0"/>
              <a:t> și </a:t>
            </a:r>
            <a:r>
              <a:rPr lang="en-US" dirty="0" smtClean="0"/>
              <a:t>nu </a:t>
            </a:r>
            <a:r>
              <a:rPr lang="en-US" dirty="0" err="1" smtClean="0"/>
              <a:t>foloseşte</a:t>
            </a:r>
            <a:r>
              <a:rPr lang="en-US" dirty="0" smtClean="0"/>
              <a:t> element de </a:t>
            </a:r>
            <a:r>
              <a:rPr lang="en-US" dirty="0" err="1" smtClean="0"/>
              <a:t>închidere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[&lt;/hr&gt;]</a:t>
            </a:r>
          </a:p>
          <a:p>
            <a:pPr>
              <a:buFontTx/>
              <a:buChar char="-"/>
            </a:pPr>
            <a:r>
              <a:rPr lang="ro-RO" dirty="0" smtClean="0"/>
              <a:t> </a:t>
            </a:r>
            <a:r>
              <a:rPr lang="en-US" dirty="0" err="1" smtClean="0"/>
              <a:t>Elementul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&lt;hr&gt;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: </a:t>
            </a:r>
            <a:r>
              <a:rPr lang="en-US" b="1" dirty="0" smtClean="0"/>
              <a:t>"style", "class", "id".</a:t>
            </a:r>
            <a:endParaRPr lang="ro-RO" dirty="0" smtClean="0"/>
          </a:p>
          <a:p>
            <a:pPr>
              <a:buFontTx/>
              <a:buChar char="-"/>
            </a:pPr>
            <a:r>
              <a:rPr lang="ro-RO" dirty="0" smtClean="0"/>
              <a:t> </a:t>
            </a:r>
            <a:r>
              <a:rPr lang="en-US" dirty="0" err="1" smtClean="0"/>
              <a:t>Culoarea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ro-RO" dirty="0" smtClean="0"/>
              <a:t>i</a:t>
            </a:r>
            <a:r>
              <a:rPr lang="en-US" dirty="0" smtClean="0"/>
              <a:t> se define</a:t>
            </a:r>
            <a:r>
              <a:rPr lang="ro-RO" dirty="0" smtClean="0"/>
              <a:t>ș</a:t>
            </a:r>
            <a:r>
              <a:rPr lang="en-US" dirty="0" err="1" smtClean="0"/>
              <a:t>te</a:t>
            </a:r>
            <a:r>
              <a:rPr lang="en-US" dirty="0" smtClean="0"/>
              <a:t>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background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grosimea</a:t>
            </a:r>
            <a:r>
              <a:rPr lang="en-US" dirty="0" smtClean="0"/>
              <a:t>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r>
              <a:rPr lang="en-US" dirty="0" smtClean="0"/>
              <a:t>.</a:t>
            </a:r>
          </a:p>
          <a:p>
            <a:pPr algn="just"/>
            <a:r>
              <a:rPr lang="ro-MO" b="1" u="sng" dirty="0" smtClean="0"/>
              <a:t>Exemplu:</a:t>
            </a: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&lt;!DOCTYPE html&gt;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&lt;html&gt;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</a:t>
            </a:r>
            <a:r>
              <a:rPr lang="en-US" sz="1700" b="1" dirty="0" smtClean="0">
                <a:solidFill>
                  <a:srgbClr val="0070C0"/>
                </a:solidFill>
              </a:rPr>
              <a:t>&lt;head&gt;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&lt;title&gt;</a:t>
            </a:r>
            <a:r>
              <a:rPr lang="en-US" sz="1700" b="1" dirty="0" err="1" smtClean="0">
                <a:solidFill>
                  <a:srgbClr val="0070C0"/>
                </a:solidFill>
              </a:rPr>
              <a:t>Titlu</a:t>
            </a:r>
            <a:r>
              <a:rPr lang="en-US" sz="1700" b="1" dirty="0" smtClean="0">
                <a:solidFill>
                  <a:srgbClr val="0070C0"/>
                </a:solidFill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1700" b="1" dirty="0" smtClean="0">
                <a:solidFill>
                  <a:srgbClr val="0070C0"/>
                </a:solidFill>
              </a:rPr>
              <a:t>&lt;/title&gt;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</a:t>
            </a:r>
            <a:r>
              <a:rPr lang="en-US" sz="1700" b="1" dirty="0" smtClean="0">
                <a:solidFill>
                  <a:srgbClr val="0070C0"/>
                </a:solidFill>
              </a:rPr>
              <a:t>&lt;/head&gt;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</a:t>
            </a:r>
            <a:r>
              <a:rPr lang="en-US" sz="1700" b="1" dirty="0" smtClean="0">
                <a:solidFill>
                  <a:srgbClr val="0070C0"/>
                </a:solidFill>
              </a:rPr>
              <a:t>&lt;body&gt;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&lt;h1&gt;Heading 1&lt;/h1&gt;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&lt;p&gt;</a:t>
            </a:r>
            <a:r>
              <a:rPr lang="en-US" sz="1700" b="1" dirty="0" err="1" smtClean="0">
                <a:solidFill>
                  <a:srgbClr val="0070C0"/>
                </a:solidFill>
              </a:rPr>
              <a:t>Paragraf</a:t>
            </a:r>
            <a:r>
              <a:rPr lang="en-US" sz="1700" b="1" dirty="0" smtClean="0">
                <a:solidFill>
                  <a:srgbClr val="0070C0"/>
                </a:solidFill>
              </a:rPr>
              <a:t> 1&lt;</a:t>
            </a:r>
            <a:r>
              <a:rPr lang="en-US" sz="1700" b="1" dirty="0" err="1" smtClean="0">
                <a:solidFill>
                  <a:srgbClr val="0070C0"/>
                </a:solidFill>
              </a:rPr>
              <a:t>br</a:t>
            </a:r>
            <a:r>
              <a:rPr lang="en-US" sz="1700" b="1" dirty="0" smtClean="0">
                <a:solidFill>
                  <a:srgbClr val="0070C0"/>
                </a:solidFill>
              </a:rPr>
              <a:t>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err="1" smtClean="0">
                <a:solidFill>
                  <a:srgbClr val="0070C0"/>
                </a:solidFill>
              </a:rPr>
              <a:t>Linie</a:t>
            </a:r>
            <a:r>
              <a:rPr lang="en-US" sz="1700" b="1" dirty="0" smtClean="0">
                <a:solidFill>
                  <a:srgbClr val="0070C0"/>
                </a:solidFill>
              </a:rPr>
              <a:t> 2&lt;</a:t>
            </a:r>
            <a:r>
              <a:rPr lang="en-US" sz="1700" b="1" dirty="0" err="1" smtClean="0">
                <a:solidFill>
                  <a:srgbClr val="0070C0"/>
                </a:solidFill>
              </a:rPr>
              <a:t>br</a:t>
            </a:r>
            <a:r>
              <a:rPr lang="en-US" sz="1700" b="1" dirty="0" smtClean="0">
                <a:solidFill>
                  <a:srgbClr val="0070C0"/>
                </a:solidFill>
              </a:rPr>
              <a:t>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err="1" smtClean="0">
                <a:solidFill>
                  <a:srgbClr val="0070C0"/>
                </a:solidFill>
              </a:rPr>
              <a:t>Linie</a:t>
            </a:r>
            <a:r>
              <a:rPr lang="en-US" sz="1700" b="1" dirty="0" smtClean="0">
                <a:solidFill>
                  <a:srgbClr val="0070C0"/>
                </a:solidFill>
              </a:rPr>
              <a:t> 3&lt;</a:t>
            </a:r>
            <a:r>
              <a:rPr lang="en-US" sz="1700" b="1" dirty="0" err="1" smtClean="0">
                <a:solidFill>
                  <a:srgbClr val="0070C0"/>
                </a:solidFill>
              </a:rPr>
              <a:t>br</a:t>
            </a:r>
            <a:r>
              <a:rPr lang="en-US" sz="1700" b="1" dirty="0" smtClean="0">
                <a:solidFill>
                  <a:srgbClr val="0070C0"/>
                </a:solidFill>
              </a:rPr>
              <a:t>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... &lt;/p&gt;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&lt;hr&gt; &lt;hr style="background:#1111fe; height:3px; width:50%;"&gt;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&lt;p&gt;</a:t>
            </a:r>
            <a:r>
              <a:rPr lang="en-US" sz="1700" b="1" dirty="0" err="1" smtClean="0">
                <a:solidFill>
                  <a:srgbClr val="0070C0"/>
                </a:solidFill>
              </a:rPr>
              <a:t>Paragraf</a:t>
            </a:r>
            <a:r>
              <a:rPr lang="en-US" sz="1700" b="1" dirty="0" smtClean="0">
                <a:solidFill>
                  <a:srgbClr val="0070C0"/>
                </a:solidFill>
              </a:rPr>
              <a:t> 2&lt;/p&gt;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&lt;/body&gt;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&lt;/html&gt;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788024" y="458112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149080"/>
            <a:ext cx="2879601" cy="14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/>
          </a:bodyPr>
          <a:lstStyle/>
          <a:p>
            <a:r>
              <a:rPr lang="en-US" b="1" dirty="0" smtClean="0"/>
              <a:t>ALINIERE TEXT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196752"/>
            <a:ext cx="871296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Alinierea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face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text-</a:t>
            </a:r>
            <a:r>
              <a:rPr lang="en-US" b="1" dirty="0" err="1" smtClean="0">
                <a:solidFill>
                  <a:srgbClr val="FF0000"/>
                </a:solidFill>
              </a:rPr>
              <a:t>align:valoare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ro-MO" dirty="0" smtClean="0"/>
              <a:t>î</a:t>
            </a:r>
            <a:r>
              <a:rPr lang="en-US" dirty="0" smtClean="0"/>
              <a:t>n </a:t>
            </a:r>
            <a:r>
              <a:rPr lang="en-US" b="1" dirty="0" smtClean="0"/>
              <a:t>style</a:t>
            </a:r>
            <a:r>
              <a:rPr lang="en-US" dirty="0" smtClean="0"/>
              <a:t>, </a:t>
            </a:r>
            <a:r>
              <a:rPr lang="en-US" dirty="0" err="1" smtClean="0"/>
              <a:t>unde</a:t>
            </a:r>
            <a:r>
              <a:rPr lang="en-US" dirty="0" smtClean="0"/>
              <a:t> "</a:t>
            </a:r>
            <a:r>
              <a:rPr lang="en-US" dirty="0" err="1" smtClean="0"/>
              <a:t>valoare</a:t>
            </a:r>
            <a:r>
              <a:rPr lang="en-US" dirty="0" smtClean="0"/>
              <a:t>"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: </a:t>
            </a:r>
            <a:r>
              <a:rPr lang="en-US" b="1" dirty="0" smtClean="0"/>
              <a:t>left</a:t>
            </a:r>
            <a:r>
              <a:rPr lang="en-US" dirty="0" smtClean="0"/>
              <a:t> (</a:t>
            </a:r>
            <a:r>
              <a:rPr lang="en-US" dirty="0" err="1" smtClean="0"/>
              <a:t>st</a:t>
            </a:r>
            <a:r>
              <a:rPr lang="ro-MO" dirty="0" smtClean="0"/>
              <a:t>â</a:t>
            </a:r>
            <a:r>
              <a:rPr lang="en-US" dirty="0" err="1" smtClean="0"/>
              <a:t>nga</a:t>
            </a:r>
            <a:r>
              <a:rPr lang="en-US" dirty="0" smtClean="0"/>
              <a:t>), </a:t>
            </a:r>
            <a:r>
              <a:rPr lang="en-US" b="1" dirty="0" smtClean="0"/>
              <a:t>center</a:t>
            </a:r>
            <a:r>
              <a:rPr lang="en-US" dirty="0" smtClean="0"/>
              <a:t> (</a:t>
            </a:r>
            <a:r>
              <a:rPr lang="en-US" dirty="0" err="1" smtClean="0"/>
              <a:t>centru</a:t>
            </a:r>
            <a:r>
              <a:rPr lang="en-US" dirty="0" smtClean="0"/>
              <a:t>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b="1" dirty="0" smtClean="0"/>
              <a:t>right</a:t>
            </a:r>
            <a:r>
              <a:rPr lang="en-US" dirty="0" smtClean="0"/>
              <a:t> (</a:t>
            </a:r>
            <a:r>
              <a:rPr lang="en-US" dirty="0" err="1" smtClean="0"/>
              <a:t>dreapta</a:t>
            </a:r>
            <a:r>
              <a:rPr lang="en-US" dirty="0" smtClean="0"/>
              <a:t>). </a:t>
            </a:r>
            <a:r>
              <a:rPr lang="en-US" dirty="0" err="1" smtClean="0"/>
              <a:t>Modul</a:t>
            </a:r>
            <a:r>
              <a:rPr lang="en-US" dirty="0" smtClean="0"/>
              <a:t> implicit e "left".</a:t>
            </a:r>
            <a:endParaRPr lang="ro-MO" dirty="0" smtClean="0"/>
          </a:p>
          <a:p>
            <a:endParaRPr lang="ro-MO" b="1" u="sng" dirty="0" smtClean="0"/>
          </a:p>
          <a:p>
            <a:r>
              <a:rPr lang="ro-MO" b="1" u="sng" dirty="0" smtClean="0"/>
              <a:t>Exemplu:</a:t>
            </a: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style="text-</a:t>
            </a:r>
            <a:r>
              <a:rPr lang="en-US" sz="1600" b="1" dirty="0" err="1" smtClean="0">
                <a:solidFill>
                  <a:srgbClr val="0070C0"/>
                </a:solidFill>
              </a:rPr>
              <a:t>align:center</a:t>
            </a:r>
            <a:r>
              <a:rPr lang="en-US" sz="1600" b="1" dirty="0" smtClean="0">
                <a:solidFill>
                  <a:srgbClr val="0070C0"/>
                </a:solidFill>
              </a:rPr>
              <a:t>;"&gt; </a:t>
            </a:r>
            <a:r>
              <a:rPr lang="en-US" sz="1600" b="1" dirty="0" err="1" smtClean="0"/>
              <a:t>Continutul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aici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aliniat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centru</a:t>
            </a:r>
            <a:r>
              <a:rPr lang="en-US" sz="1600" b="1" dirty="0" smtClean="0"/>
              <a:t> Div-</a:t>
            </a:r>
            <a:r>
              <a:rPr lang="en-US" sz="1600" b="1" dirty="0" err="1" smtClean="0"/>
              <a:t>ului</a:t>
            </a:r>
            <a:r>
              <a:rPr lang="en-US" sz="1600" b="1" dirty="0" smtClean="0"/>
              <a:t>. 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style="text-align:</a:t>
            </a:r>
            <a:r>
              <a:rPr lang="ro-MO" sz="1600" b="1" dirty="0" smtClean="0">
                <a:solidFill>
                  <a:srgbClr val="0070C0"/>
                </a:solidFill>
              </a:rPr>
              <a:t>left</a:t>
            </a:r>
            <a:r>
              <a:rPr lang="en-US" sz="1600" b="1" dirty="0" smtClean="0">
                <a:solidFill>
                  <a:srgbClr val="0070C0"/>
                </a:solidFill>
              </a:rPr>
              <a:t>;"&gt; </a:t>
            </a:r>
            <a:r>
              <a:rPr lang="en-US" sz="1600" b="1" dirty="0" err="1" smtClean="0"/>
              <a:t>Continutul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aici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aliniat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</a:t>
            </a:r>
            <a:r>
              <a:rPr lang="en-US" sz="1600" b="1" dirty="0" smtClean="0"/>
              <a:t> </a:t>
            </a:r>
            <a:r>
              <a:rPr lang="ro-MO" sz="1600" b="1" dirty="0" smtClean="0"/>
              <a:t>stânga</a:t>
            </a:r>
            <a:r>
              <a:rPr lang="en-US" sz="1600" b="1" dirty="0" smtClean="0"/>
              <a:t> Div-</a:t>
            </a:r>
            <a:r>
              <a:rPr lang="en-US" sz="1600" b="1" dirty="0" err="1" smtClean="0"/>
              <a:t>ului</a:t>
            </a:r>
            <a:r>
              <a:rPr lang="en-US" sz="1600" b="1" dirty="0" smtClean="0"/>
              <a:t>. 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u-RU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style="text-align:</a:t>
            </a:r>
            <a:r>
              <a:rPr lang="ro-MO" sz="1600" b="1" dirty="0" smtClean="0">
                <a:solidFill>
                  <a:srgbClr val="0070C0"/>
                </a:solidFill>
              </a:rPr>
              <a:t>right</a:t>
            </a:r>
            <a:r>
              <a:rPr lang="en-US" sz="1600" b="1" dirty="0" smtClean="0">
                <a:solidFill>
                  <a:srgbClr val="0070C0"/>
                </a:solidFill>
              </a:rPr>
              <a:t>;"&gt; </a:t>
            </a:r>
            <a:r>
              <a:rPr lang="en-US" sz="1600" b="1" dirty="0" err="1" smtClean="0"/>
              <a:t>Continutul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aici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aliniat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</a:t>
            </a:r>
            <a:r>
              <a:rPr lang="en-US" sz="1600" b="1" dirty="0" smtClean="0"/>
              <a:t> </a:t>
            </a:r>
            <a:r>
              <a:rPr lang="ro-MO" sz="1600" b="1" dirty="0" smtClean="0"/>
              <a:t>dreapta</a:t>
            </a:r>
            <a:r>
              <a:rPr lang="en-US" sz="1600" b="1" dirty="0" smtClean="0"/>
              <a:t> Div-</a:t>
            </a:r>
            <a:r>
              <a:rPr lang="en-US" sz="1600" b="1" dirty="0" err="1" smtClean="0"/>
              <a:t>ului</a:t>
            </a:r>
            <a:r>
              <a:rPr lang="en-US" sz="1600" b="1" dirty="0" smtClean="0"/>
              <a:t>. 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u-RU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</a:t>
            </a:r>
            <a:r>
              <a:rPr lang="ro-MO" b="1" dirty="0" smtClean="0"/>
              <a:t>Ă</a:t>
            </a:r>
            <a:r>
              <a:rPr lang="en-US" b="1" dirty="0" smtClean="0"/>
              <a:t>RIMEA, FONTUL </a:t>
            </a:r>
            <a:r>
              <a:rPr lang="ro-MO" b="1" dirty="0" smtClean="0"/>
              <a:t>Ş</a:t>
            </a:r>
            <a:r>
              <a:rPr lang="en-US" b="1" dirty="0" smtClean="0"/>
              <a:t>I CULOAREA TEXTULUI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196752"/>
            <a:ext cx="87129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dirty="0" smtClean="0"/>
              <a:t>- Î</a:t>
            </a:r>
            <a:r>
              <a:rPr lang="en-US" dirty="0" smtClean="0"/>
              <a:t>n </a:t>
            </a:r>
            <a:r>
              <a:rPr lang="en-US" dirty="0" err="1" smtClean="0"/>
              <a:t>atributul</a:t>
            </a:r>
            <a:r>
              <a:rPr lang="en-US" dirty="0" smtClean="0"/>
              <a:t> style se pot ad</a:t>
            </a:r>
            <a:r>
              <a:rPr lang="ro-MO" dirty="0" smtClean="0"/>
              <a:t>ă</a:t>
            </a:r>
            <a:r>
              <a:rPr lang="en-US" dirty="0" err="1" smtClean="0"/>
              <a:t>uga</a:t>
            </a:r>
            <a:r>
              <a:rPr lang="en-US" dirty="0" smtClean="0"/>
              <a:t> </a:t>
            </a:r>
            <a:r>
              <a:rPr lang="en-US" dirty="0" err="1" smtClean="0"/>
              <a:t>propriet</a:t>
            </a:r>
            <a:r>
              <a:rPr lang="ro-MO" dirty="0" smtClean="0"/>
              <a:t>ăţ</a:t>
            </a:r>
            <a:r>
              <a:rPr lang="en-US" dirty="0" err="1" smtClean="0"/>
              <a:t>i</a:t>
            </a:r>
            <a:r>
              <a:rPr lang="en-US" dirty="0" smtClean="0"/>
              <a:t> CSS </a:t>
            </a:r>
            <a:r>
              <a:rPr lang="en-US" dirty="0" err="1" smtClean="0"/>
              <a:t>prin</a:t>
            </a:r>
            <a:r>
              <a:rPr lang="en-US" dirty="0" smtClean="0"/>
              <a:t> care </a:t>
            </a:r>
            <a:r>
              <a:rPr lang="en-US" dirty="0" err="1" smtClean="0"/>
              <a:t>pute</a:t>
            </a:r>
            <a:r>
              <a:rPr lang="ro-MO" dirty="0" smtClean="0"/>
              <a:t>ţ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aspectul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, cum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tipul</a:t>
            </a:r>
            <a:r>
              <a:rPr lang="en-US" dirty="0" smtClean="0"/>
              <a:t> </a:t>
            </a:r>
            <a:r>
              <a:rPr lang="en-US" dirty="0" err="1" smtClean="0"/>
              <a:t>fontului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, m</a:t>
            </a:r>
            <a:r>
              <a:rPr lang="ro-MO" dirty="0" smtClean="0"/>
              <a:t>ă</a:t>
            </a:r>
            <a:r>
              <a:rPr lang="en-US" dirty="0" err="1" smtClean="0"/>
              <a:t>rimea</a:t>
            </a:r>
            <a:r>
              <a:rPr lang="en-US" dirty="0" smtClean="0"/>
              <a:t> </a:t>
            </a:r>
            <a:r>
              <a:rPr lang="ro-M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culoarea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M</a:t>
            </a:r>
            <a:r>
              <a:rPr lang="ro-MO" dirty="0" smtClean="0"/>
              <a:t>ă</a:t>
            </a:r>
            <a:r>
              <a:rPr lang="en-US" dirty="0" err="1" smtClean="0"/>
              <a:t>rimea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modificat</a:t>
            </a:r>
            <a:r>
              <a:rPr lang="ro-MO" dirty="0" smtClean="0"/>
              <a:t>ă</a:t>
            </a:r>
            <a:r>
              <a:rPr lang="en-US" dirty="0" smtClean="0"/>
              <a:t>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b="1" dirty="0" smtClean="0"/>
              <a:t>font-</a:t>
            </a:r>
            <a:r>
              <a:rPr lang="en-US" b="1" dirty="0" err="1" smtClean="0"/>
              <a:t>size:valoare</a:t>
            </a:r>
            <a:r>
              <a:rPr lang="en-US" b="1" dirty="0" smtClean="0"/>
              <a:t>;</a:t>
            </a:r>
            <a:r>
              <a:rPr lang="en-US" dirty="0" smtClean="0"/>
              <a:t>, </a:t>
            </a:r>
            <a:r>
              <a:rPr lang="en-US" dirty="0" err="1" smtClean="0"/>
              <a:t>unde</a:t>
            </a:r>
            <a:r>
              <a:rPr lang="en-US" dirty="0" smtClean="0"/>
              <a:t> "</a:t>
            </a:r>
            <a:r>
              <a:rPr lang="en-US" dirty="0" err="1" smtClean="0"/>
              <a:t>valoare</a:t>
            </a:r>
            <a:r>
              <a:rPr lang="en-US" dirty="0" smtClean="0"/>
              <a:t>"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ro-M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pixeli</a:t>
            </a:r>
            <a:r>
              <a:rPr lang="en-US" dirty="0" smtClean="0"/>
              <a:t> (</a:t>
            </a:r>
            <a:r>
              <a:rPr lang="en-US" dirty="0" err="1" smtClean="0"/>
              <a:t>px</a:t>
            </a:r>
            <a:r>
              <a:rPr lang="en-US" dirty="0" smtClean="0"/>
              <a:t>), </a:t>
            </a:r>
            <a:r>
              <a:rPr lang="en-US" dirty="0" err="1" smtClean="0"/>
              <a:t>procente</a:t>
            </a:r>
            <a:r>
              <a:rPr lang="en-US" dirty="0" smtClean="0"/>
              <a:t> (%) </a:t>
            </a:r>
            <a:r>
              <a:rPr lang="en-US" dirty="0" err="1" smtClean="0"/>
              <a:t>sau</a:t>
            </a:r>
            <a:r>
              <a:rPr lang="en-US" dirty="0" smtClean="0"/>
              <a:t> "</a:t>
            </a:r>
            <a:r>
              <a:rPr lang="en-US" dirty="0" err="1" smtClean="0"/>
              <a:t>em</a:t>
            </a:r>
            <a:r>
              <a:rPr lang="en-US" dirty="0" smtClean="0"/>
              <a:t>".</a:t>
            </a:r>
          </a:p>
          <a:p>
            <a:r>
              <a:rPr lang="ro-MO" b="1" u="sng" dirty="0" smtClean="0"/>
              <a:t>Exemplu:</a:t>
            </a:r>
          </a:p>
          <a:p>
            <a:pPr algn="just"/>
            <a:r>
              <a:rPr lang="fr-FR" sz="1600" b="1" dirty="0" smtClean="0">
                <a:solidFill>
                  <a:srgbClr val="0070C0"/>
                </a:solidFill>
              </a:rPr>
              <a:t>&lt;div style='font-size:20px;'&gt;</a:t>
            </a:r>
            <a:r>
              <a:rPr lang="fr-FR" sz="1600" b="1" dirty="0" smtClean="0"/>
              <a:t>Text cu marimea 20px</a:t>
            </a:r>
            <a:r>
              <a:rPr lang="fr-FR" sz="1600" b="1" dirty="0" smtClean="0">
                <a:solidFill>
                  <a:srgbClr val="0070C0"/>
                </a:solidFill>
              </a:rPr>
              <a:t>&lt;/div&gt;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endParaRPr lang="ro-MO" sz="1600" b="1" dirty="0" smtClean="0">
              <a:solidFill>
                <a:srgbClr val="0070C0"/>
              </a:solidFill>
            </a:endParaRPr>
          </a:p>
          <a:p>
            <a:pPr algn="just">
              <a:buFontTx/>
              <a:buChar char="-"/>
            </a:pPr>
            <a:r>
              <a:rPr lang="en-US" sz="1600" dirty="0" err="1" smtClean="0"/>
              <a:t>Tipul</a:t>
            </a:r>
            <a:r>
              <a:rPr lang="en-US" sz="1600" dirty="0" smtClean="0"/>
              <a:t> </a:t>
            </a:r>
            <a:r>
              <a:rPr lang="en-US" sz="1600" dirty="0" err="1" smtClean="0"/>
              <a:t>fontului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modificat</a:t>
            </a:r>
            <a:r>
              <a:rPr lang="en-US" sz="1600" dirty="0" smtClean="0"/>
              <a:t> cu </a:t>
            </a:r>
            <a:r>
              <a:rPr lang="en-US" sz="1600" dirty="0" err="1" smtClean="0"/>
              <a:t>proprietatea</a:t>
            </a:r>
            <a:r>
              <a:rPr lang="en-US" sz="1600" dirty="0" smtClean="0"/>
              <a:t> </a:t>
            </a:r>
            <a:r>
              <a:rPr lang="en-US" sz="1600" dirty="0" err="1" smtClean="0"/>
              <a:t>css</a:t>
            </a:r>
            <a:r>
              <a:rPr lang="en-US" sz="1600" dirty="0" smtClean="0"/>
              <a:t> </a:t>
            </a:r>
            <a:r>
              <a:rPr lang="en-US" sz="1600" b="1" dirty="0" smtClean="0"/>
              <a:t>font-</a:t>
            </a:r>
            <a:r>
              <a:rPr lang="en-US" sz="1600" b="1" dirty="0" err="1" smtClean="0"/>
              <a:t>family:'tip_font</a:t>
            </a:r>
            <a:r>
              <a:rPr lang="en-US" sz="1600" b="1" dirty="0" smtClean="0"/>
              <a:t>';, </a:t>
            </a:r>
            <a:r>
              <a:rPr lang="en-US" sz="1600" dirty="0" err="1" smtClean="0"/>
              <a:t>unde</a:t>
            </a:r>
            <a:r>
              <a:rPr lang="en-US" sz="1600" dirty="0" smtClean="0"/>
              <a:t> '</a:t>
            </a:r>
            <a:r>
              <a:rPr lang="en-US" sz="1600" dirty="0" err="1" smtClean="0"/>
              <a:t>tip_font</a:t>
            </a:r>
            <a:r>
              <a:rPr lang="en-US" sz="1600" dirty="0" smtClean="0"/>
              <a:t>' e </a:t>
            </a:r>
            <a:r>
              <a:rPr lang="en-US" sz="1600" dirty="0" err="1" smtClean="0"/>
              <a:t>tipul</a:t>
            </a:r>
            <a:r>
              <a:rPr lang="en-US" sz="1600" dirty="0" smtClean="0"/>
              <a:t> </a:t>
            </a:r>
            <a:r>
              <a:rPr lang="en-US" sz="1600" dirty="0" err="1" smtClean="0"/>
              <a:t>fontului</a:t>
            </a:r>
            <a:r>
              <a:rPr lang="en-US" sz="1600" dirty="0" smtClean="0"/>
              <a:t> (Arial, Calibri, </a:t>
            </a:r>
            <a:r>
              <a:rPr lang="en-US" sz="1600" dirty="0" err="1" smtClean="0"/>
              <a:t>Verdona</a:t>
            </a:r>
            <a:r>
              <a:rPr lang="en-US" sz="1600" dirty="0" smtClean="0"/>
              <a:t>, etc.). </a:t>
            </a:r>
            <a:endParaRPr lang="ro-MO" sz="1600" dirty="0" smtClean="0"/>
          </a:p>
          <a:p>
            <a:r>
              <a:rPr lang="ro-MO" sz="1600" b="1" u="sng" dirty="0" smtClean="0"/>
              <a:t>Exemplu:</a:t>
            </a: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style="font-</a:t>
            </a:r>
            <a:r>
              <a:rPr lang="en-US" sz="1600" b="1" dirty="0" err="1" smtClean="0">
                <a:solidFill>
                  <a:srgbClr val="0070C0"/>
                </a:solidFill>
              </a:rPr>
              <a:t>family:'Arial</a:t>
            </a:r>
            <a:r>
              <a:rPr lang="en-US" sz="1600" b="1" dirty="0" smtClean="0">
                <a:solidFill>
                  <a:srgbClr val="0070C0"/>
                </a:solidFill>
              </a:rPr>
              <a:t> Black';"&gt;</a:t>
            </a:r>
            <a:r>
              <a:rPr lang="en-US" sz="1600" b="1" dirty="0" smtClean="0"/>
              <a:t>Text cu font Arial Black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pPr algn="just"/>
            <a:endParaRPr lang="ro-MO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o-MO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1600" dirty="0" err="1" smtClean="0"/>
              <a:t>Culoarea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textului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modificata</a:t>
            </a:r>
            <a:r>
              <a:rPr lang="en-US" sz="1600" dirty="0" smtClean="0"/>
              <a:t> cu </a:t>
            </a:r>
            <a:r>
              <a:rPr lang="en-US" sz="1600" dirty="0" err="1" smtClean="0"/>
              <a:t>proprietatea</a:t>
            </a:r>
            <a:r>
              <a:rPr lang="en-US" sz="1600" dirty="0" smtClean="0"/>
              <a:t> </a:t>
            </a:r>
            <a:r>
              <a:rPr lang="en-US" sz="1600" dirty="0" err="1" smtClean="0"/>
              <a:t>css</a:t>
            </a:r>
            <a:r>
              <a:rPr lang="en-US" sz="1600" dirty="0" smtClean="0"/>
              <a:t> </a:t>
            </a:r>
            <a:r>
              <a:rPr lang="en-US" sz="1600" b="1" dirty="0" err="1" smtClean="0"/>
              <a:t>color:culoarea</a:t>
            </a:r>
            <a:r>
              <a:rPr lang="en-US" sz="1600" b="1" dirty="0" smtClean="0"/>
              <a:t>;.</a:t>
            </a:r>
            <a:endParaRPr lang="ro-MO" sz="1600" b="1" dirty="0" smtClean="0"/>
          </a:p>
          <a:p>
            <a:r>
              <a:rPr lang="ro-MO" sz="1600" b="1" u="sng" dirty="0" smtClean="0"/>
              <a:t>Exemplu:</a:t>
            </a: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style='color:#00c000; font-size:20px;'&gt;</a:t>
            </a:r>
            <a:r>
              <a:rPr lang="en-US" sz="1600" b="1" dirty="0" smtClean="0"/>
              <a:t>Text cu </a:t>
            </a:r>
            <a:r>
              <a:rPr lang="en-US" sz="1600" b="1" dirty="0" err="1" smtClean="0"/>
              <a:t>marimea</a:t>
            </a:r>
            <a:r>
              <a:rPr lang="en-US" sz="1600" b="1" dirty="0" smtClean="0"/>
              <a:t> 20px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culoare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verde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BOLD, ITALIC, UNDERLINE </a:t>
            </a:r>
            <a:r>
              <a:rPr lang="ro-MO" b="1" dirty="0" smtClean="0"/>
              <a:t/>
            </a:r>
            <a:br>
              <a:rPr lang="ro-MO" b="1" dirty="0" smtClean="0"/>
            </a:br>
            <a:r>
              <a:rPr lang="ro-MO" b="1" dirty="0" smtClean="0"/>
              <a:t>Ş</a:t>
            </a:r>
            <a:r>
              <a:rPr lang="it-IT" b="1" dirty="0" smtClean="0"/>
              <a:t>I ALTE ELEMENTE</a:t>
            </a:r>
            <a:endParaRPr lang="it-IT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Elemente</a:t>
            </a:r>
            <a:r>
              <a:rPr lang="en-US" dirty="0" smtClean="0"/>
              <a:t> des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formatul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Bold (</a:t>
            </a:r>
            <a:r>
              <a:rPr lang="en-US" dirty="0" err="1" smtClean="0"/>
              <a:t>ingrosat</a:t>
            </a:r>
            <a:r>
              <a:rPr lang="en-US" dirty="0" smtClean="0"/>
              <a:t>) </a:t>
            </a:r>
            <a:r>
              <a:rPr lang="en-US" b="1" dirty="0" smtClean="0"/>
              <a:t>&lt;b&gt; ... &lt;/b&gt;</a:t>
            </a:r>
          </a:p>
          <a:p>
            <a:r>
              <a:rPr lang="en-US" dirty="0" smtClean="0"/>
              <a:t>- Italic (</a:t>
            </a:r>
            <a:r>
              <a:rPr lang="en-US" dirty="0" err="1" smtClean="0"/>
              <a:t>inclinat</a:t>
            </a:r>
            <a:r>
              <a:rPr lang="en-US" dirty="0" smtClean="0"/>
              <a:t>) </a:t>
            </a:r>
            <a:r>
              <a:rPr lang="en-US" b="1" dirty="0" smtClean="0"/>
              <a:t>&lt;</a:t>
            </a:r>
            <a:r>
              <a:rPr lang="en-US" b="1" dirty="0" err="1" smtClean="0"/>
              <a:t>i</a:t>
            </a:r>
            <a:r>
              <a:rPr lang="en-US" b="1" dirty="0" smtClean="0"/>
              <a:t>&gt; ... &lt;/</a:t>
            </a:r>
            <a:r>
              <a:rPr lang="en-US" b="1" dirty="0" err="1" smtClean="0"/>
              <a:t>i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- Underline (</a:t>
            </a:r>
            <a:r>
              <a:rPr lang="en-US" dirty="0" err="1" smtClean="0"/>
              <a:t>subliniat</a:t>
            </a:r>
            <a:r>
              <a:rPr lang="en-US" dirty="0" smtClean="0"/>
              <a:t>) </a:t>
            </a:r>
            <a:r>
              <a:rPr lang="en-US" b="1" dirty="0" smtClean="0"/>
              <a:t>&lt;u&gt; ... &lt;/u&gt;</a:t>
            </a:r>
          </a:p>
          <a:p>
            <a:pPr algn="just">
              <a:buFontTx/>
              <a:buChar char="-"/>
            </a:pPr>
            <a:endParaRPr lang="ro-MO" sz="1600" b="1" dirty="0" smtClean="0"/>
          </a:p>
          <a:p>
            <a:r>
              <a:rPr lang="ro-MO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&lt;b&gt; Bold &lt;/b&gt;</a:t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&gt; Italic &lt;/</a:t>
            </a:r>
            <a:r>
              <a:rPr lang="en-US" sz="1600" b="1" dirty="0" err="1" smtClean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smtClean="0">
                <a:solidFill>
                  <a:srgbClr val="0070C0"/>
                </a:solidFill>
              </a:rPr>
              <a:t>&lt;u&gt; Underline &lt;/u&gt;</a:t>
            </a:r>
            <a:endParaRPr lang="ro-MO" sz="1600" b="1" dirty="0" smtClean="0">
              <a:solidFill>
                <a:srgbClr val="0070C0"/>
              </a:solidFill>
            </a:endParaRPr>
          </a:p>
          <a:p>
            <a:endParaRPr lang="ro-MO" sz="1600" b="1" dirty="0" smtClean="0">
              <a:solidFill>
                <a:srgbClr val="0070C0"/>
              </a:solidFill>
            </a:endParaRPr>
          </a:p>
          <a:p>
            <a:r>
              <a:rPr lang="en-US" sz="1600" dirty="0" err="1" smtClean="0"/>
              <a:t>Alte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formatul</a:t>
            </a:r>
            <a:r>
              <a:rPr lang="en-US" sz="1600" dirty="0" smtClean="0"/>
              <a:t> </a:t>
            </a:r>
            <a:r>
              <a:rPr lang="en-US" sz="1600" dirty="0" err="1" smtClean="0"/>
              <a:t>textului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: </a:t>
            </a:r>
            <a:endParaRPr lang="ro-MO" sz="1600" dirty="0" smtClean="0"/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&lt;pre&gt;</a:t>
            </a:r>
            <a:r>
              <a:rPr lang="en-US" sz="1600" dirty="0" err="1" smtClean="0"/>
              <a:t>Performated</a:t>
            </a:r>
            <a:r>
              <a:rPr lang="en-US" sz="1600" b="1" dirty="0" smtClean="0"/>
              <a:t>&lt;/pre&gt; </a:t>
            </a:r>
            <a:r>
              <a:rPr lang="en-US" sz="1600" dirty="0" smtClean="0"/>
              <a:t>-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</a:t>
            </a:r>
            <a:r>
              <a:rPr lang="ro-MO" sz="1600" dirty="0" smtClean="0"/>
              <a:t>î</a:t>
            </a:r>
            <a:r>
              <a:rPr lang="en-US" sz="1600" dirty="0" err="1" smtClean="0"/>
              <a:t>ncadrat</a:t>
            </a:r>
            <a:r>
              <a:rPr lang="en-US" sz="1600" dirty="0" smtClean="0"/>
              <a:t> de </a:t>
            </a:r>
            <a:r>
              <a:rPr lang="en-US" sz="1600" dirty="0" err="1" smtClean="0"/>
              <a:t>elementul</a:t>
            </a:r>
            <a:r>
              <a:rPr lang="en-US" sz="1600" dirty="0" smtClean="0"/>
              <a:t> PRE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prezentat</a:t>
            </a:r>
            <a:r>
              <a:rPr lang="en-US" sz="1600" dirty="0" smtClean="0"/>
              <a:t> </a:t>
            </a:r>
            <a:r>
              <a:rPr lang="ro-MO" sz="1600" dirty="0" smtClean="0"/>
              <a:t>î</a:t>
            </a:r>
            <a:r>
              <a:rPr lang="en-US" sz="1600" dirty="0" err="1" smtClean="0"/>
              <a:t>ntr</a:t>
            </a:r>
            <a:r>
              <a:rPr lang="en-US" sz="1600" dirty="0" smtClean="0"/>
              <a:t>-un </a:t>
            </a:r>
            <a:r>
              <a:rPr lang="en-US" sz="1600" dirty="0" err="1" smtClean="0"/>
              <a:t>singur</a:t>
            </a:r>
            <a:r>
              <a:rPr lang="en-US" sz="1600" dirty="0" smtClean="0"/>
              <a:t> font, </a:t>
            </a:r>
            <a:r>
              <a:rPr lang="en-US" sz="1600" dirty="0" err="1" smtClean="0"/>
              <a:t>oricare</a:t>
            </a:r>
            <a:r>
              <a:rPr lang="en-US" sz="1600" dirty="0" smtClean="0"/>
              <a:t> 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atributul</a:t>
            </a:r>
            <a:r>
              <a:rPr lang="en-US" sz="1600" dirty="0" smtClean="0"/>
              <a:t> FACE. Spa</a:t>
            </a:r>
            <a:r>
              <a:rPr lang="ro-MO" sz="1600" dirty="0" smtClean="0"/>
              <a:t>ţ</a:t>
            </a:r>
            <a:r>
              <a:rPr lang="en-US" sz="1600" dirty="0" err="1" smtClean="0"/>
              <a:t>iile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lungi</a:t>
            </a:r>
            <a:r>
              <a:rPr lang="en-US" sz="1600" dirty="0" smtClean="0"/>
              <a:t> </a:t>
            </a:r>
            <a:r>
              <a:rPr lang="ro-MO" sz="1600" dirty="0" smtClean="0"/>
              <a:t>ş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liniile</a:t>
            </a:r>
            <a:r>
              <a:rPr lang="en-US" sz="1600" dirty="0" smtClean="0"/>
              <a:t> </a:t>
            </a:r>
            <a:r>
              <a:rPr lang="en-US" sz="1600" dirty="0" err="1" smtClean="0"/>
              <a:t>necesare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prezentate</a:t>
            </a:r>
            <a:r>
              <a:rPr lang="en-US" sz="1600" dirty="0" smtClean="0"/>
              <a:t> </a:t>
            </a:r>
            <a:r>
              <a:rPr lang="en-US" sz="1600" dirty="0" err="1" smtClean="0"/>
              <a:t>aşa</a:t>
            </a:r>
            <a:r>
              <a:rPr lang="en-US" sz="1600" dirty="0" smtClean="0"/>
              <a:t> cum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scrise</a:t>
            </a:r>
            <a:r>
              <a:rPr lang="en-US" sz="1600" dirty="0" smtClean="0"/>
              <a:t> </a:t>
            </a:r>
            <a:r>
              <a:rPr lang="ro-MO" sz="1600" dirty="0" smtClean="0"/>
              <a:t>î</a:t>
            </a:r>
            <a:r>
              <a:rPr lang="en-US" sz="1600" dirty="0" smtClean="0"/>
              <a:t>n </a:t>
            </a:r>
            <a:r>
              <a:rPr lang="en-US" sz="1600" dirty="0" err="1" smtClean="0"/>
              <a:t>NotePad</a:t>
            </a:r>
            <a:r>
              <a:rPr lang="en-US" sz="1600" dirty="0" smtClean="0"/>
              <a:t>, ne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fiind</a:t>
            </a:r>
            <a:r>
              <a:rPr lang="en-US" sz="1600" dirty="0" smtClean="0"/>
              <a:t> </a:t>
            </a:r>
            <a:r>
              <a:rPr lang="en-US" sz="1600" dirty="0" err="1" smtClean="0"/>
              <a:t>nevoie</a:t>
            </a:r>
            <a:r>
              <a:rPr lang="en-US" sz="1600" dirty="0" smtClean="0"/>
              <a:t> de </a:t>
            </a:r>
            <a:r>
              <a:rPr lang="en-US" sz="1600" dirty="0" err="1" smtClean="0"/>
              <a:t>alte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adiţionale</a:t>
            </a:r>
            <a:r>
              <a:rPr lang="en-US" sz="1600" dirty="0" smtClean="0"/>
              <a:t>, cum 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br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o </a:t>
            </a:r>
            <a:r>
              <a:rPr lang="en-US" sz="1600" dirty="0" err="1" smtClean="0"/>
              <a:t>noua</a:t>
            </a:r>
            <a:r>
              <a:rPr lang="en-US" sz="1600" dirty="0" smtClean="0"/>
              <a:t> </a:t>
            </a:r>
            <a:r>
              <a:rPr lang="en-US" sz="1600" dirty="0" err="1" smtClean="0"/>
              <a:t>linie</a:t>
            </a:r>
            <a:r>
              <a:rPr lang="en-US" sz="1600" dirty="0" smtClean="0"/>
              <a:t> </a:t>
            </a:r>
            <a:r>
              <a:rPr lang="ro-MO" sz="1600" dirty="0" smtClean="0"/>
              <a:t>ş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b="1" dirty="0" smtClean="0"/>
              <a:t>&amp;</a:t>
            </a:r>
            <a:r>
              <a:rPr lang="en-US" sz="1600" b="1" dirty="0" err="1" smtClean="0"/>
              <a:t>nbsp</a:t>
            </a:r>
            <a:r>
              <a:rPr lang="en-US" sz="1600" b="1" dirty="0" smtClean="0"/>
              <a:t>; &amp;</a:t>
            </a:r>
            <a:r>
              <a:rPr lang="en-US" sz="1600" b="1" dirty="0" err="1" smtClean="0"/>
              <a:t>nbsp</a:t>
            </a:r>
            <a:r>
              <a:rPr lang="en-US" sz="1600" b="1" dirty="0" smtClean="0"/>
              <a:t>;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</a:t>
            </a:r>
            <a:r>
              <a:rPr lang="en-US" sz="1600" dirty="0" smtClean="0"/>
              <a:t> </a:t>
            </a:r>
            <a:r>
              <a:rPr lang="en-US" sz="1600" dirty="0" err="1" smtClean="0"/>
              <a:t>spaţiu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</a:t>
            </a:r>
            <a:r>
              <a:rPr lang="en-US" sz="1600" dirty="0" err="1" smtClean="0"/>
              <a:t>cuvinte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em</a:t>
            </a:r>
            <a:r>
              <a:rPr lang="en-US" sz="1600" b="1" dirty="0" smtClean="0"/>
              <a:t>&gt; </a:t>
            </a:r>
            <a:r>
              <a:rPr lang="en-US" sz="1600" i="1" dirty="0" err="1" smtClean="0"/>
              <a:t>Accentuare</a:t>
            </a:r>
            <a:r>
              <a:rPr lang="en-US" sz="1600" i="1" dirty="0" smtClean="0"/>
              <a:t> (Emphasis)</a:t>
            </a:r>
            <a:r>
              <a:rPr lang="en-US" sz="1600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em</a:t>
            </a:r>
            <a:r>
              <a:rPr lang="en-US" sz="1600" b="1" dirty="0" smtClean="0"/>
              <a:t>&gt; </a:t>
            </a:r>
            <a:r>
              <a:rPr lang="en-US" sz="1600" dirty="0" smtClean="0"/>
              <a:t>- Browser-</a:t>
            </a:r>
            <a:r>
              <a:rPr lang="en-US" sz="1600" dirty="0" err="1" smtClean="0"/>
              <a:t>ul</a:t>
            </a:r>
            <a:r>
              <a:rPr lang="en-US" sz="1600" dirty="0" smtClean="0"/>
              <a:t> de </a:t>
            </a:r>
            <a:r>
              <a:rPr lang="en-US" sz="1600" dirty="0" err="1" smtClean="0"/>
              <a:t>obicei</a:t>
            </a:r>
            <a:r>
              <a:rPr lang="en-US" sz="1600" dirty="0" smtClean="0"/>
              <a:t> </a:t>
            </a:r>
            <a:r>
              <a:rPr lang="en-US" sz="1600" dirty="0" err="1" smtClean="0"/>
              <a:t>arat</a:t>
            </a:r>
            <a:r>
              <a:rPr lang="ro-M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acest</a:t>
            </a:r>
            <a:r>
              <a:rPr lang="en-US" sz="1600" dirty="0" smtClean="0"/>
              <a:t> element ca italic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&lt;strong&gt; </a:t>
            </a:r>
            <a:r>
              <a:rPr lang="en-US" sz="1600" dirty="0" smtClean="0"/>
              <a:t>Strong </a:t>
            </a:r>
            <a:r>
              <a:rPr lang="en-US" sz="1600" b="1" dirty="0" smtClean="0"/>
              <a:t>&lt;/strong&gt; </a:t>
            </a:r>
            <a:r>
              <a:rPr lang="en-US" sz="1600" dirty="0" smtClean="0"/>
              <a:t>- Browser-</a:t>
            </a:r>
            <a:r>
              <a:rPr lang="en-US" sz="1600" dirty="0" err="1" smtClean="0"/>
              <a:t>ul</a:t>
            </a:r>
            <a:r>
              <a:rPr lang="en-US" sz="1600" dirty="0" smtClean="0"/>
              <a:t> de </a:t>
            </a:r>
            <a:r>
              <a:rPr lang="en-US" sz="1600" dirty="0" err="1" smtClean="0"/>
              <a:t>obicei</a:t>
            </a:r>
            <a:r>
              <a:rPr lang="en-US" sz="1600" dirty="0" smtClean="0"/>
              <a:t> </a:t>
            </a:r>
            <a:r>
              <a:rPr lang="en-US" sz="1600" dirty="0" err="1" smtClean="0"/>
              <a:t>arat</a:t>
            </a:r>
            <a:r>
              <a:rPr lang="ro-M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acest</a:t>
            </a:r>
            <a:r>
              <a:rPr lang="en-US" sz="1600" dirty="0" smtClean="0"/>
              <a:t> element ca bold.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&lt;cite&gt; </a:t>
            </a:r>
            <a:r>
              <a:rPr lang="en-US" sz="1600" i="1" dirty="0" err="1" smtClean="0"/>
              <a:t>Citatie</a:t>
            </a:r>
            <a:r>
              <a:rPr lang="en-US" sz="1600" dirty="0" smtClean="0"/>
              <a:t> </a:t>
            </a:r>
            <a:r>
              <a:rPr lang="en-US" sz="1600" b="1" dirty="0" smtClean="0"/>
              <a:t>&lt;/cite&gt; </a:t>
            </a:r>
            <a:r>
              <a:rPr lang="en-US" sz="1600" dirty="0" smtClean="0"/>
              <a:t>- </a:t>
            </a:r>
            <a:r>
              <a:rPr lang="en-US" sz="1600" dirty="0" err="1" smtClean="0"/>
              <a:t>Reprezint</a:t>
            </a:r>
            <a:r>
              <a:rPr lang="ro-MO" sz="1600" dirty="0" smtClean="0"/>
              <a:t>ă</a:t>
            </a:r>
            <a:r>
              <a:rPr lang="en-US" sz="1600" dirty="0" smtClean="0"/>
              <a:t> o </a:t>
            </a:r>
            <a:r>
              <a:rPr lang="en-US" sz="1600" dirty="0" err="1" smtClean="0"/>
              <a:t>cita</a:t>
            </a:r>
            <a:r>
              <a:rPr lang="ro-MO" sz="1600" dirty="0" smtClean="0"/>
              <a:t>ţ</a:t>
            </a:r>
            <a:r>
              <a:rPr lang="en-US" sz="1600" dirty="0" err="1" smtClean="0"/>
              <a:t>ie</a:t>
            </a:r>
            <a:r>
              <a:rPr lang="en-US" sz="1600" dirty="0" smtClean="0"/>
              <a:t> din document.</a:t>
            </a:r>
          </a:p>
          <a:p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1056</Words>
  <Application>Microsoft Office PowerPoint</Application>
  <PresentationFormat>Экран (4:3)</PresentationFormat>
  <Paragraphs>227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FORMATAREA TEXTULUI ÎN HTML (HyperText Markup Language)</vt:lpstr>
      <vt:lpstr>CUPRINS</vt:lpstr>
      <vt:lpstr>TITLURI  &lt;Hx&gt; ... &lt;/Hx&gt;</vt:lpstr>
      <vt:lpstr>PARAGRAFE  &lt;p&gt; ... &lt;/p&gt;</vt:lpstr>
      <vt:lpstr>UN NOU RÂND  &lt;br&gt;</vt:lpstr>
      <vt:lpstr>LINIE ORIZONTALĂ  &lt;hr&gt;</vt:lpstr>
      <vt:lpstr>ALINIERE TEXT</vt:lpstr>
      <vt:lpstr>MĂRIMEA, FONTUL ŞI CULOAREA TEXTULUI</vt:lpstr>
      <vt:lpstr>BOLD, ITALIC, UNDERLINE  ŞI ALTE ELEMENTE</vt:lpstr>
      <vt:lpstr>BOLD, ITALIC, UNDERLINE  ŞI ALTE ELEMENTE</vt:lpstr>
      <vt:lpstr>ALTE TAG-URI HTML PENTRU FORMATUL TEXTULUI</vt:lpstr>
      <vt:lpstr>ALTE TAG-URI HTML PENTRU FORMATUL TEXTULUI</vt:lpstr>
      <vt:lpstr>ALTE TAG-URI HTML PENTRU FORMATUL TEXTULUI</vt:lpstr>
      <vt:lpstr>FORMATUL TEXTULUI DIACRITICE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Пользователь</cp:lastModifiedBy>
  <cp:revision>44</cp:revision>
  <dcterms:created xsi:type="dcterms:W3CDTF">2020-07-27T17:45:27Z</dcterms:created>
  <dcterms:modified xsi:type="dcterms:W3CDTF">2022-01-21T09:59:06Z</dcterms:modified>
</cp:coreProperties>
</file>