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84" r:id="rId5"/>
    <p:sldId id="285" r:id="rId6"/>
    <p:sldId id="286" r:id="rId7"/>
    <p:sldId id="287" r:id="rId8"/>
    <p:sldId id="288" r:id="rId9"/>
    <p:sldId id="292" r:id="rId10"/>
    <p:sldId id="293" r:id="rId11"/>
    <p:sldId id="294" r:id="rId12"/>
    <p:sldId id="289" r:id="rId13"/>
    <p:sldId id="29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/>
          </a:bodyPr>
          <a:lstStyle/>
          <a:p>
            <a:r>
              <a:rPr lang="ro-RO" dirty="0" smtClean="0"/>
              <a:t>OBIECTE MULTIMEDIA</a:t>
            </a:r>
            <a:br>
              <a:rPr lang="ro-RO" dirty="0" smtClean="0"/>
            </a:br>
            <a:r>
              <a:rPr lang="ro-RO" dirty="0" smtClean="0"/>
              <a:t>=VIDEO=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O" dirty="0" smtClean="0"/>
              <a:t>Lecţia </a:t>
            </a:r>
            <a:r>
              <a:rPr lang="ro-RO" dirty="0" smtClean="0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27168" cy="79208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ĂUGAREA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UNUI VIDEO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o-RO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embed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9036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400" b="1" dirty="0" smtClean="0">
                <a:solidFill>
                  <a:srgbClr val="0070C0"/>
                </a:solidFill>
              </a:rPr>
              <a:t>Video în HTML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pPr algn="ctr"/>
            <a:r>
              <a:rPr lang="vi-VN" sz="2000" b="1" dirty="0" smtClean="0"/>
              <a:t>&lt;h4&gt;Exemplu adăugare a unui fișier video&lt;/h4&gt;</a:t>
            </a:r>
          </a:p>
          <a:p>
            <a:r>
              <a:rPr lang="vi-VN" sz="2000" b="1" dirty="0" smtClean="0"/>
              <a:t>    &lt;</a:t>
            </a:r>
            <a:r>
              <a:rPr lang="vi-VN" sz="2000" b="1" dirty="0" smtClean="0">
                <a:solidFill>
                  <a:srgbClr val="C00000"/>
                </a:solidFill>
              </a:rPr>
              <a:t>embed</a:t>
            </a:r>
            <a:r>
              <a:rPr lang="vi-VN" sz="2000" b="1" dirty="0" smtClean="0"/>
              <a:t> src="http://www.youtube.com/embed/zMd_PxpF0Ug" width="425" height="344" &gt;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vi-VN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27168" cy="79208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ĂUGAREA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UNUI VIDEO 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</a:rPr>
              <a:t>YouTube - </a:t>
            </a:r>
            <a:r>
              <a:rPr lang="en-US" sz="3200" dirty="0" err="1" smtClean="0">
                <a:solidFill>
                  <a:srgbClr val="C00000"/>
                </a:solidFill>
              </a:rPr>
              <a:t>Autoplay</a:t>
            </a:r>
            <a:r>
              <a:rPr lang="en-US" sz="3200" dirty="0" smtClean="0">
                <a:solidFill>
                  <a:srgbClr val="C00000"/>
                </a:solidFill>
              </a:rPr>
              <a:t> + Muted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903649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&lt;!DOCTYPE html&gt;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&lt;html&gt;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000" b="1" dirty="0" smtClean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000" b="1" dirty="0" smtClean="0">
                <a:solidFill>
                  <a:srgbClr val="0070C0"/>
                </a:solidFill>
              </a:rPr>
              <a:t>Video în HTML</a:t>
            </a:r>
            <a:r>
              <a:rPr lang="en-US" sz="20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vi-VN" sz="2000" b="1" dirty="0" smtClean="0"/>
              <a:t>&lt;h4&gt;Exemplu adăugare a unui fișier video direct din YOUTUBE&lt;/h4&gt;</a:t>
            </a:r>
          </a:p>
          <a:p>
            <a:r>
              <a:rPr lang="en-US" sz="2000" b="1" dirty="0" smtClean="0"/>
              <a:t>&lt;</a:t>
            </a:r>
            <a:r>
              <a:rPr lang="en-US" sz="2000" b="1" dirty="0" smtClean="0">
                <a:solidFill>
                  <a:srgbClr val="C00000"/>
                </a:solidFill>
              </a:rPr>
              <a:t>embed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="http://www.youtube.com/embed/zMd_PxpF0Ug?</a:t>
            </a:r>
            <a:r>
              <a:rPr lang="en-US" sz="2000" b="1" dirty="0" smtClean="0">
                <a:solidFill>
                  <a:srgbClr val="C00000"/>
                </a:solidFill>
              </a:rPr>
              <a:t>autoplay=1&amp;mute=1</a:t>
            </a:r>
            <a:r>
              <a:rPr lang="en-US" sz="2000" b="1" dirty="0" smtClean="0"/>
              <a:t>" width="425" height="344" &gt;</a:t>
            </a: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&lt;/body&gt;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&lt;/html&gt;</a:t>
            </a:r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endParaRPr lang="ro-RO" sz="2000" b="1" dirty="0" smtClean="0">
              <a:solidFill>
                <a:srgbClr val="0070C0"/>
              </a:solidFill>
            </a:endParaRPr>
          </a:p>
          <a:p>
            <a:pPr algn="ctr"/>
            <a:r>
              <a:rPr lang="ro-RO" sz="3000" b="1" u="sng" dirty="0" smtClean="0">
                <a:solidFill>
                  <a:srgbClr val="7030A0"/>
                </a:solidFill>
              </a:rPr>
              <a:t>IMPORTANT</a:t>
            </a:r>
          </a:p>
          <a:p>
            <a:pPr algn="just"/>
            <a:r>
              <a:rPr lang="vi-VN" sz="2400" b="1" dirty="0" smtClean="0"/>
              <a:t>http://www.youtube.com/embed/</a:t>
            </a:r>
            <a:r>
              <a:rPr lang="vi-VN" sz="2400" b="1" dirty="0" smtClean="0">
                <a:solidFill>
                  <a:srgbClr val="C00000"/>
                </a:solidFill>
              </a:rPr>
              <a:t>zMd_PxpF0Ug</a:t>
            </a:r>
            <a:endParaRPr lang="ro-RO" sz="2400" b="1" dirty="0" smtClean="0">
              <a:solidFill>
                <a:srgbClr val="C00000"/>
              </a:solidFill>
            </a:endParaRPr>
          </a:p>
          <a:p>
            <a:pPr algn="just"/>
            <a:endParaRPr lang="ro-RO" sz="2400" b="1" dirty="0" smtClean="0">
              <a:solidFill>
                <a:srgbClr val="C00000"/>
              </a:solidFill>
            </a:endParaRPr>
          </a:p>
          <a:p>
            <a:pPr algn="just"/>
            <a:endParaRPr lang="ro-RO" sz="2400" b="1" dirty="0" smtClean="0">
              <a:solidFill>
                <a:srgbClr val="C00000"/>
              </a:solidFill>
            </a:endParaRPr>
          </a:p>
          <a:p>
            <a:pPr algn="just"/>
            <a:r>
              <a:rPr lang="ro-RO" sz="2400" b="1" dirty="0" smtClean="0">
                <a:solidFill>
                  <a:srgbClr val="C00000"/>
                </a:solidFill>
              </a:rPr>
              <a:t>              rămâne neschimbat       se indică doar URL-ul clipului</a:t>
            </a:r>
            <a:endParaRPr lang="vi-VN" sz="2200" b="1" dirty="0">
              <a:solidFill>
                <a:srgbClr val="C00000"/>
              </a:solidFill>
            </a:endParaRPr>
          </a:p>
        </p:txBody>
      </p:sp>
      <p:sp>
        <p:nvSpPr>
          <p:cNvPr id="6" name="Стрелка вверх 5"/>
          <p:cNvSpPr/>
          <p:nvPr/>
        </p:nvSpPr>
        <p:spPr>
          <a:xfrm>
            <a:off x="2195736" y="5589240"/>
            <a:ext cx="576064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>
            <a:off x="5508104" y="5661248"/>
            <a:ext cx="576064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27168" cy="792088"/>
          </a:xfrm>
        </p:spPr>
        <p:txBody>
          <a:bodyPr>
            <a:noAutofit/>
          </a:bodyPr>
          <a:lstStyle/>
          <a:p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ADĂUGAREA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UNUI VIDEO 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&lt;object&gt;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9036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dirty="0" smtClean="0"/>
              <a:t>Eticheta </a:t>
            </a:r>
            <a:r>
              <a:rPr lang="ro-RO" sz="2000" b="1" dirty="0" smtClean="0"/>
              <a:t>&lt;object&gt; </a:t>
            </a:r>
            <a:r>
              <a:rPr lang="ro-RO" sz="2000" dirty="0" smtClean="0"/>
              <a:t>a fost concepută inițial pentru a încorpora pluginuri de browser. Plug-in-urile sunt programe de calculator care extind funcționalitatea standard a browserului. </a:t>
            </a:r>
            <a:endParaRPr lang="en-US" sz="2000" dirty="0" smtClean="0"/>
          </a:p>
          <a:p>
            <a:pPr algn="just"/>
            <a:r>
              <a:rPr lang="ro-RO" sz="2000" dirty="0" smtClean="0"/>
              <a:t>Plug-in-urile au fost folosite în multe scopuri diferite: </a:t>
            </a: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ro-RO" sz="2000" dirty="0" smtClean="0"/>
              <a:t>Rula</a:t>
            </a:r>
            <a:r>
              <a:rPr lang="en-US" sz="2000" dirty="0" smtClean="0"/>
              <a:t>re</a:t>
            </a:r>
            <a:r>
              <a:rPr lang="ro-RO" sz="2000" dirty="0" smtClean="0"/>
              <a:t> applet-uri Java </a:t>
            </a: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ro-RO" sz="2000" dirty="0" smtClean="0"/>
              <a:t>Rula</a:t>
            </a:r>
            <a:r>
              <a:rPr lang="en-US" sz="2000" dirty="0" smtClean="0"/>
              <a:t>re</a:t>
            </a:r>
            <a:r>
              <a:rPr lang="ro-RO" sz="2000" dirty="0" smtClean="0"/>
              <a:t> controale ActiveX </a:t>
            </a: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ro-RO" sz="2000" dirty="0" smtClean="0"/>
              <a:t>Afiș</a:t>
            </a:r>
            <a:r>
              <a:rPr lang="en-US" sz="2000" dirty="0" smtClean="0"/>
              <a:t>are</a:t>
            </a:r>
            <a:r>
              <a:rPr lang="ro-RO" sz="2000" dirty="0" smtClean="0"/>
              <a:t> filme Flash </a:t>
            </a: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ro-RO" sz="2000" dirty="0" smtClean="0"/>
              <a:t>Afișa</a:t>
            </a:r>
            <a:r>
              <a:rPr lang="en-US" sz="2000" dirty="0" smtClean="0"/>
              <a:t>re</a:t>
            </a:r>
            <a:r>
              <a:rPr lang="ro-RO" sz="2000" dirty="0" smtClean="0"/>
              <a:t> hărți </a:t>
            </a: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ro-RO" sz="2000" dirty="0" smtClean="0"/>
              <a:t>Scan</a:t>
            </a:r>
            <a:r>
              <a:rPr lang="en-US" sz="2000" dirty="0" smtClean="0"/>
              <a:t>are</a:t>
            </a:r>
            <a:r>
              <a:rPr lang="ro-RO" sz="2000" dirty="0" smtClean="0"/>
              <a:t> pentru viruși </a:t>
            </a: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ro-RO" sz="2000" dirty="0" smtClean="0"/>
              <a:t>Verific</a:t>
            </a:r>
            <a:r>
              <a:rPr lang="en-US" sz="2000" dirty="0" smtClean="0"/>
              <a:t>area</a:t>
            </a:r>
            <a:r>
              <a:rPr lang="ro-RO" sz="2000" dirty="0" smtClean="0"/>
              <a:t> un ID de bancă</a:t>
            </a:r>
            <a:endParaRPr lang="vi-VN" sz="2200" b="1" dirty="0">
              <a:solidFill>
                <a:srgbClr val="0070C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653136"/>
            <a:ext cx="695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27168" cy="115212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ĂUGAREA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UNUI VIDEO 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 PE YOUTUBE 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&lt;object&gt;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90364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 smtClean="0">
              <a:solidFill>
                <a:srgbClr val="0070C0"/>
              </a:solidFill>
            </a:endParaRPr>
          </a:p>
          <a:p>
            <a:pPr algn="just"/>
            <a:endParaRPr lang="en-US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&lt;!DOCTYPE html&gt;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&lt;html&gt;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000" b="1" dirty="0" smtClean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000" b="1" dirty="0" smtClean="0">
                <a:solidFill>
                  <a:srgbClr val="0070C0"/>
                </a:solidFill>
              </a:rPr>
              <a:t>Video în HTML</a:t>
            </a:r>
            <a:r>
              <a:rPr lang="en-US" sz="20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vi-VN" sz="2000" b="1" dirty="0" smtClean="0"/>
              <a:t>&lt;h4&gt;Exemplu adăugare a unui fișier video direct din YOUTUBE&lt;/h4&gt;</a:t>
            </a:r>
          </a:p>
          <a:p>
            <a:r>
              <a:rPr lang="vi-VN" sz="2000" b="1" dirty="0" smtClean="0"/>
              <a:t>    &lt;object data="http://www.youtube.com/embed/zMd_PxpF0Ug"</a:t>
            </a:r>
          </a:p>
          <a:p>
            <a:r>
              <a:rPr lang="vi-VN" sz="2000" b="1" dirty="0" smtClean="0"/>
              <a:t>    width="560" height="315"&gt;&lt;/object&gt;</a:t>
            </a: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&lt;/body&gt;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&lt;/html&gt;</a:t>
            </a:r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endParaRPr lang="ro-RO" sz="2000" b="1" dirty="0" smtClean="0">
              <a:solidFill>
                <a:srgbClr val="0070C0"/>
              </a:solidFill>
            </a:endParaRPr>
          </a:p>
          <a:p>
            <a:pPr algn="ctr"/>
            <a:endParaRPr lang="vi-VN" sz="2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O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1916832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FORMATUL </a:t>
            </a:r>
            <a:r>
              <a:rPr lang="ro-RO" sz="2800" b="1" dirty="0" smtClean="0"/>
              <a:t>FIȘIERELOR VIDEO </a:t>
            </a:r>
            <a:r>
              <a:rPr lang="en-US" sz="2800" b="1" dirty="0" smtClean="0"/>
              <a:t>CARE POT FI </a:t>
            </a:r>
            <a:r>
              <a:rPr lang="ro-MO" sz="2800" b="1" dirty="0" smtClean="0"/>
              <a:t>UTILIZATE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AD</a:t>
            </a:r>
            <a:r>
              <a:rPr lang="ro-RO" sz="2800" b="1" dirty="0" smtClean="0"/>
              <a:t>Ă</a:t>
            </a:r>
            <a:r>
              <a:rPr lang="en-US" sz="2800" b="1" dirty="0" smtClean="0"/>
              <a:t>UGARE </a:t>
            </a:r>
            <a:r>
              <a:rPr lang="ro-RO" sz="2800" b="1" dirty="0" smtClean="0"/>
              <a:t>VIDEO</a:t>
            </a:r>
            <a:r>
              <a:rPr lang="ro-MO" sz="2800" b="1" dirty="0" smtClean="0"/>
              <a:t> Î</a:t>
            </a:r>
            <a:r>
              <a:rPr lang="en-US" sz="2800" b="1" dirty="0" smtClean="0"/>
              <a:t>N PAGIN</a:t>
            </a:r>
            <a:r>
              <a:rPr lang="ro-MO" sz="2800" b="1" dirty="0" smtClean="0"/>
              <a:t>Ă – link direct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AD</a:t>
            </a:r>
            <a:r>
              <a:rPr lang="ro-RO" sz="2800" b="1" dirty="0" smtClean="0"/>
              <a:t>Ă</a:t>
            </a:r>
            <a:r>
              <a:rPr lang="en-US" sz="2800" b="1" dirty="0" smtClean="0"/>
              <a:t>UGARE </a:t>
            </a:r>
            <a:r>
              <a:rPr lang="ro-RO" sz="2800" b="1" dirty="0" smtClean="0"/>
              <a:t>VIDEO</a:t>
            </a:r>
            <a:r>
              <a:rPr lang="ro-MO" sz="2800" b="1" dirty="0" smtClean="0"/>
              <a:t> Î</a:t>
            </a:r>
            <a:r>
              <a:rPr lang="en-US" sz="2800" b="1" dirty="0" smtClean="0"/>
              <a:t>N PAGIN</a:t>
            </a:r>
            <a:r>
              <a:rPr lang="ro-MO" sz="2800" b="1" dirty="0" smtClean="0"/>
              <a:t>Ă – imagine link</a:t>
            </a:r>
          </a:p>
          <a:p>
            <a:pPr>
              <a:buFont typeface="Wingdings" pitchFamily="2" charset="2"/>
              <a:buChar char="q"/>
            </a:pPr>
            <a:r>
              <a:rPr lang="vi-VN" sz="2800" b="1" dirty="0" smtClean="0">
                <a:latin typeface="Calibri" pitchFamily="34" charset="0"/>
                <a:cs typeface="Calibri" pitchFamily="34" charset="0"/>
              </a:rPr>
              <a:t>VIDEOCLIPURI VIZIONATE DIRECT DIN PAGINA WEB</a:t>
            </a:r>
            <a:endParaRPr lang="ro-RO" sz="28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ATRIBUTELE TAGULUI </a:t>
            </a:r>
            <a:r>
              <a:rPr lang="en-US" sz="2800" b="1" dirty="0" smtClean="0"/>
              <a:t>&lt;</a:t>
            </a:r>
            <a:r>
              <a:rPr lang="ro-RO" sz="2800" b="1" dirty="0" smtClean="0"/>
              <a:t>EMBED</a:t>
            </a:r>
            <a:r>
              <a:rPr lang="en-US" sz="2800" b="1" dirty="0" smtClean="0"/>
              <a:t>&gt;</a:t>
            </a:r>
            <a:endParaRPr lang="ro-RO" sz="2800" b="1" dirty="0" smtClean="0"/>
          </a:p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ATRIBUTELE TAGULUI </a:t>
            </a:r>
            <a:r>
              <a:rPr lang="en-US" sz="2800" b="1" dirty="0" smtClean="0"/>
              <a:t>&lt;</a:t>
            </a:r>
            <a:r>
              <a:rPr lang="ro-RO" sz="2800" b="1" dirty="0" smtClean="0"/>
              <a:t>OBJECT</a:t>
            </a:r>
            <a:r>
              <a:rPr lang="en-US" sz="2800" b="1" dirty="0" smtClean="0"/>
              <a:t>&gt;</a:t>
            </a:r>
            <a:endParaRPr lang="ro-RO" sz="28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ro-RO" sz="2800" b="1" dirty="0" smtClean="0">
                <a:latin typeface="Calibri" pitchFamily="34" charset="0"/>
                <a:cs typeface="Calibri" pitchFamily="34" charset="0"/>
              </a:rPr>
              <a:t>ADĂUGAREA UNUI VIDEO DIN YOUTUBE</a:t>
            </a:r>
            <a:endParaRPr lang="ro-MO" sz="28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AD</a:t>
            </a:r>
            <a:r>
              <a:rPr lang="ro-RO" b="1" dirty="0" smtClean="0"/>
              <a:t>Ă</a:t>
            </a:r>
            <a:r>
              <a:rPr lang="en-US" b="1" dirty="0" smtClean="0"/>
              <a:t>UGARE </a:t>
            </a:r>
            <a:r>
              <a:rPr lang="ro-RO" b="1" dirty="0" smtClean="0"/>
              <a:t>VIDEO</a:t>
            </a:r>
            <a:r>
              <a:rPr lang="ro-MO" b="1" dirty="0" smtClean="0"/>
              <a:t> Î</a:t>
            </a:r>
            <a:r>
              <a:rPr lang="en-US" b="1" dirty="0" smtClean="0"/>
              <a:t>N PAGIN</a:t>
            </a:r>
            <a:r>
              <a:rPr lang="ro-MO" b="1" dirty="0" smtClean="0"/>
              <a:t>Ă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196752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Formatul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RO" sz="2400" b="1" dirty="0" smtClean="0">
                <a:solidFill>
                  <a:srgbClr val="C00000"/>
                </a:solidFill>
              </a:rPr>
              <a:t>fișierelor video </a:t>
            </a:r>
            <a:r>
              <a:rPr lang="en-US" sz="2400" b="1" dirty="0" smtClean="0">
                <a:solidFill>
                  <a:srgbClr val="C00000"/>
                </a:solidFill>
              </a:rPr>
              <a:t>care pot </a:t>
            </a:r>
            <a:r>
              <a:rPr lang="en-US" sz="2400" b="1" dirty="0" err="1" smtClean="0">
                <a:solidFill>
                  <a:srgbClr val="C00000"/>
                </a:solidFill>
              </a:rPr>
              <a:t>fi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MO" sz="2400" b="1" dirty="0" smtClean="0">
                <a:solidFill>
                  <a:srgbClr val="C00000"/>
                </a:solidFill>
              </a:rPr>
              <a:t>utilizate</a:t>
            </a:r>
          </a:p>
          <a:p>
            <a:pPr algn="ctr"/>
            <a:endParaRPr lang="ro-MO" sz="24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err="1" smtClean="0"/>
              <a:t>Cel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ro-RO" sz="2400" dirty="0" smtClean="0"/>
              <a:t>utilizat format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ro-RO" sz="2400" dirty="0" smtClean="0"/>
              <a:t>fișierele video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ugate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err="1" smtClean="0"/>
              <a:t>ntr</a:t>
            </a:r>
            <a:r>
              <a:rPr lang="en-US" sz="2400" dirty="0" smtClean="0"/>
              <a:t>-o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HTML </a:t>
            </a:r>
            <a:r>
              <a:rPr lang="ro-RO" sz="2400" dirty="0" smtClean="0"/>
              <a:t>este formatul </a:t>
            </a:r>
            <a:r>
              <a:rPr lang="ro-RO" sz="2400" b="1" dirty="0" smtClean="0"/>
              <a:t>MP4</a:t>
            </a:r>
            <a:r>
              <a:rPr lang="ro-RO" sz="2400" dirty="0" smtClean="0"/>
              <a:t>, acesta având un șir de avantaje (este susținut de HTML5, este susținut de Flash Player, este recomandat de YouTube ... etc)</a:t>
            </a:r>
            <a:endParaRPr lang="ro-MO" sz="2400" dirty="0" smtClean="0"/>
          </a:p>
        </p:txBody>
      </p:sp>
      <p:pic>
        <p:nvPicPr>
          <p:cNvPr id="13314" name="Picture 2" descr="Videoforma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501008"/>
            <a:ext cx="2201199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AD</a:t>
            </a:r>
            <a:r>
              <a:rPr lang="ro-RO" b="1" dirty="0" smtClean="0"/>
              <a:t>Ă</a:t>
            </a:r>
            <a:r>
              <a:rPr lang="en-US" b="1" dirty="0" smtClean="0"/>
              <a:t>UGARE </a:t>
            </a:r>
            <a:r>
              <a:rPr lang="ro-RO" b="1" dirty="0" smtClean="0"/>
              <a:t>VIDEO</a:t>
            </a:r>
            <a:r>
              <a:rPr lang="ro-MO" b="1" dirty="0" smtClean="0"/>
              <a:t> Î</a:t>
            </a:r>
            <a:r>
              <a:rPr lang="en-US" b="1" dirty="0" smtClean="0"/>
              <a:t>N PAGIN</a:t>
            </a:r>
            <a:r>
              <a:rPr lang="ro-MO" b="1" dirty="0" smtClean="0"/>
              <a:t>Ă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764704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Formatul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RO" sz="2400" b="1" dirty="0" smtClean="0">
                <a:solidFill>
                  <a:srgbClr val="C00000"/>
                </a:solidFill>
              </a:rPr>
              <a:t>fișierelor video </a:t>
            </a:r>
            <a:r>
              <a:rPr lang="en-US" sz="2400" b="1" dirty="0" smtClean="0">
                <a:solidFill>
                  <a:srgbClr val="C00000"/>
                </a:solidFill>
              </a:rPr>
              <a:t>care pot </a:t>
            </a:r>
            <a:r>
              <a:rPr lang="en-US" sz="2400" b="1" dirty="0" err="1" smtClean="0">
                <a:solidFill>
                  <a:srgbClr val="C00000"/>
                </a:solidFill>
              </a:rPr>
              <a:t>fi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MO" sz="2400" b="1" dirty="0" smtClean="0">
                <a:solidFill>
                  <a:srgbClr val="C00000"/>
                </a:solidFill>
              </a:rPr>
              <a:t>utilizate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00150"/>
            <a:ext cx="86423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AD</a:t>
            </a:r>
            <a:r>
              <a:rPr lang="ro-RO" b="1" dirty="0" smtClean="0"/>
              <a:t>Ă</a:t>
            </a:r>
            <a:r>
              <a:rPr lang="en-US" b="1" dirty="0" smtClean="0"/>
              <a:t>UGARE </a:t>
            </a:r>
            <a:r>
              <a:rPr lang="ro-RO" b="1" dirty="0" smtClean="0"/>
              <a:t>VIDEO</a:t>
            </a:r>
            <a:r>
              <a:rPr lang="ro-MO" b="1" dirty="0" smtClean="0"/>
              <a:t> Î</a:t>
            </a:r>
            <a:r>
              <a:rPr lang="en-US" b="1" dirty="0" smtClean="0"/>
              <a:t>N PAGIN</a:t>
            </a:r>
            <a:r>
              <a:rPr lang="ro-MO" b="1" dirty="0" smtClean="0"/>
              <a:t>Ă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764704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de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jos</a:t>
            </a:r>
            <a:r>
              <a:rPr lang="en-US" sz="2400" dirty="0" smtClean="0"/>
              <a:t>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vedea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de </a:t>
            </a:r>
            <a:r>
              <a:rPr lang="ro-RO" sz="2400" dirty="0" smtClean="0"/>
              <a:t>adăugare</a:t>
            </a:r>
            <a:r>
              <a:rPr lang="en-US" sz="2400" dirty="0" smtClean="0"/>
              <a:t> a </a:t>
            </a:r>
            <a:r>
              <a:rPr lang="ro-RO" sz="2400" dirty="0" smtClean="0"/>
              <a:t>unui fișier video într-o</a:t>
            </a:r>
            <a:r>
              <a:rPr lang="en-US" sz="2400" dirty="0" smtClean="0"/>
              <a:t>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web</a:t>
            </a:r>
            <a:r>
              <a:rPr lang="ro-RO" sz="2400" dirty="0" smtClean="0"/>
              <a:t>, utilizând un link direct</a:t>
            </a:r>
            <a:r>
              <a:rPr lang="en-US" sz="2400" dirty="0" smtClean="0"/>
              <a:t>:</a:t>
            </a:r>
            <a:endParaRPr lang="ro-MO" sz="2400" dirty="0" smtClean="0"/>
          </a:p>
          <a:p>
            <a:endParaRPr lang="ro-MO" sz="2400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400" b="1" dirty="0" smtClean="0">
                <a:solidFill>
                  <a:srgbClr val="0070C0"/>
                </a:solidFill>
              </a:rPr>
              <a:t>Video în HTML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&lt;h4&gt;</a:t>
            </a:r>
            <a:r>
              <a:rPr lang="en-US" sz="2400" b="1" dirty="0" err="1" smtClean="0">
                <a:solidFill>
                  <a:srgbClr val="C00000"/>
                </a:solidFill>
              </a:rPr>
              <a:t>Exemplu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MO" sz="2400" b="1" dirty="0" smtClean="0">
                <a:solidFill>
                  <a:srgbClr val="C00000"/>
                </a:solidFill>
              </a:rPr>
              <a:t>adăugare a unui fișier video</a:t>
            </a:r>
            <a:r>
              <a:rPr lang="en-US" sz="2400" b="1" dirty="0" smtClean="0">
                <a:solidFill>
                  <a:srgbClr val="C00000"/>
                </a:solidFill>
              </a:rPr>
              <a:t>&lt;/h4&gt;</a:t>
            </a:r>
            <a:endParaRPr lang="ro-MO" sz="2400" b="1" dirty="0" smtClean="0">
              <a:solidFill>
                <a:srgbClr val="C00000"/>
              </a:solidFill>
            </a:endParaRPr>
          </a:p>
          <a:p>
            <a:r>
              <a:rPr lang="it-IT" sz="2400" b="1" dirty="0" smtClean="0"/>
              <a:t>&lt;a href="Capra cu trei iezi.mp4"&gt;</a:t>
            </a:r>
            <a:endParaRPr lang="ro-RO" sz="2400" b="1" dirty="0" smtClean="0"/>
          </a:p>
          <a:p>
            <a:r>
              <a:rPr lang="it-IT" sz="2400" b="1" dirty="0" smtClean="0"/>
              <a:t>POVESTEA ”Capra cu trei iezi” - de Ion Creangă&lt;/a&gt;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ro-MO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AD</a:t>
            </a:r>
            <a:r>
              <a:rPr lang="ro-RO" b="1" dirty="0" smtClean="0"/>
              <a:t>Ă</a:t>
            </a:r>
            <a:r>
              <a:rPr lang="en-US" b="1" dirty="0" smtClean="0"/>
              <a:t>UGARE </a:t>
            </a:r>
            <a:r>
              <a:rPr lang="ro-RO" b="1" dirty="0" smtClean="0"/>
              <a:t>VIDEO</a:t>
            </a:r>
            <a:r>
              <a:rPr lang="ro-MO" b="1" dirty="0" smtClean="0"/>
              <a:t> Î</a:t>
            </a:r>
            <a:r>
              <a:rPr lang="en-US" b="1" dirty="0" smtClean="0"/>
              <a:t>N PAGIN</a:t>
            </a:r>
            <a:r>
              <a:rPr lang="ro-MO" b="1" dirty="0" smtClean="0"/>
              <a:t>Ă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764704"/>
            <a:ext cx="90364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de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jos</a:t>
            </a:r>
            <a:r>
              <a:rPr lang="en-US" sz="2400" dirty="0" smtClean="0"/>
              <a:t>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vedea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de </a:t>
            </a:r>
            <a:r>
              <a:rPr lang="ro-RO" sz="2400" dirty="0" smtClean="0"/>
              <a:t>adăugare</a:t>
            </a:r>
            <a:r>
              <a:rPr lang="en-US" sz="2400" dirty="0" smtClean="0"/>
              <a:t> a </a:t>
            </a:r>
            <a:r>
              <a:rPr lang="ro-RO" sz="2400" dirty="0" smtClean="0"/>
              <a:t>unui fișier video într-o</a:t>
            </a:r>
            <a:r>
              <a:rPr lang="en-US" sz="2400" dirty="0" smtClean="0"/>
              <a:t>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web</a:t>
            </a:r>
            <a:r>
              <a:rPr lang="ro-RO" sz="2400" dirty="0" smtClean="0"/>
              <a:t>, utilizând în calitate de link o imagine, </a:t>
            </a:r>
            <a:r>
              <a:rPr lang="en-US" sz="2400" dirty="0" err="1" smtClean="0"/>
              <a:t>atributul</a:t>
            </a:r>
            <a:r>
              <a:rPr lang="ro-RO" sz="2400" dirty="0" smtClean="0"/>
              <a:t>ui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style</a:t>
            </a:r>
            <a:r>
              <a:rPr lang="en-US" sz="2400" dirty="0" smtClean="0"/>
              <a:t> cu </a:t>
            </a:r>
            <a:r>
              <a:rPr lang="en-US" sz="2400" dirty="0" err="1" smtClean="0"/>
              <a:t>propriet</a:t>
            </a:r>
            <a:r>
              <a:rPr lang="ro-MO" sz="2400" dirty="0" smtClean="0"/>
              <a:t>ăţ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setare</a:t>
            </a:r>
            <a:r>
              <a:rPr lang="ro-MO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pozi</a:t>
            </a:r>
            <a:r>
              <a:rPr lang="ro-MO" sz="2400" dirty="0" smtClean="0"/>
              <a:t>ţ</a:t>
            </a:r>
            <a:r>
              <a:rPr lang="en-US" sz="2400" dirty="0" err="1" smtClean="0"/>
              <a:t>iei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imaginii</a:t>
            </a:r>
            <a:r>
              <a:rPr lang="en-US" sz="2400" dirty="0" smtClean="0"/>
              <a:t>, </a:t>
            </a:r>
            <a:r>
              <a:rPr lang="en-US" sz="2400" dirty="0" err="1" smtClean="0"/>
              <a:t>bordur</a:t>
            </a:r>
            <a:r>
              <a:rPr lang="ro-MO" sz="2400" dirty="0" smtClean="0"/>
              <a:t>ei</a:t>
            </a:r>
            <a:r>
              <a:rPr lang="en-US" sz="2400" dirty="0" smtClean="0"/>
              <a:t>, </a:t>
            </a:r>
            <a:r>
              <a:rPr lang="en-US" sz="2400" dirty="0" err="1" smtClean="0"/>
              <a:t>margine</a:t>
            </a:r>
            <a:r>
              <a:rPr lang="ro-MO" sz="24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exterioar</a:t>
            </a:r>
            <a:r>
              <a:rPr lang="ro-MO" sz="2400" dirty="0" smtClean="0"/>
              <a:t>e </a:t>
            </a:r>
            <a:r>
              <a:rPr lang="en-US" sz="2400" dirty="0" smtClean="0"/>
              <a:t>:</a:t>
            </a:r>
            <a:endParaRPr lang="ro-MO" sz="2400" dirty="0" smtClean="0"/>
          </a:p>
          <a:p>
            <a:endParaRPr lang="ro-MO" sz="2400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400" b="1" dirty="0" smtClean="0">
                <a:solidFill>
                  <a:srgbClr val="0070C0"/>
                </a:solidFill>
              </a:rPr>
              <a:t>Video în HTML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vi-VN" sz="2000" b="1" dirty="0" smtClean="0"/>
              <a:t>&lt;h4&gt;Exemplu adăugare a unui fișier video având drept link o imagine&lt;/h4&gt;</a:t>
            </a:r>
          </a:p>
          <a:p>
            <a:r>
              <a:rPr lang="vi-VN" sz="2000" b="1" dirty="0" smtClean="0"/>
              <a:t>&lt;a href="Capra cu trei iezi.mp4" title="POVESTEA ”Capra cu trei iezi” - de Ion Creangă"&gt; </a:t>
            </a:r>
          </a:p>
          <a:p>
            <a:r>
              <a:rPr lang="vi-VN" sz="2000" b="1" dirty="0" smtClean="0"/>
              <a:t>&lt;img alt="Poveste" src="Trei iezi.jpg" width="270" height="200" </a:t>
            </a:r>
          </a:p>
          <a:p>
            <a:r>
              <a:rPr lang="vi-VN" sz="2000" b="1" dirty="0" smtClean="0"/>
              <a:t>        style='border:2px solid #0000ee; margin:5px 25px;'&gt; &lt;/a&gt;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ro-MO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27168" cy="792088"/>
          </a:xfrm>
        </p:spPr>
        <p:txBody>
          <a:bodyPr>
            <a:noAutofit/>
          </a:bodyPr>
          <a:lstStyle/>
          <a:p>
            <a:r>
              <a:rPr lang="vi-VN" sz="3000" b="1" dirty="0" smtClean="0"/>
              <a:t>VIDEOCLIPURI CARE 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POT</a:t>
            </a:r>
            <a:r>
              <a:rPr lang="ro-RO" sz="3000" b="1" dirty="0" smtClean="0"/>
              <a:t> </a:t>
            </a:r>
            <a:r>
              <a:rPr lang="vi-VN" sz="3000" b="1" dirty="0" smtClean="0"/>
              <a:t>FI VIZIONATE DIRECT DIN PAGINA WEB</a:t>
            </a:r>
            <a:endParaRPr lang="vi-VN" sz="30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9036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Odat</a:t>
            </a:r>
            <a:r>
              <a:rPr lang="ro-RO" sz="2400" dirty="0" smtClean="0"/>
              <a:t>ă</a:t>
            </a:r>
            <a:r>
              <a:rPr lang="en-US" sz="2400" dirty="0" smtClean="0"/>
              <a:t> cu </a:t>
            </a:r>
            <a:r>
              <a:rPr lang="en-US" sz="2400" dirty="0" err="1" smtClean="0"/>
              <a:t>introducerea</a:t>
            </a:r>
            <a:r>
              <a:rPr lang="en-US" sz="2400" dirty="0" smtClean="0"/>
              <a:t> HTML5, </a:t>
            </a:r>
            <a:r>
              <a:rPr lang="en-US" sz="2400" dirty="0" err="1" smtClean="0"/>
              <a:t>tagul</a:t>
            </a:r>
            <a:r>
              <a:rPr lang="en-US" sz="2400" dirty="0" smtClean="0"/>
              <a:t> video s-a </a:t>
            </a:r>
            <a:r>
              <a:rPr lang="en-US" sz="2400" dirty="0" err="1" smtClean="0"/>
              <a:t>raspandit</a:t>
            </a:r>
            <a:r>
              <a:rPr lang="en-US" sz="2400" dirty="0" smtClean="0"/>
              <a:t> </a:t>
            </a:r>
            <a:r>
              <a:rPr lang="en-US" sz="2400" dirty="0" err="1" smtClean="0"/>
              <a:t>foarte</a:t>
            </a:r>
            <a:r>
              <a:rPr lang="en-US" sz="2400" dirty="0" smtClean="0"/>
              <a:t> </a:t>
            </a:r>
            <a:r>
              <a:rPr lang="en-US" sz="2400" dirty="0" err="1" smtClean="0"/>
              <a:t>repede</a:t>
            </a:r>
            <a:r>
              <a:rPr lang="en-US" sz="2400" dirty="0" smtClean="0"/>
              <a:t> </a:t>
            </a:r>
            <a:r>
              <a:rPr lang="ro-RO" sz="2400" dirty="0" err="1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suportat</a:t>
            </a:r>
            <a:r>
              <a:rPr lang="en-US" sz="2400" dirty="0" smtClean="0"/>
              <a:t> </a:t>
            </a:r>
            <a:r>
              <a:rPr lang="en-US" sz="2400" dirty="0" err="1" smtClean="0"/>
              <a:t>destul</a:t>
            </a:r>
            <a:r>
              <a:rPr lang="en-US" sz="2400" dirty="0" smtClean="0"/>
              <a:t> </a:t>
            </a:r>
            <a:r>
              <a:rPr lang="en-US" sz="2400" dirty="0" err="1" smtClean="0"/>
              <a:t>bine</a:t>
            </a:r>
            <a:r>
              <a:rPr lang="en-US" sz="2400" dirty="0" smtClean="0"/>
              <a:t> de </a:t>
            </a:r>
            <a:r>
              <a:rPr lang="en-US" sz="2400" dirty="0" err="1" smtClean="0"/>
              <a:t>browserele</a:t>
            </a:r>
            <a:r>
              <a:rPr lang="en-US" sz="2400" dirty="0" smtClean="0"/>
              <a:t> </a:t>
            </a:r>
            <a:r>
              <a:rPr lang="en-US" sz="2400" dirty="0" err="1" smtClean="0"/>
              <a:t>actuale</a:t>
            </a:r>
            <a:r>
              <a:rPr lang="en-US" sz="2400" dirty="0" smtClean="0"/>
              <a:t>. </a:t>
            </a:r>
            <a:r>
              <a:rPr lang="en-US" sz="2400" dirty="0" err="1" smtClean="0"/>
              <a:t>Tagul</a:t>
            </a:r>
            <a:r>
              <a:rPr lang="en-US" sz="2400" dirty="0" smtClean="0"/>
              <a:t> video,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ad</a:t>
            </a:r>
            <a:r>
              <a:rPr lang="ro-RO" sz="2400" dirty="0" smtClean="0"/>
              <a:t>ă</a:t>
            </a:r>
            <a:r>
              <a:rPr lang="en-US" sz="2400" dirty="0" err="1" smtClean="0"/>
              <a:t>uga</a:t>
            </a:r>
            <a:r>
              <a:rPr lang="en-US" sz="2400" dirty="0" smtClean="0"/>
              <a:t> un film </a:t>
            </a:r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html. </a:t>
            </a:r>
            <a:endParaRPr lang="ro-RO" sz="2400" dirty="0" smtClean="0"/>
          </a:p>
          <a:p>
            <a:endParaRPr lang="ro-RO" sz="2400" dirty="0" smtClean="0"/>
          </a:p>
          <a:p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momentul</a:t>
            </a:r>
            <a:r>
              <a:rPr lang="en-US" sz="2400" dirty="0" smtClean="0"/>
              <a:t> de </a:t>
            </a:r>
            <a:r>
              <a:rPr lang="en-US" sz="2400" dirty="0" err="1" smtClean="0"/>
              <a:t>fa</a:t>
            </a:r>
            <a:r>
              <a:rPr lang="ro-RO" sz="2400" dirty="0" smtClean="0"/>
              <a:t>ţă</a:t>
            </a:r>
            <a:r>
              <a:rPr lang="en-US" sz="2400" dirty="0" smtClean="0"/>
              <a:t> </a:t>
            </a:r>
            <a:r>
              <a:rPr lang="en-US" sz="2400" dirty="0" err="1" smtClean="0"/>
              <a:t>tagul</a:t>
            </a:r>
            <a:r>
              <a:rPr lang="en-US" sz="2400" dirty="0" smtClean="0"/>
              <a:t> </a:t>
            </a:r>
            <a:r>
              <a:rPr lang="en-US" sz="2400" b="1" dirty="0" smtClean="0"/>
              <a:t>video</a:t>
            </a:r>
            <a:r>
              <a:rPr lang="en-US" sz="2400" dirty="0" smtClean="0"/>
              <a:t>, </a:t>
            </a:r>
            <a:r>
              <a:rPr lang="en-US" sz="2400" dirty="0" err="1" smtClean="0"/>
              <a:t>suport</a:t>
            </a:r>
            <a:r>
              <a:rPr lang="ro-RO" sz="2400" dirty="0" smtClean="0"/>
              <a:t>ă</a:t>
            </a:r>
            <a:r>
              <a:rPr lang="en-US" sz="2400" dirty="0" smtClean="0"/>
              <a:t> 3 </a:t>
            </a:r>
            <a:r>
              <a:rPr lang="en-US" sz="2400" dirty="0" err="1" smtClean="0"/>
              <a:t>tipuri</a:t>
            </a:r>
            <a:r>
              <a:rPr lang="en-US" sz="2400" dirty="0" smtClean="0"/>
              <a:t> de </a:t>
            </a:r>
            <a:r>
              <a:rPr lang="en-US" sz="2400" dirty="0" err="1" smtClean="0"/>
              <a:t>fi</a:t>
            </a:r>
            <a:r>
              <a:rPr lang="ro-RO" sz="2400" dirty="0" smtClean="0"/>
              <a:t>ş</a:t>
            </a:r>
            <a:r>
              <a:rPr lang="en-US" sz="2400" dirty="0" err="1" smtClean="0"/>
              <a:t>iere</a:t>
            </a:r>
            <a:r>
              <a:rPr lang="en-US" sz="2400" dirty="0" smtClean="0"/>
              <a:t> video: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mp4 - MIME-type video/mp4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/>
              <a:t>webm</a:t>
            </a:r>
            <a:r>
              <a:rPr lang="en-US" sz="2400" dirty="0" smtClean="0"/>
              <a:t> - MIME-type video/</a:t>
            </a:r>
            <a:r>
              <a:rPr lang="en-US" sz="2400" dirty="0" err="1" smtClean="0"/>
              <a:t>webm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err="1" smtClean="0"/>
              <a:t>ogg</a:t>
            </a:r>
            <a:r>
              <a:rPr lang="en-US" sz="2400" dirty="0" smtClean="0"/>
              <a:t> - MIME-type video/</a:t>
            </a:r>
            <a:r>
              <a:rPr lang="en-US" sz="2400" dirty="0" err="1" smtClean="0"/>
              <a:t>ogg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27168" cy="792088"/>
          </a:xfrm>
        </p:spPr>
        <p:txBody>
          <a:bodyPr>
            <a:noAutofit/>
          </a:bodyPr>
          <a:lstStyle/>
          <a:p>
            <a:r>
              <a:rPr lang="vi-VN" sz="3000" b="1" dirty="0" smtClean="0"/>
              <a:t>VIDEOCLIPURI CARE 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POT</a:t>
            </a:r>
            <a:r>
              <a:rPr lang="ro-RO" sz="3000" b="1" dirty="0" smtClean="0"/>
              <a:t> </a:t>
            </a:r>
            <a:r>
              <a:rPr lang="vi-VN" sz="3000" b="1" dirty="0" smtClean="0"/>
              <a:t>FI VIZIONATE DIRECT DIN PAGINA WEB</a:t>
            </a:r>
            <a:endParaRPr lang="vi-VN" sz="30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9036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&lt;!DOCTYPE html&gt;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&lt;html&gt;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000" b="1" dirty="0" smtClean="0">
                <a:solidFill>
                  <a:srgbClr val="0070C0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000" b="1" dirty="0" smtClean="0">
                <a:solidFill>
                  <a:srgbClr val="0070C0"/>
                </a:solidFill>
              </a:rPr>
              <a:t>Video în HTML</a:t>
            </a:r>
            <a:r>
              <a:rPr lang="en-US" sz="20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000" b="1" dirty="0" smtClean="0">
                <a:solidFill>
                  <a:srgbClr val="0070C0"/>
                </a:solidFill>
              </a:rPr>
              <a:t>	</a:t>
            </a:r>
            <a:r>
              <a:rPr lang="vi-VN" sz="2000" dirty="0" smtClean="0"/>
              <a:t> </a:t>
            </a:r>
            <a:r>
              <a:rPr lang="vi-VN" sz="2000" b="1" dirty="0" smtClean="0"/>
              <a:t>&lt;h4&gt;Exemplu adăugare a unui fișier video&lt;/h4&gt;</a:t>
            </a:r>
          </a:p>
          <a:p>
            <a:r>
              <a:rPr lang="vi-VN" sz="2000" b="1" dirty="0" smtClean="0"/>
              <a:t>    &lt;video width="320" height="240" controls&gt;</a:t>
            </a:r>
          </a:p>
          <a:p>
            <a:r>
              <a:rPr lang="vi-VN" sz="2000" b="1" dirty="0" smtClean="0"/>
              <a:t>        </a:t>
            </a:r>
            <a:r>
              <a:rPr lang="ro-RO" sz="2000" b="1" dirty="0" smtClean="0"/>
              <a:t>	</a:t>
            </a:r>
            <a:r>
              <a:rPr lang="vi-VN" sz="2000" b="1" dirty="0" smtClean="0"/>
              <a:t>&lt;source src="Capra cu trei iezi.mp4" type="video/mp4"&gt;</a:t>
            </a:r>
          </a:p>
          <a:p>
            <a:r>
              <a:rPr lang="vi-VN" sz="2000" b="1" dirty="0" smtClean="0"/>
              <a:t>    &lt;/video&gt;</a:t>
            </a: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&lt;/body&gt; </a:t>
            </a:r>
            <a:endParaRPr lang="ro-M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&lt;/html&gt;</a:t>
            </a:r>
            <a:endParaRPr lang="vi-VN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27168" cy="792088"/>
          </a:xfrm>
        </p:spPr>
        <p:txBody>
          <a:bodyPr>
            <a:noAutofit/>
          </a:bodyPr>
          <a:lstStyle/>
          <a:p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ATRIBUTE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SUPORTATE DE TAGUL 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o-RO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embed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9036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Un </a:t>
            </a:r>
            <a:r>
              <a:rPr lang="en-US" sz="2000" dirty="0" err="1" smtClean="0"/>
              <a:t>fisier</a:t>
            </a:r>
            <a:r>
              <a:rPr lang="en-US" sz="2000" dirty="0" smtClean="0"/>
              <a:t> video se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ro-RO" sz="2000" dirty="0" err="1" smtClean="0"/>
              <a:t>î</a:t>
            </a:r>
            <a:r>
              <a:rPr lang="en-US" sz="2000" dirty="0" err="1" smtClean="0"/>
              <a:t>nsera</a:t>
            </a:r>
            <a:r>
              <a:rPr lang="en-US" sz="2000" dirty="0" smtClean="0"/>
              <a:t> </a:t>
            </a:r>
            <a:r>
              <a:rPr lang="ro-RO" sz="2000" dirty="0" err="1" smtClean="0"/>
              <a:t>î</a:t>
            </a:r>
            <a:r>
              <a:rPr lang="en-US" sz="2000" dirty="0" err="1" smtClean="0"/>
              <a:t>ntr</a:t>
            </a:r>
            <a:r>
              <a:rPr lang="en-US" sz="2000" dirty="0" smtClean="0"/>
              <a:t>-o </a:t>
            </a:r>
            <a:r>
              <a:rPr lang="en-US" sz="2000" dirty="0" err="1" smtClean="0"/>
              <a:t>pagin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ro-RO" sz="2000" dirty="0" smtClean="0"/>
              <a:t>HTML</a:t>
            </a:r>
            <a:r>
              <a:rPr lang="en-US" sz="2000" dirty="0" smtClean="0"/>
              <a:t> </a:t>
            </a:r>
            <a:r>
              <a:rPr lang="ro-RO" sz="2000" dirty="0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dou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moduri</a:t>
            </a:r>
            <a:r>
              <a:rPr lang="en-US" sz="2000" dirty="0" smtClean="0"/>
              <a:t>. Prima </a:t>
            </a:r>
            <a:r>
              <a:rPr lang="en-US" sz="2000" dirty="0" err="1" smtClean="0"/>
              <a:t>modalitate</a:t>
            </a:r>
            <a:r>
              <a:rPr lang="en-US" sz="2000" dirty="0" smtClean="0"/>
              <a:t> </a:t>
            </a:r>
            <a:r>
              <a:rPr lang="en-US" sz="2000" dirty="0" err="1" smtClean="0"/>
              <a:t>ar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cu </a:t>
            </a:r>
            <a:r>
              <a:rPr lang="en-US" sz="2000" dirty="0" err="1" smtClean="0"/>
              <a:t>ajutorul</a:t>
            </a:r>
            <a:r>
              <a:rPr lang="en-US" sz="2000" dirty="0" smtClean="0"/>
              <a:t> </a:t>
            </a:r>
            <a:r>
              <a:rPr lang="en-US" sz="2000" dirty="0" err="1" smtClean="0"/>
              <a:t>tagului</a:t>
            </a:r>
            <a:r>
              <a:rPr lang="en-US" sz="2000" dirty="0" smtClean="0"/>
              <a:t> </a:t>
            </a:r>
            <a:r>
              <a:rPr lang="en-US" sz="2000" b="1" i="1" dirty="0" smtClean="0"/>
              <a:t>&lt;embed&gt;.</a:t>
            </a:r>
            <a:r>
              <a:rPr lang="en-US" sz="2000" dirty="0" smtClean="0"/>
              <a:t> </a:t>
            </a:r>
            <a:r>
              <a:rPr lang="en-US" sz="2000" dirty="0" err="1" smtClean="0"/>
              <a:t>Acest</a:t>
            </a:r>
            <a:r>
              <a:rPr lang="en-US" sz="2000" dirty="0" smtClean="0"/>
              <a:t> tag nu are </a:t>
            </a:r>
            <a:r>
              <a:rPr lang="en-US" sz="2000" dirty="0" err="1" smtClean="0"/>
              <a:t>nevoie</a:t>
            </a:r>
            <a:r>
              <a:rPr lang="en-US" sz="2000" dirty="0" smtClean="0"/>
              <a:t> de un </a:t>
            </a:r>
            <a:r>
              <a:rPr lang="en-US" sz="2000" dirty="0" err="1" smtClean="0"/>
              <a:t>altul</a:t>
            </a:r>
            <a:r>
              <a:rPr lang="en-US" sz="2000" dirty="0" smtClean="0"/>
              <a:t> de </a:t>
            </a:r>
            <a:r>
              <a:rPr lang="ro-RO" sz="2000" dirty="0" smtClean="0"/>
              <a:t>î</a:t>
            </a:r>
            <a:r>
              <a:rPr lang="en-US" sz="2000" dirty="0" err="1" smtClean="0"/>
              <a:t>nchidere</a:t>
            </a:r>
            <a:r>
              <a:rPr lang="en-US" sz="2000" dirty="0" smtClean="0"/>
              <a:t>, </a:t>
            </a:r>
            <a:r>
              <a:rPr lang="en-US" sz="2000" dirty="0" err="1" smtClean="0"/>
              <a:t>functioneaz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smtClean="0"/>
              <a:t>n mare </a:t>
            </a:r>
            <a:r>
              <a:rPr lang="en-US" sz="2000" dirty="0" err="1" smtClean="0"/>
              <a:t>masur</a:t>
            </a:r>
            <a:r>
              <a:rPr lang="ro-RO" sz="2000" dirty="0" smtClean="0"/>
              <a:t>ă</a:t>
            </a:r>
            <a:r>
              <a:rPr lang="en-US" sz="2000" dirty="0" smtClean="0"/>
              <a:t> la </a:t>
            </a:r>
            <a:r>
              <a:rPr lang="en-US" sz="2000" dirty="0" err="1" smtClean="0"/>
              <a:t>fel</a:t>
            </a:r>
            <a:r>
              <a:rPr lang="en-US" sz="2000" dirty="0" smtClean="0"/>
              <a:t> ca </a:t>
            </a:r>
            <a:r>
              <a:rPr lang="ro-RO" sz="2000" dirty="0" smtClean="0"/>
              <a:t>ş</a:t>
            </a:r>
            <a:r>
              <a:rPr lang="en-US" sz="2000" dirty="0" err="1" smtClean="0"/>
              <a:t>i</a:t>
            </a:r>
            <a:r>
              <a:rPr lang="en-US" sz="2000" dirty="0" smtClean="0"/>
              <a:t> un tag de </a:t>
            </a:r>
            <a:r>
              <a:rPr lang="ro-RO" sz="2000" dirty="0" smtClean="0"/>
              <a:t>î</a:t>
            </a:r>
            <a:r>
              <a:rPr lang="en-US" sz="2000" dirty="0" err="1" smtClean="0"/>
              <a:t>ntroducere</a:t>
            </a:r>
            <a:r>
              <a:rPr lang="en-US" sz="2000" dirty="0" smtClean="0"/>
              <a:t> a </a:t>
            </a:r>
            <a:r>
              <a:rPr lang="en-US" sz="2000" dirty="0" err="1" smtClean="0"/>
              <a:t>unei</a:t>
            </a:r>
            <a:r>
              <a:rPr lang="en-US" sz="2000" dirty="0" smtClean="0"/>
              <a:t> </a:t>
            </a:r>
            <a:r>
              <a:rPr lang="en-US" sz="2000" dirty="0" err="1" smtClean="0"/>
              <a:t>fotografii</a:t>
            </a:r>
            <a:r>
              <a:rPr lang="en-US" sz="2000" dirty="0" smtClean="0"/>
              <a:t>.</a:t>
            </a:r>
            <a:endParaRPr lang="ro-RO" sz="2000" dirty="0" smtClean="0"/>
          </a:p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&lt;embed </a:t>
            </a:r>
            <a:r>
              <a:rPr lang="en-US" sz="2000" b="1" dirty="0" err="1" smtClean="0">
                <a:solidFill>
                  <a:srgbClr val="0070C0"/>
                </a:solidFill>
              </a:rPr>
              <a:t>src</a:t>
            </a:r>
            <a:r>
              <a:rPr lang="en-US" sz="2000" b="1" dirty="0" smtClean="0">
                <a:solidFill>
                  <a:srgbClr val="0070C0"/>
                </a:solidFill>
              </a:rPr>
              <a:t>="example.mp</a:t>
            </a:r>
            <a:r>
              <a:rPr lang="ro-RO" sz="2000" b="1" dirty="0" smtClean="0">
                <a:solidFill>
                  <a:srgbClr val="0070C0"/>
                </a:solidFill>
              </a:rPr>
              <a:t>4</a:t>
            </a:r>
            <a:r>
              <a:rPr lang="en-US" sz="2000" b="1" dirty="0" smtClean="0">
                <a:solidFill>
                  <a:srgbClr val="0070C0"/>
                </a:solidFill>
              </a:rPr>
              <a:t>" </a:t>
            </a:r>
            <a:r>
              <a:rPr lang="en-US" sz="2000" b="1" dirty="0" err="1" smtClean="0">
                <a:solidFill>
                  <a:srgbClr val="0070C0"/>
                </a:solidFill>
              </a:rPr>
              <a:t>autostart</a:t>
            </a:r>
            <a:r>
              <a:rPr lang="en-US" sz="2000" b="1" dirty="0" smtClean="0">
                <a:solidFill>
                  <a:srgbClr val="0070C0"/>
                </a:solidFill>
              </a:rPr>
              <a:t>="false" HEIGHT=60 WIDTH=144&gt;</a:t>
            </a:r>
            <a:endParaRPr lang="ro-RO" sz="2000" b="1" dirty="0" smtClean="0">
              <a:solidFill>
                <a:srgbClr val="0070C0"/>
              </a:solidFill>
            </a:endParaRPr>
          </a:p>
          <a:p>
            <a:endParaRPr lang="ro-RO" sz="2000" b="1" dirty="0" smtClean="0">
              <a:solidFill>
                <a:srgbClr val="C00000"/>
              </a:solidFill>
            </a:endParaRPr>
          </a:p>
          <a:p>
            <a:r>
              <a:rPr lang="ro-RO" sz="2000" b="1" dirty="0" smtClean="0">
                <a:solidFill>
                  <a:srgbClr val="C00000"/>
                </a:solidFill>
              </a:rPr>
              <a:t>Atributele tagului embed sunt:</a:t>
            </a:r>
          </a:p>
          <a:p>
            <a:r>
              <a:rPr lang="en-US" sz="2000" b="1" dirty="0" err="1" smtClean="0"/>
              <a:t>autostart</a:t>
            </a:r>
            <a:r>
              <a:rPr lang="en-US" sz="2000" dirty="0" smtClean="0"/>
              <a:t> - </a:t>
            </a:r>
            <a:r>
              <a:rPr lang="en-US" sz="2000" dirty="0" err="1" smtClean="0"/>
              <a:t>stabileste</a:t>
            </a:r>
            <a:r>
              <a:rPr lang="en-US" sz="2000" dirty="0" smtClean="0"/>
              <a:t>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fisierul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rula</a:t>
            </a:r>
            <a:r>
              <a:rPr lang="en-US" sz="2000" dirty="0" smtClean="0"/>
              <a:t> </a:t>
            </a:r>
            <a:r>
              <a:rPr lang="en-US" sz="2000" dirty="0" err="1" smtClean="0"/>
              <a:t>imediat</a:t>
            </a:r>
            <a:r>
              <a:rPr lang="en-US" sz="2000" dirty="0" smtClean="0"/>
              <a:t> </a:t>
            </a:r>
            <a:r>
              <a:rPr lang="en-US" sz="2000" dirty="0" err="1" smtClean="0"/>
              <a:t>dupa</a:t>
            </a:r>
            <a:r>
              <a:rPr lang="en-US" sz="2000" dirty="0" smtClean="0"/>
              <a:t> </a:t>
            </a:r>
            <a:r>
              <a:rPr lang="en-US" sz="2000" dirty="0" err="1" smtClean="0"/>
              <a:t>incarcarea</a:t>
            </a:r>
            <a:r>
              <a:rPr lang="en-US" sz="2000" dirty="0" smtClean="0"/>
              <a:t> </a:t>
            </a:r>
            <a:r>
              <a:rPr lang="en-US" sz="2000" dirty="0" err="1" smtClean="0"/>
              <a:t>paginii</a:t>
            </a:r>
            <a:r>
              <a:rPr lang="en-US" sz="2000" dirty="0" smtClean="0"/>
              <a:t>.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avea</a:t>
            </a:r>
            <a:r>
              <a:rPr lang="en-US" sz="2000" dirty="0" smtClean="0"/>
              <a:t> </a:t>
            </a:r>
            <a:r>
              <a:rPr lang="en-US" sz="2000" dirty="0" err="1" smtClean="0"/>
              <a:t>valoarea</a:t>
            </a:r>
            <a:r>
              <a:rPr lang="en-US" sz="2000" dirty="0" smtClean="0"/>
              <a:t> </a:t>
            </a:r>
            <a:r>
              <a:rPr lang="en-US" sz="2000" b="1" dirty="0" smtClean="0"/>
              <a:t>true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b="1" dirty="0" smtClean="0"/>
              <a:t>false.</a:t>
            </a:r>
            <a:endParaRPr lang="en-US" sz="2000" dirty="0" smtClean="0"/>
          </a:p>
          <a:p>
            <a:r>
              <a:rPr lang="en-US" sz="2000" b="1" dirty="0" smtClean="0"/>
              <a:t>hidden</a:t>
            </a:r>
            <a:r>
              <a:rPr lang="en-US" sz="2000" dirty="0" smtClean="0"/>
              <a:t> - </a:t>
            </a:r>
            <a:r>
              <a:rPr lang="en-US" sz="2000" dirty="0" err="1" smtClean="0"/>
              <a:t>stabileste</a:t>
            </a:r>
            <a:r>
              <a:rPr lang="en-US" sz="2000" dirty="0" smtClean="0"/>
              <a:t>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butoanele</a:t>
            </a:r>
            <a:r>
              <a:rPr lang="en-US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nu </a:t>
            </a:r>
            <a:r>
              <a:rPr lang="en-US" sz="2000" dirty="0" err="1" smtClean="0"/>
              <a:t>ascunse</a:t>
            </a:r>
            <a:r>
              <a:rPr lang="en-US" sz="2000" dirty="0" smtClean="0"/>
              <a:t>.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avea</a:t>
            </a:r>
            <a:r>
              <a:rPr lang="en-US" sz="2000" dirty="0" smtClean="0"/>
              <a:t> </a:t>
            </a:r>
            <a:r>
              <a:rPr lang="en-US" sz="2000" dirty="0" err="1" smtClean="0"/>
              <a:t>valoarea</a:t>
            </a:r>
            <a:r>
              <a:rPr lang="en-US" sz="2000" dirty="0" smtClean="0"/>
              <a:t> </a:t>
            </a:r>
            <a:r>
              <a:rPr lang="en-US" sz="2000" b="1" dirty="0" smtClean="0"/>
              <a:t>true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b="1" dirty="0" smtClean="0"/>
              <a:t>false.</a:t>
            </a:r>
            <a:endParaRPr lang="en-US" sz="2000" dirty="0" smtClean="0"/>
          </a:p>
          <a:p>
            <a:r>
              <a:rPr lang="en-US" sz="2000" b="1" dirty="0" smtClean="0"/>
              <a:t>volume</a:t>
            </a:r>
            <a:r>
              <a:rPr lang="en-US" sz="2000" dirty="0" smtClean="0"/>
              <a:t> -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avea</a:t>
            </a:r>
            <a:r>
              <a:rPr lang="en-US" sz="2000" dirty="0" smtClean="0"/>
              <a:t> </a:t>
            </a:r>
            <a:r>
              <a:rPr lang="en-US" sz="2000" dirty="0" err="1" smtClean="0"/>
              <a:t>orice</a:t>
            </a:r>
            <a:r>
              <a:rPr lang="en-US" sz="2000" dirty="0" smtClean="0"/>
              <a:t> </a:t>
            </a:r>
            <a:r>
              <a:rPr lang="en-US" sz="2000" dirty="0" err="1" smtClean="0"/>
              <a:t>valoare</a:t>
            </a:r>
            <a:r>
              <a:rPr lang="en-US" sz="2000" dirty="0" smtClean="0"/>
              <a:t> </a:t>
            </a:r>
            <a:r>
              <a:rPr lang="en-US" sz="2000" dirty="0" err="1" smtClean="0"/>
              <a:t>intre</a:t>
            </a:r>
            <a:r>
              <a:rPr lang="en-US" sz="2000" dirty="0" smtClean="0"/>
              <a:t> 0 </a:t>
            </a:r>
            <a:r>
              <a:rPr lang="en-US" sz="2000" dirty="0" err="1" smtClean="0"/>
              <a:t>si</a:t>
            </a:r>
            <a:r>
              <a:rPr lang="en-US" sz="2000" dirty="0" smtClean="0"/>
              <a:t> 100</a:t>
            </a:r>
          </a:p>
          <a:p>
            <a:r>
              <a:rPr lang="en-US" sz="2000" b="1" dirty="0" smtClean="0"/>
              <a:t>loop</a:t>
            </a:r>
            <a:r>
              <a:rPr lang="en-US" sz="2000" dirty="0" smtClean="0"/>
              <a:t> - </a:t>
            </a:r>
            <a:r>
              <a:rPr lang="en-US" sz="2000" dirty="0" err="1" smtClean="0"/>
              <a:t>stabileste</a:t>
            </a:r>
            <a:r>
              <a:rPr lang="en-US" sz="2000" dirty="0" smtClean="0"/>
              <a:t>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fisierul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reprodus</a:t>
            </a:r>
            <a:r>
              <a:rPr lang="en-US" sz="2000" dirty="0" smtClean="0"/>
              <a:t> in </a:t>
            </a:r>
            <a:r>
              <a:rPr lang="en-US" sz="2000" dirty="0" err="1" smtClean="0"/>
              <a:t>cerc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nu.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avea</a:t>
            </a:r>
            <a:r>
              <a:rPr lang="en-US" sz="2000" dirty="0" smtClean="0"/>
              <a:t> </a:t>
            </a:r>
            <a:r>
              <a:rPr lang="en-US" sz="2000" dirty="0" err="1" smtClean="0"/>
              <a:t>valoarea</a:t>
            </a:r>
            <a:r>
              <a:rPr lang="en-US" sz="2000" dirty="0" smtClean="0"/>
              <a:t> </a:t>
            </a:r>
            <a:r>
              <a:rPr lang="en-US" sz="2000" b="1" dirty="0" smtClean="0"/>
              <a:t>true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b="1" dirty="0" smtClean="0"/>
              <a:t>false.</a:t>
            </a:r>
            <a:endParaRPr lang="en-US" sz="2000" dirty="0" smtClean="0"/>
          </a:p>
          <a:p>
            <a:r>
              <a:rPr lang="en-US" sz="2000" b="1" dirty="0" err="1" smtClean="0"/>
              <a:t>playcount</a:t>
            </a:r>
            <a:r>
              <a:rPr lang="en-US" sz="2000" dirty="0" smtClean="0"/>
              <a:t>- </a:t>
            </a:r>
            <a:r>
              <a:rPr lang="en-US" sz="2000" dirty="0" err="1" smtClean="0"/>
              <a:t>acesta</a:t>
            </a:r>
            <a:r>
              <a:rPr lang="en-US" sz="2000" dirty="0" smtClean="0"/>
              <a:t> </a:t>
            </a:r>
            <a:r>
              <a:rPr lang="en-US" sz="2000" dirty="0" err="1" smtClean="0"/>
              <a:t>stabileste</a:t>
            </a:r>
            <a:r>
              <a:rPr lang="en-US" sz="2000" dirty="0" smtClean="0"/>
              <a:t> de </a:t>
            </a:r>
            <a:r>
              <a:rPr lang="en-US" sz="2000" dirty="0" err="1" smtClean="0"/>
              <a:t>cate</a:t>
            </a:r>
            <a:r>
              <a:rPr lang="en-US" sz="2000" dirty="0" smtClean="0"/>
              <a:t> </a:t>
            </a:r>
            <a:r>
              <a:rPr lang="en-US" sz="2000" dirty="0" err="1" smtClean="0"/>
              <a:t>ori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reprodus</a:t>
            </a:r>
            <a:r>
              <a:rPr lang="en-US" sz="2000" dirty="0" smtClean="0"/>
              <a:t> </a:t>
            </a:r>
            <a:r>
              <a:rPr lang="en-US" sz="2000" dirty="0" err="1" smtClean="0"/>
              <a:t>fisierul</a:t>
            </a:r>
            <a:r>
              <a:rPr lang="en-US" sz="2000" dirty="0" smtClean="0"/>
              <a:t>. </a:t>
            </a:r>
            <a:r>
              <a:rPr lang="en-US" sz="2000" dirty="0" err="1" smtClean="0"/>
              <a:t>Spre</a:t>
            </a:r>
            <a:r>
              <a:rPr lang="en-US" sz="2000" dirty="0" smtClean="0"/>
              <a:t> </a:t>
            </a:r>
            <a:r>
              <a:rPr lang="en-US" sz="2000" dirty="0" err="1" smtClean="0"/>
              <a:t>exemplu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playcount</a:t>
            </a:r>
            <a:r>
              <a:rPr lang="en-US" sz="2000" b="1" dirty="0" smtClean="0"/>
              <a:t>="2"</a:t>
            </a:r>
            <a:r>
              <a:rPr lang="en-US" sz="2000" dirty="0" smtClean="0"/>
              <a:t> (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reprodus</a:t>
            </a:r>
            <a:r>
              <a:rPr lang="en-US" sz="2000" dirty="0" smtClean="0"/>
              <a:t> de </a:t>
            </a:r>
            <a:r>
              <a:rPr lang="en-US" sz="2000" dirty="0" err="1" smtClean="0"/>
              <a:t>doua</a:t>
            </a:r>
            <a:r>
              <a:rPr lang="en-US" sz="2000" dirty="0" smtClean="0"/>
              <a:t> </a:t>
            </a:r>
            <a:r>
              <a:rPr lang="en-US" sz="2000" dirty="0" err="1" smtClean="0"/>
              <a:t>ori</a:t>
            </a:r>
            <a:r>
              <a:rPr lang="en-US" sz="2000" dirty="0" smtClean="0"/>
              <a:t> </a:t>
            </a:r>
            <a:r>
              <a:rPr lang="en-US" sz="2000" dirty="0" err="1" smtClean="0"/>
              <a:t>dupa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opri</a:t>
            </a:r>
            <a:r>
              <a:rPr lang="en-US" sz="2000" dirty="0" smtClean="0"/>
              <a:t>).</a:t>
            </a:r>
          </a:p>
          <a:p>
            <a:pPr algn="just"/>
            <a:endParaRPr lang="vi-VN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466</Words>
  <Application>Microsoft Office PowerPoint</Application>
  <PresentationFormat>Экран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OBIECTE MULTIMEDIA =VIDEO=</vt:lpstr>
      <vt:lpstr>CUPRINS</vt:lpstr>
      <vt:lpstr>ADĂUGARE VIDEO ÎN PAGINĂ</vt:lpstr>
      <vt:lpstr>ADĂUGARE VIDEO ÎN PAGINĂ</vt:lpstr>
      <vt:lpstr>ADĂUGARE VIDEO ÎN PAGINĂ</vt:lpstr>
      <vt:lpstr>ADĂUGARE VIDEO ÎN PAGINĂ</vt:lpstr>
      <vt:lpstr>VIDEOCLIPURI CARE POT FI VIZIONATE DIRECT DIN PAGINA WEB</vt:lpstr>
      <vt:lpstr>VIDEOCLIPURI CARE POT FI VIZIONATE DIRECT DIN PAGINA WEB</vt:lpstr>
      <vt:lpstr>ATRIBUTE SUPORTATE DE TAGUL &lt;embed&gt;</vt:lpstr>
      <vt:lpstr>ADĂUGAREA UNUI VIDEO &lt;embed&gt;</vt:lpstr>
      <vt:lpstr>ADĂUGAREA UNUI VIDEO  YouTube - Autoplay + Muted</vt:lpstr>
      <vt:lpstr>ADĂUGAREA UNUI VIDEO  &lt;object&gt;</vt:lpstr>
      <vt:lpstr>ADĂUGAREA UNUI VIDEO  DIRECT DE PE YOUTUBE  &lt;object&gt;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Пользователь</cp:lastModifiedBy>
  <cp:revision>128</cp:revision>
  <dcterms:created xsi:type="dcterms:W3CDTF">2020-07-27T17:45:27Z</dcterms:created>
  <dcterms:modified xsi:type="dcterms:W3CDTF">2022-03-23T10:26:30Z</dcterms:modified>
</cp:coreProperties>
</file>