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ена" initials="Е" lastIdx="1" clrIdx="0">
    <p:extLst>
      <p:ext uri="{19B8F6BF-5375-455C-9EA6-DF929625EA0E}">
        <p15:presenceInfo xmlns:p15="http://schemas.microsoft.com/office/powerpoint/2012/main" userId="Еле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E1E"/>
    <a:srgbClr val="405D47"/>
    <a:srgbClr val="556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498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8T21:13:18.265" idx="1">
    <p:pos x="10" y="10"/>
    <p:text>надо нажать один раз чтобы все заработало и еще один раз когда коала начнет падать обязательно!!!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77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1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6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61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14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04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71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24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3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ECDD-AA23-4D42-8E25-D08ECA2ACB65}" type="datetimeFigureOut">
              <a:rPr lang="ru-RU" smtClean="0"/>
              <a:t>19.05.2025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176D3-C813-4AD9-B71E-63540EE17C3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45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CoalA</a:t>
            </a:r>
            <a:r>
              <a:rPr lang="en-US" dirty="0" smtClean="0"/>
              <a:t> calculator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Федосов Яков ИЭ-72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 rot="2331346">
            <a:off x="-379476" y="2667762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 rot="2331346">
            <a:off x="-580644" y="2466594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2331346">
            <a:off x="1567435" y="6336791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 rot="2331346">
            <a:off x="1366267" y="6135623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 rot="2331346">
            <a:off x="11397234" y="-414571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 rot="2331346">
            <a:off x="11196066" y="-615739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 rot="2331346">
            <a:off x="2994416" y="6038538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 rot="2331346">
            <a:off x="2926478" y="5970599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 rot="2331346">
            <a:off x="342199" y="4224743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 rot="2331346">
            <a:off x="274259" y="4158680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 rot="2331346">
            <a:off x="11148473" y="1011032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 rot="2331346">
            <a:off x="11080533" y="933539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 rot="2331346">
            <a:off x="2515254" y="5527054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 rot="2331346">
            <a:off x="2462159" y="5473960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2331346">
            <a:off x="-198923" y="4792110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 rot="2331346">
            <a:off x="-252018" y="4739016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 rot="2331346">
            <a:off x="10247668" y="834687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 rot="2331346">
            <a:off x="10194573" y="781593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1352">
            <a:off x="5109209" y="2758484"/>
            <a:ext cx="51816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3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 rot="2331346">
            <a:off x="6436573" y="6400071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 rot="2331346">
            <a:off x="6235405" y="6198903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2331346">
            <a:off x="1567435" y="6336791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 rot="2331346">
            <a:off x="1366267" y="6135623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 rot="2331346">
            <a:off x="11397234" y="-414571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 rot="2331346">
            <a:off x="11196066" y="-615739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 rot="2331346">
            <a:off x="2994416" y="6038538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 rot="2331346">
            <a:off x="2926478" y="5970599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 rot="2331346">
            <a:off x="8686497" y="6290497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 rot="2331346">
            <a:off x="8618557" y="6224434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 rot="2331346">
            <a:off x="11148473" y="1011032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 rot="2331346">
            <a:off x="11080533" y="933539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 rot="2331346">
            <a:off x="3642179" y="6580849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 rot="2331346">
            <a:off x="3589084" y="6527755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2331346">
            <a:off x="8037148" y="6764560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 rot="2331346">
            <a:off x="7984053" y="6711466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 rot="2331346">
            <a:off x="10247668" y="834687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 rot="2331346">
            <a:off x="10194573" y="781593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6411450" y="3205609"/>
            <a:ext cx="62398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Этот проект представляет собой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бота, который предоставляет пользователям возможность выполнять математические вычисления с помощью встроенного калькулятора. Бот также позволяет пользователям предлагать новые функции, которые могут быть добавлены в будущем.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11114" y="6551947"/>
            <a:ext cx="240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Создано с любовью!!!</a:t>
            </a:r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300216" y="2340356"/>
            <a:ext cx="7986135" cy="268461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044184" y="2078727"/>
            <a:ext cx="6889984" cy="320787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flipH="1" flipV="1">
            <a:off x="6700016" y="2151063"/>
            <a:ext cx="100834" cy="100834"/>
          </a:xfrm>
          <a:prstGeom prst="ellipse">
            <a:avLst/>
          </a:prstGeom>
          <a:solidFill>
            <a:srgbClr val="FC4E1E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 flipH="1" flipV="1">
            <a:off x="6852416" y="2143443"/>
            <a:ext cx="100834" cy="100834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 flipH="1" flipV="1">
            <a:off x="7012436" y="2143443"/>
            <a:ext cx="100834" cy="1008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5084742" y="388427"/>
            <a:ext cx="1944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 ПРОЕКТЕ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-573748" y="2078727"/>
            <a:ext cx="4667663" cy="32078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64812" y="2027627"/>
            <a:ext cx="3308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Аудитория</a:t>
            </a:r>
            <a:r>
              <a:rPr lang="en-US" sz="16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 и школьники</a:t>
            </a:r>
            <a:endParaRPr lang="ru-RU" sz="1600" dirty="0">
              <a:solidFill>
                <a:srgbClr val="FC4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13" y="2393500"/>
            <a:ext cx="389351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полезна</a:t>
            </a:r>
            <a:r>
              <a:rPr lang="en-US" sz="1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школьники пользуются калькулятором и у них появляется много свободного времени и хорошего настроения, а следовательно у них будет больше времени для выбора своей любимой профессии, и они поступают и начинают работать по профессии, которая им нравится. Следовательно трудоспособность увеличивается и с ней компания получает больше дохода. Значит, они платят больше налог и с этого налога государство выделяет денежные средства на строительство школ и их благоустройство. И так цикл повторяется.</a:t>
            </a:r>
            <a:endParaRPr lang="ru-RU" sz="1400" dirty="0">
              <a:solidFill>
                <a:srgbClr val="FC4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/>
          <p:cNvCxnSpPr>
            <a:stCxn id="26" idx="1"/>
          </p:cNvCxnSpPr>
          <p:nvPr/>
        </p:nvCxnSpPr>
        <p:spPr>
          <a:xfrm flipH="1" flipV="1">
            <a:off x="4205149" y="3682662"/>
            <a:ext cx="1839035" cy="2"/>
          </a:xfrm>
          <a:prstGeom prst="straightConnector1">
            <a:avLst/>
          </a:prstGeom>
          <a:ln w="19050">
            <a:solidFill>
              <a:srgbClr val="FC4E1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07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 rot="3467745">
            <a:off x="8340785" y="6075467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 rot="3467745">
            <a:off x="8139617" y="5874299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2331346">
            <a:off x="-323272" y="99456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 rot="2331346">
            <a:off x="-524440" y="-101712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 rot="2331346">
            <a:off x="11852628" y="3975580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 rot="2331346">
            <a:off x="11651460" y="3774412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 rot="2331346">
            <a:off x="1103709" y="-198797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 rot="2331346">
            <a:off x="1035771" y="-266736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 rot="3467745">
            <a:off x="9802463" y="6994836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 rot="3467745">
            <a:off x="9734523" y="6928773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 rot="2331346">
            <a:off x="11397862" y="2968014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 rot="2331346">
            <a:off x="11329922" y="2890521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 rot="2331346">
            <a:off x="624547" y="-710281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 rot="2331346">
            <a:off x="571452" y="-763375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3467745">
            <a:off x="10370183" y="6468950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 rot="3467745">
            <a:off x="10317088" y="6415856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 rot="2331346">
            <a:off x="11207471" y="3722481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 rot="2331346">
            <a:off x="11154376" y="3669387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035699" y="1648522"/>
            <a:ext cx="607785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0.15 – были добавлены арифметические функции</a:t>
            </a:r>
            <a:b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0.18 – сделан первый вариант </a:t>
            </a:r>
            <a:r>
              <a:rPr lang="en-US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бота</a:t>
            </a:r>
            <a:b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0.20 – усовершенствование бота</a:t>
            </a:r>
            <a:b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0.21 – добавлена возможность предлагать новые функции</a:t>
            </a:r>
            <a:b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0.25 - добавлены новые </a:t>
            </a:r>
            <a:r>
              <a:rPr lang="ru-RU" altLang="ru-RU" sz="2400" dirty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арифметические </a:t>
            </a: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b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0.26 – добавлена база данных для обновления 0.21</a:t>
            </a:r>
            <a:b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0.28 и 0.30 – исправительные </a:t>
            </a:r>
            <a:r>
              <a:rPr lang="ru-RU" altLang="ru-RU" sz="2400" dirty="0" err="1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патчи</a:t>
            </a: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интерфейса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FC4E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1079" y="6495436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Не были привлечены </a:t>
            </a:r>
            <a:r>
              <a:rPr lang="ru-RU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минигоблины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!!!</a:t>
            </a:r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914538" y="1555210"/>
            <a:ext cx="6103482" cy="472351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16321" y="1143000"/>
            <a:ext cx="6753633" cy="535243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flipH="1" flipV="1">
            <a:off x="1390835" y="1342209"/>
            <a:ext cx="100834" cy="100834"/>
          </a:xfrm>
          <a:prstGeom prst="ellipse">
            <a:avLst/>
          </a:prstGeom>
          <a:solidFill>
            <a:srgbClr val="FC4E1E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 flipH="1" flipV="1">
            <a:off x="1543235" y="1334589"/>
            <a:ext cx="100834" cy="100834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 flipH="1" flipV="1">
            <a:off x="1703255" y="1334589"/>
            <a:ext cx="100834" cy="1008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410666" y="388427"/>
            <a:ext cx="529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ПОСЛЕДНЕЕ ОБНОВЛЕНИЕ – 0.30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5384" y="1078499"/>
            <a:ext cx="2878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обновлений:</a:t>
            </a:r>
            <a:endParaRPr lang="ru-RU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76" y="2161189"/>
            <a:ext cx="3066731" cy="30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 rot="3467745">
            <a:off x="9716530" y="6248842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 rot="3467745">
            <a:off x="9515362" y="6047674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2331346">
            <a:off x="12659499" y="67173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 rot="2331346">
            <a:off x="12458331" y="-133995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 rot="2331346">
            <a:off x="823985" y="6459887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 rot="2331346">
            <a:off x="622817" y="6258719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 rot="2331346">
            <a:off x="11788600" y="-308595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 rot="2331346">
            <a:off x="11720662" y="-376534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 rot="3467745">
            <a:off x="11178208" y="7168211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 rot="3467745">
            <a:off x="11110268" y="7102148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 rot="2331346">
            <a:off x="369219" y="5452321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 rot="2331346">
            <a:off x="301279" y="5374828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 rot="2331346">
            <a:off x="11713246" y="513164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 rot="2331346">
            <a:off x="11660151" y="460070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3467745">
            <a:off x="11745928" y="6642325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 rot="3467745">
            <a:off x="11692833" y="6589231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 rot="2331346">
            <a:off x="178828" y="6206788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 rot="2331346">
            <a:off x="125733" y="6153694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5618144" y="2471716"/>
            <a:ext cx="60778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официального выхода</a:t>
            </a:r>
            <a:r>
              <a:rPr lang="ru-RU" altLang="ru-RU" sz="24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постепенно с помощью предложений новых арифметических и простых функций нашими  пользователями будут выходить </a:t>
            </a:r>
            <a:r>
              <a:rPr kumimoji="0" lang="ru-RU" altLang="ru-RU" sz="2400" b="0" i="0" u="none" strike="noStrike" cap="none" normalizeH="0" dirty="0" err="1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патчи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 потом и обновления!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FC4E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8628" y="6473859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Не были привлечены </a:t>
            </a:r>
            <a:r>
              <a:rPr lang="ru-RU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минигоблины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!!!</a:t>
            </a:r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5418543" y="2130002"/>
            <a:ext cx="6103482" cy="265634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116332" y="1837276"/>
            <a:ext cx="6753633" cy="320787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flipH="1" flipV="1">
            <a:off x="10872551" y="1953799"/>
            <a:ext cx="100834" cy="100834"/>
          </a:xfrm>
          <a:prstGeom prst="ellipse">
            <a:avLst/>
          </a:prstGeom>
          <a:solidFill>
            <a:srgbClr val="FC4E1E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 flipH="1" flipV="1">
            <a:off x="11024951" y="1946179"/>
            <a:ext cx="100834" cy="100834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 flipH="1" flipV="1">
            <a:off x="11184971" y="1946179"/>
            <a:ext cx="100834" cy="1008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779325" y="388427"/>
            <a:ext cx="4555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ЕЩЁ БОЛЬШЕ ОБНОВЛЕНИЙ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02" y="1996596"/>
            <a:ext cx="2951144" cy="295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 rot="3467745">
            <a:off x="9456446" y="6621844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 rot="3467745">
            <a:off x="9255278" y="6420676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 rot="2331346">
            <a:off x="12659499" y="67173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 rot="2331346">
            <a:off x="12458331" y="-133995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 rot="2331346">
            <a:off x="823985" y="6459887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 rot="2331346">
            <a:off x="622817" y="6258719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 rot="2331346">
            <a:off x="11788600" y="-308595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 rot="2331346">
            <a:off x="11720662" y="-376534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 rot="3467745">
            <a:off x="11178208" y="7168211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 rot="3467745">
            <a:off x="11110268" y="7102148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 rot="2331346">
            <a:off x="369219" y="5452321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 rot="2331346">
            <a:off x="301279" y="5374828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 rot="2331346">
            <a:off x="11713246" y="513164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кругленный прямоугольник 16"/>
          <p:cNvSpPr/>
          <p:nvPr/>
        </p:nvSpPr>
        <p:spPr>
          <a:xfrm rot="2331346">
            <a:off x="11660151" y="460070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 rot="3467745">
            <a:off x="11745928" y="6642325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 rot="3467745">
            <a:off x="11692833" y="6589231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 rot="2331346">
            <a:off x="178828" y="6206788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 rot="2331346">
            <a:off x="125733" y="6153694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40529" y="1855323"/>
            <a:ext cx="280720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будет действовать по</a:t>
            </a:r>
            <a:r>
              <a:rPr kumimoji="0" lang="ru-RU" altLang="ru-RU" sz="1800" b="0" i="0" u="none" strike="noStrike" cap="none" normalizeH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подписке руб.</a:t>
            </a: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г: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FC4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личный (333 руб.)</a:t>
            </a:r>
            <a:br>
              <a:rPr lang="ru-RU" altLang="ru-RU" sz="18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семейный (255 руб.) – от двух до шести пользователей</a:t>
            </a:r>
            <a:br>
              <a:rPr lang="ru-RU" altLang="ru-RU" sz="18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800" dirty="0" smtClean="0">
                <a:solidFill>
                  <a:srgbClr val="FC4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ИП (33 руб.) – с подтверждением ИП и от двадцати и более пользователей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rgbClr val="FC4E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38628" y="6473859"/>
            <a:ext cx="392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Не были привлечены </a:t>
            </a:r>
            <a:r>
              <a:rPr lang="ru-RU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минигоблины</a:t>
            </a:r>
            <a:r>
              <a:rPr lang="ru-RU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!!!</a:t>
            </a:r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-913325" y="1682496"/>
            <a:ext cx="3848549" cy="327390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984525" y="1837276"/>
            <a:ext cx="7504455" cy="421398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 flipH="1" flipV="1">
            <a:off x="5651327" y="1908079"/>
            <a:ext cx="100834" cy="100834"/>
          </a:xfrm>
          <a:prstGeom prst="ellipse">
            <a:avLst/>
          </a:prstGeom>
          <a:solidFill>
            <a:srgbClr val="FC4E1E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 flipH="1" flipV="1">
            <a:off x="5803727" y="1900459"/>
            <a:ext cx="100834" cy="100834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 flipH="1" flipV="1">
            <a:off x="5963747" y="1900459"/>
            <a:ext cx="100834" cy="1008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4984526" y="388427"/>
            <a:ext cx="214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ЭКОНОМИКА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276087" y="2054632"/>
            <a:ext cx="7117362" cy="377718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536248" y="2174755"/>
                <a:ext cx="12721368" cy="3660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Себестоимость – 1665 руб.</a:t>
                </a:r>
              </a:p>
              <a:p>
                <a:r>
                  <a:rPr lang="en-US" dirty="0" smtClean="0"/>
                  <a:t>NPV – </a:t>
                </a:r>
                <a:r>
                  <a:rPr lang="ru-RU" dirty="0" smtClean="0"/>
                  <a:t>-206 руб.</a:t>
                </a:r>
              </a:p>
              <a:p>
                <a:r>
                  <a:rPr lang="ru-RU" dirty="0" smtClean="0"/>
                  <a:t>Полный срок окупаемости: 2.612 года</a:t>
                </a:r>
              </a:p>
              <a:p>
                <a:r>
                  <a:rPr lang="ru-RU" dirty="0" smtClean="0"/>
                  <a:t>Дано:</a:t>
                </a:r>
                <a:r>
                  <a:rPr lang="en-US" dirty="0" smtClean="0"/>
                  <a:t>                                                                          </a:t>
                </a:r>
                <a:r>
                  <a:rPr lang="ru-RU" dirty="0" smtClean="0"/>
                  <a:t>Решение: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  <m:e/>
                        </m:nary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𝐶𝐹</m:t>
                            </m:r>
                            <m:acc>
                              <m:accPr>
                                <m:chr m:val="̇"/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0" dirty="0">
                                    <a:latin typeface="Cambria Math" panose="02040503050406030204" pitchFamily="18" charset="0"/>
                                  </a:rPr>
                                  <m:t>−1+ⅈ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ru-RU" i="0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  <m:e/>
                        </m:nary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𝐶𝐹</m:t>
                            </m:r>
                            <m:acc>
                              <m:accPr>
                                <m:chr m:val="̇"/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−1+ⅈ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CF1 = 666 </a:t>
                </a:r>
                <a:r>
                  <a:rPr lang="ru-RU" dirty="0" smtClean="0"/>
                  <a:t>руб.                                        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b="0" i="1" dirty="0" smtClean="0">
                                    <a:latin typeface="Cambria Math" panose="02040503050406030204" pitchFamily="18" charset="0"/>
                                  </a:rPr>
                                  <m:t>666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dirty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ru-RU" b="0" i="1" dirty="0" smtClean="0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b="0" i="1" dirty="0" smtClean="0">
                                    <a:latin typeface="Cambria Math" panose="02040503050406030204" pitchFamily="18" charset="0"/>
                                  </a:rPr>
                                  <m:t>1032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dirty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ru-RU" b="0" i="1" dirty="0" smtClean="0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</m:e>
                                </m:d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²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                                       </a:t>
                </a:r>
                <a:r>
                  <a:rPr lang="ru-RU" dirty="0" smtClean="0"/>
                  <a:t>                                                                     </a:t>
                </a:r>
              </a:p>
              <a:p>
                <a:r>
                  <a:rPr lang="en-US" dirty="0" smtClean="0"/>
                  <a:t>CF2 = 1032 </a:t>
                </a:r>
                <a:r>
                  <a:rPr lang="ru-RU" dirty="0" smtClean="0"/>
                  <a:t>руб.</a:t>
                </a:r>
                <a:r>
                  <a:rPr lang="en-US" dirty="0" smtClean="0"/>
                  <a:t>                                        </a:t>
                </a:r>
                <a:endParaRPr lang="ru-RU" dirty="0" smtClean="0"/>
              </a:p>
              <a:p>
                <a:r>
                  <a:rPr lang="en-US" dirty="0" smtClean="0"/>
                  <a:t>I0 = 1665 </a:t>
                </a:r>
                <a:r>
                  <a:rPr lang="ru-RU" dirty="0" smtClean="0"/>
                  <a:t>руб.                                           - 1665 = -206 (руб.)</a:t>
                </a:r>
                <a:endParaRPr lang="en-US" dirty="0" smtClean="0"/>
              </a:p>
              <a:p>
                <a:r>
                  <a:rPr lang="en-US" dirty="0" smtClean="0"/>
                  <a:t>I = 10 %                                                      </a:t>
                </a:r>
              </a:p>
              <a:p>
                <a:r>
                  <a:rPr lang="en-US" dirty="0" smtClean="0"/>
                  <a:t>_______________________________</a:t>
                </a:r>
                <a:endParaRPr lang="en-US" dirty="0"/>
              </a:p>
              <a:p>
                <a:r>
                  <a:rPr lang="en-US" dirty="0" smtClean="0"/>
                  <a:t>NPV - ?</a:t>
                </a:r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248" y="2174755"/>
                <a:ext cx="12721368" cy="3660426"/>
              </a:xfrm>
              <a:prstGeom prst="rect">
                <a:avLst/>
              </a:prstGeom>
              <a:blipFill>
                <a:blip r:embed="rId2"/>
                <a:stretch>
                  <a:fillRect l="-383" t="-1000" b="-1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единительная линия 27"/>
          <p:cNvCxnSpPr/>
          <p:nvPr/>
        </p:nvCxnSpPr>
        <p:spPr>
          <a:xfrm>
            <a:off x="9153144" y="3054096"/>
            <a:ext cx="9144" cy="2651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6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68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Рисунок 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2"/>
            <a:ext cx="12464033" cy="7150607"/>
          </a:xfrm>
          <a:prstGeom prst="rect">
            <a:avLst/>
          </a:prstGeom>
        </p:spPr>
      </p:pic>
      <p:sp>
        <p:nvSpPr>
          <p:cNvPr id="59" name="Полилиния 58"/>
          <p:cNvSpPr/>
          <p:nvPr/>
        </p:nvSpPr>
        <p:spPr>
          <a:xfrm>
            <a:off x="2" y="2"/>
            <a:ext cx="12444982" cy="7150607"/>
          </a:xfrm>
          <a:custGeom>
            <a:avLst/>
            <a:gdLst>
              <a:gd name="connsiteX0" fmla="*/ 10981916 w 12444982"/>
              <a:gd name="connsiteY0" fmla="*/ 4689999 h 7150607"/>
              <a:gd name="connsiteX1" fmla="*/ 10860154 w 12444982"/>
              <a:gd name="connsiteY1" fmla="*/ 4717410 h 7150607"/>
              <a:gd name="connsiteX2" fmla="*/ 9774053 w 12444982"/>
              <a:gd name="connsiteY2" fmla="*/ 5483190 h 7150607"/>
              <a:gd name="connsiteX3" fmla="*/ 9734747 w 12444982"/>
              <a:gd name="connsiteY3" fmla="*/ 5710433 h 7150607"/>
              <a:gd name="connsiteX4" fmla="*/ 10110609 w 12444982"/>
              <a:gd name="connsiteY4" fmla="*/ 6243516 h 7150607"/>
              <a:gd name="connsiteX5" fmla="*/ 10337852 w 12444982"/>
              <a:gd name="connsiteY5" fmla="*/ 6282823 h 7150607"/>
              <a:gd name="connsiteX6" fmla="*/ 11423953 w 12444982"/>
              <a:gd name="connsiteY6" fmla="*/ 5517043 h 7150607"/>
              <a:gd name="connsiteX7" fmla="*/ 11463259 w 12444982"/>
              <a:gd name="connsiteY7" fmla="*/ 5289800 h 7150607"/>
              <a:gd name="connsiteX8" fmla="*/ 11087397 w 12444982"/>
              <a:gd name="connsiteY8" fmla="*/ 4756716 h 7150607"/>
              <a:gd name="connsiteX9" fmla="*/ 10981916 w 12444982"/>
              <a:gd name="connsiteY9" fmla="*/ 4689999 h 7150607"/>
              <a:gd name="connsiteX10" fmla="*/ 8714642 w 12444982"/>
              <a:gd name="connsiteY10" fmla="*/ 4670220 h 7150607"/>
              <a:gd name="connsiteX11" fmla="*/ 8593757 w 12444982"/>
              <a:gd name="connsiteY11" fmla="*/ 4697432 h 7150607"/>
              <a:gd name="connsiteX12" fmla="*/ 7478364 w 12444982"/>
              <a:gd name="connsiteY12" fmla="*/ 5483866 h 7150607"/>
              <a:gd name="connsiteX13" fmla="*/ 7439341 w 12444982"/>
              <a:gd name="connsiteY13" fmla="*/ 5709470 h 7150607"/>
              <a:gd name="connsiteX14" fmla="*/ 7812493 w 12444982"/>
              <a:gd name="connsiteY14" fmla="*/ 6238708 h 7150607"/>
              <a:gd name="connsiteX15" fmla="*/ 8038097 w 12444982"/>
              <a:gd name="connsiteY15" fmla="*/ 6277731 h 7150607"/>
              <a:gd name="connsiteX16" fmla="*/ 9153490 w 12444982"/>
              <a:gd name="connsiteY16" fmla="*/ 5491298 h 7150607"/>
              <a:gd name="connsiteX17" fmla="*/ 9192513 w 12444982"/>
              <a:gd name="connsiteY17" fmla="*/ 5265694 h 7150607"/>
              <a:gd name="connsiteX18" fmla="*/ 8819362 w 12444982"/>
              <a:gd name="connsiteY18" fmla="*/ 4736455 h 7150607"/>
              <a:gd name="connsiteX19" fmla="*/ 8714642 w 12444982"/>
              <a:gd name="connsiteY19" fmla="*/ 4670220 h 7150607"/>
              <a:gd name="connsiteX20" fmla="*/ 6504842 w 12444982"/>
              <a:gd name="connsiteY20" fmla="*/ 4670220 h 7150607"/>
              <a:gd name="connsiteX21" fmla="*/ 6383958 w 12444982"/>
              <a:gd name="connsiteY21" fmla="*/ 4697432 h 7150607"/>
              <a:gd name="connsiteX22" fmla="*/ 5268565 w 12444982"/>
              <a:gd name="connsiteY22" fmla="*/ 5483866 h 7150607"/>
              <a:gd name="connsiteX23" fmla="*/ 5229543 w 12444982"/>
              <a:gd name="connsiteY23" fmla="*/ 5709470 h 7150607"/>
              <a:gd name="connsiteX24" fmla="*/ 5602694 w 12444982"/>
              <a:gd name="connsiteY24" fmla="*/ 6238708 h 7150607"/>
              <a:gd name="connsiteX25" fmla="*/ 5828298 w 12444982"/>
              <a:gd name="connsiteY25" fmla="*/ 6277731 h 7150607"/>
              <a:gd name="connsiteX26" fmla="*/ 6943690 w 12444982"/>
              <a:gd name="connsiteY26" fmla="*/ 5491298 h 7150607"/>
              <a:gd name="connsiteX27" fmla="*/ 6982713 w 12444982"/>
              <a:gd name="connsiteY27" fmla="*/ 5265694 h 7150607"/>
              <a:gd name="connsiteX28" fmla="*/ 6609562 w 12444982"/>
              <a:gd name="connsiteY28" fmla="*/ 4736455 h 7150607"/>
              <a:gd name="connsiteX29" fmla="*/ 6504842 w 12444982"/>
              <a:gd name="connsiteY29" fmla="*/ 4670220 h 7150607"/>
              <a:gd name="connsiteX30" fmla="*/ 10988012 w 12444982"/>
              <a:gd name="connsiteY30" fmla="*/ 3376311 h 7150607"/>
              <a:gd name="connsiteX31" fmla="*/ 10866250 w 12444982"/>
              <a:gd name="connsiteY31" fmla="*/ 3403722 h 7150607"/>
              <a:gd name="connsiteX32" fmla="*/ 9780149 w 12444982"/>
              <a:gd name="connsiteY32" fmla="*/ 4169502 h 7150607"/>
              <a:gd name="connsiteX33" fmla="*/ 9740843 w 12444982"/>
              <a:gd name="connsiteY33" fmla="*/ 4396745 h 7150607"/>
              <a:gd name="connsiteX34" fmla="*/ 10116705 w 12444982"/>
              <a:gd name="connsiteY34" fmla="*/ 4929828 h 7150607"/>
              <a:gd name="connsiteX35" fmla="*/ 10343948 w 12444982"/>
              <a:gd name="connsiteY35" fmla="*/ 4969135 h 7150607"/>
              <a:gd name="connsiteX36" fmla="*/ 11430049 w 12444982"/>
              <a:gd name="connsiteY36" fmla="*/ 4203355 h 7150607"/>
              <a:gd name="connsiteX37" fmla="*/ 11469355 w 12444982"/>
              <a:gd name="connsiteY37" fmla="*/ 3976112 h 7150607"/>
              <a:gd name="connsiteX38" fmla="*/ 11093493 w 12444982"/>
              <a:gd name="connsiteY38" fmla="*/ 3443028 h 7150607"/>
              <a:gd name="connsiteX39" fmla="*/ 10988012 w 12444982"/>
              <a:gd name="connsiteY39" fmla="*/ 3376311 h 7150607"/>
              <a:gd name="connsiteX40" fmla="*/ 8720737 w 12444982"/>
              <a:gd name="connsiteY40" fmla="*/ 3356533 h 7150607"/>
              <a:gd name="connsiteX41" fmla="*/ 8599853 w 12444982"/>
              <a:gd name="connsiteY41" fmla="*/ 3383745 h 7150607"/>
              <a:gd name="connsiteX42" fmla="*/ 7484460 w 12444982"/>
              <a:gd name="connsiteY42" fmla="*/ 4170178 h 7150607"/>
              <a:gd name="connsiteX43" fmla="*/ 7445437 w 12444982"/>
              <a:gd name="connsiteY43" fmla="*/ 4395782 h 7150607"/>
              <a:gd name="connsiteX44" fmla="*/ 7818589 w 12444982"/>
              <a:gd name="connsiteY44" fmla="*/ 4925020 h 7150607"/>
              <a:gd name="connsiteX45" fmla="*/ 8044193 w 12444982"/>
              <a:gd name="connsiteY45" fmla="*/ 4964043 h 7150607"/>
              <a:gd name="connsiteX46" fmla="*/ 9159586 w 12444982"/>
              <a:gd name="connsiteY46" fmla="*/ 4177609 h 7150607"/>
              <a:gd name="connsiteX47" fmla="*/ 9198609 w 12444982"/>
              <a:gd name="connsiteY47" fmla="*/ 3952005 h 7150607"/>
              <a:gd name="connsiteX48" fmla="*/ 8825458 w 12444982"/>
              <a:gd name="connsiteY48" fmla="*/ 3422768 h 7150607"/>
              <a:gd name="connsiteX49" fmla="*/ 8720737 w 12444982"/>
              <a:gd name="connsiteY49" fmla="*/ 3356533 h 7150607"/>
              <a:gd name="connsiteX50" fmla="*/ 6510938 w 12444982"/>
              <a:gd name="connsiteY50" fmla="*/ 3356533 h 7150607"/>
              <a:gd name="connsiteX51" fmla="*/ 6390054 w 12444982"/>
              <a:gd name="connsiteY51" fmla="*/ 3383745 h 7150607"/>
              <a:gd name="connsiteX52" fmla="*/ 5274662 w 12444982"/>
              <a:gd name="connsiteY52" fmla="*/ 4170178 h 7150607"/>
              <a:gd name="connsiteX53" fmla="*/ 5235639 w 12444982"/>
              <a:gd name="connsiteY53" fmla="*/ 4395782 h 7150607"/>
              <a:gd name="connsiteX54" fmla="*/ 5608790 w 12444982"/>
              <a:gd name="connsiteY54" fmla="*/ 4925020 h 7150607"/>
              <a:gd name="connsiteX55" fmla="*/ 5834394 w 12444982"/>
              <a:gd name="connsiteY55" fmla="*/ 4964043 h 7150607"/>
              <a:gd name="connsiteX56" fmla="*/ 6949786 w 12444982"/>
              <a:gd name="connsiteY56" fmla="*/ 4177609 h 7150607"/>
              <a:gd name="connsiteX57" fmla="*/ 6988809 w 12444982"/>
              <a:gd name="connsiteY57" fmla="*/ 3952005 h 7150607"/>
              <a:gd name="connsiteX58" fmla="*/ 6615658 w 12444982"/>
              <a:gd name="connsiteY58" fmla="*/ 3422768 h 7150607"/>
              <a:gd name="connsiteX59" fmla="*/ 6510938 w 12444982"/>
              <a:gd name="connsiteY59" fmla="*/ 3356533 h 7150607"/>
              <a:gd name="connsiteX60" fmla="*/ 6504842 w 12444982"/>
              <a:gd name="connsiteY60" fmla="*/ 2042845 h 7150607"/>
              <a:gd name="connsiteX61" fmla="*/ 6383958 w 12444982"/>
              <a:gd name="connsiteY61" fmla="*/ 2070057 h 7150607"/>
              <a:gd name="connsiteX62" fmla="*/ 5268565 w 12444982"/>
              <a:gd name="connsiteY62" fmla="*/ 2856492 h 7150607"/>
              <a:gd name="connsiteX63" fmla="*/ 5229543 w 12444982"/>
              <a:gd name="connsiteY63" fmla="*/ 3082095 h 7150607"/>
              <a:gd name="connsiteX64" fmla="*/ 5602695 w 12444982"/>
              <a:gd name="connsiteY64" fmla="*/ 3611332 h 7150607"/>
              <a:gd name="connsiteX65" fmla="*/ 5828298 w 12444982"/>
              <a:gd name="connsiteY65" fmla="*/ 3650355 h 7150607"/>
              <a:gd name="connsiteX66" fmla="*/ 6943690 w 12444982"/>
              <a:gd name="connsiteY66" fmla="*/ 2863922 h 7150607"/>
              <a:gd name="connsiteX67" fmla="*/ 6982713 w 12444982"/>
              <a:gd name="connsiteY67" fmla="*/ 2638318 h 7150607"/>
              <a:gd name="connsiteX68" fmla="*/ 6609562 w 12444982"/>
              <a:gd name="connsiteY68" fmla="*/ 2109080 h 7150607"/>
              <a:gd name="connsiteX69" fmla="*/ 6504842 w 12444982"/>
              <a:gd name="connsiteY69" fmla="*/ 2042845 h 7150607"/>
              <a:gd name="connsiteX70" fmla="*/ 8714642 w 12444982"/>
              <a:gd name="connsiteY70" fmla="*/ 2042845 h 7150607"/>
              <a:gd name="connsiteX71" fmla="*/ 8593757 w 12444982"/>
              <a:gd name="connsiteY71" fmla="*/ 2070057 h 7150607"/>
              <a:gd name="connsiteX72" fmla="*/ 7478364 w 12444982"/>
              <a:gd name="connsiteY72" fmla="*/ 2856491 h 7150607"/>
              <a:gd name="connsiteX73" fmla="*/ 7439341 w 12444982"/>
              <a:gd name="connsiteY73" fmla="*/ 3082094 h 7150607"/>
              <a:gd name="connsiteX74" fmla="*/ 7812493 w 12444982"/>
              <a:gd name="connsiteY74" fmla="*/ 3611332 h 7150607"/>
              <a:gd name="connsiteX75" fmla="*/ 8038097 w 12444982"/>
              <a:gd name="connsiteY75" fmla="*/ 3650355 h 7150607"/>
              <a:gd name="connsiteX76" fmla="*/ 9153490 w 12444982"/>
              <a:gd name="connsiteY76" fmla="*/ 2863922 h 7150607"/>
              <a:gd name="connsiteX77" fmla="*/ 9192513 w 12444982"/>
              <a:gd name="connsiteY77" fmla="*/ 2638318 h 7150607"/>
              <a:gd name="connsiteX78" fmla="*/ 8819362 w 12444982"/>
              <a:gd name="connsiteY78" fmla="*/ 2109080 h 7150607"/>
              <a:gd name="connsiteX79" fmla="*/ 8714642 w 12444982"/>
              <a:gd name="connsiteY79" fmla="*/ 2042845 h 7150607"/>
              <a:gd name="connsiteX80" fmla="*/ 11009370 w 12444982"/>
              <a:gd name="connsiteY80" fmla="*/ 2042844 h 7150607"/>
              <a:gd name="connsiteX81" fmla="*/ 10888485 w 12444982"/>
              <a:gd name="connsiteY81" fmla="*/ 2070056 h 7150607"/>
              <a:gd name="connsiteX82" fmla="*/ 9773092 w 12444982"/>
              <a:gd name="connsiteY82" fmla="*/ 2856491 h 7150607"/>
              <a:gd name="connsiteX83" fmla="*/ 9734069 w 12444982"/>
              <a:gd name="connsiteY83" fmla="*/ 3082094 h 7150607"/>
              <a:gd name="connsiteX84" fmla="*/ 10107220 w 12444982"/>
              <a:gd name="connsiteY84" fmla="*/ 3611332 h 7150607"/>
              <a:gd name="connsiteX85" fmla="*/ 10332825 w 12444982"/>
              <a:gd name="connsiteY85" fmla="*/ 3650355 h 7150607"/>
              <a:gd name="connsiteX86" fmla="*/ 11448218 w 12444982"/>
              <a:gd name="connsiteY86" fmla="*/ 2863921 h 7150607"/>
              <a:gd name="connsiteX87" fmla="*/ 11487241 w 12444982"/>
              <a:gd name="connsiteY87" fmla="*/ 2638317 h 7150607"/>
              <a:gd name="connsiteX88" fmla="*/ 11114090 w 12444982"/>
              <a:gd name="connsiteY88" fmla="*/ 2109080 h 7150607"/>
              <a:gd name="connsiteX89" fmla="*/ 11009370 w 12444982"/>
              <a:gd name="connsiteY89" fmla="*/ 2042844 h 7150607"/>
              <a:gd name="connsiteX90" fmla="*/ 6504842 w 12444982"/>
              <a:gd name="connsiteY90" fmla="*/ 729157 h 7150607"/>
              <a:gd name="connsiteX91" fmla="*/ 6383958 w 12444982"/>
              <a:gd name="connsiteY91" fmla="*/ 756369 h 7150607"/>
              <a:gd name="connsiteX92" fmla="*/ 5268566 w 12444982"/>
              <a:gd name="connsiteY92" fmla="*/ 1542803 h 7150607"/>
              <a:gd name="connsiteX93" fmla="*/ 5229543 w 12444982"/>
              <a:gd name="connsiteY93" fmla="*/ 1768407 h 7150607"/>
              <a:gd name="connsiteX94" fmla="*/ 5602695 w 12444982"/>
              <a:gd name="connsiteY94" fmla="*/ 2297646 h 7150607"/>
              <a:gd name="connsiteX95" fmla="*/ 5828298 w 12444982"/>
              <a:gd name="connsiteY95" fmla="*/ 2336669 h 7150607"/>
              <a:gd name="connsiteX96" fmla="*/ 6943690 w 12444982"/>
              <a:gd name="connsiteY96" fmla="*/ 1550234 h 7150607"/>
              <a:gd name="connsiteX97" fmla="*/ 6982713 w 12444982"/>
              <a:gd name="connsiteY97" fmla="*/ 1324630 h 7150607"/>
              <a:gd name="connsiteX98" fmla="*/ 6609562 w 12444982"/>
              <a:gd name="connsiteY98" fmla="*/ 795392 h 7150607"/>
              <a:gd name="connsiteX99" fmla="*/ 6504842 w 12444982"/>
              <a:gd name="connsiteY99" fmla="*/ 729157 h 7150607"/>
              <a:gd name="connsiteX100" fmla="*/ 8714642 w 12444982"/>
              <a:gd name="connsiteY100" fmla="*/ 729157 h 7150607"/>
              <a:gd name="connsiteX101" fmla="*/ 8593757 w 12444982"/>
              <a:gd name="connsiteY101" fmla="*/ 756369 h 7150607"/>
              <a:gd name="connsiteX102" fmla="*/ 7478364 w 12444982"/>
              <a:gd name="connsiteY102" fmla="*/ 1542803 h 7150607"/>
              <a:gd name="connsiteX103" fmla="*/ 7439341 w 12444982"/>
              <a:gd name="connsiteY103" fmla="*/ 1768407 h 7150607"/>
              <a:gd name="connsiteX104" fmla="*/ 7812493 w 12444982"/>
              <a:gd name="connsiteY104" fmla="*/ 2297645 h 7150607"/>
              <a:gd name="connsiteX105" fmla="*/ 8038097 w 12444982"/>
              <a:gd name="connsiteY105" fmla="*/ 2336668 h 7150607"/>
              <a:gd name="connsiteX106" fmla="*/ 9153490 w 12444982"/>
              <a:gd name="connsiteY106" fmla="*/ 1550233 h 7150607"/>
              <a:gd name="connsiteX107" fmla="*/ 9192513 w 12444982"/>
              <a:gd name="connsiteY107" fmla="*/ 1324630 h 7150607"/>
              <a:gd name="connsiteX108" fmla="*/ 8819362 w 12444982"/>
              <a:gd name="connsiteY108" fmla="*/ 795392 h 7150607"/>
              <a:gd name="connsiteX109" fmla="*/ 8714642 w 12444982"/>
              <a:gd name="connsiteY109" fmla="*/ 729157 h 7150607"/>
              <a:gd name="connsiteX110" fmla="*/ 11009370 w 12444982"/>
              <a:gd name="connsiteY110" fmla="*/ 729156 h 7150607"/>
              <a:gd name="connsiteX111" fmla="*/ 10888485 w 12444982"/>
              <a:gd name="connsiteY111" fmla="*/ 756368 h 7150607"/>
              <a:gd name="connsiteX112" fmla="*/ 9773092 w 12444982"/>
              <a:gd name="connsiteY112" fmla="*/ 1542803 h 7150607"/>
              <a:gd name="connsiteX113" fmla="*/ 9734069 w 12444982"/>
              <a:gd name="connsiteY113" fmla="*/ 1768407 h 7150607"/>
              <a:gd name="connsiteX114" fmla="*/ 10107220 w 12444982"/>
              <a:gd name="connsiteY114" fmla="*/ 2297644 h 7150607"/>
              <a:gd name="connsiteX115" fmla="*/ 10332825 w 12444982"/>
              <a:gd name="connsiteY115" fmla="*/ 2336667 h 7150607"/>
              <a:gd name="connsiteX116" fmla="*/ 11448218 w 12444982"/>
              <a:gd name="connsiteY116" fmla="*/ 1550233 h 7150607"/>
              <a:gd name="connsiteX117" fmla="*/ 11487241 w 12444982"/>
              <a:gd name="connsiteY117" fmla="*/ 1324630 h 7150607"/>
              <a:gd name="connsiteX118" fmla="*/ 11114090 w 12444982"/>
              <a:gd name="connsiteY118" fmla="*/ 795391 h 7150607"/>
              <a:gd name="connsiteX119" fmla="*/ 11009370 w 12444982"/>
              <a:gd name="connsiteY119" fmla="*/ 729156 h 7150607"/>
              <a:gd name="connsiteX120" fmla="*/ 0 w 12444982"/>
              <a:gd name="connsiteY120" fmla="*/ 0 h 7150607"/>
              <a:gd name="connsiteX121" fmla="*/ 12444982 w 12444982"/>
              <a:gd name="connsiteY121" fmla="*/ 0 h 7150607"/>
              <a:gd name="connsiteX122" fmla="*/ 12444982 w 12444982"/>
              <a:gd name="connsiteY122" fmla="*/ 7150607 h 7150607"/>
              <a:gd name="connsiteX123" fmla="*/ 0 w 12444982"/>
              <a:gd name="connsiteY123" fmla="*/ 7150607 h 715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2444982" h="7150607">
                <a:moveTo>
                  <a:pt x="10981916" y="4689999"/>
                </a:moveTo>
                <a:cubicBezTo>
                  <a:pt x="10940793" y="4682886"/>
                  <a:pt x="10896957" y="4691461"/>
                  <a:pt x="10860154" y="4717410"/>
                </a:cubicBezTo>
                <a:lnTo>
                  <a:pt x="9774053" y="5483190"/>
                </a:lnTo>
                <a:cubicBezTo>
                  <a:pt x="9700447" y="5535087"/>
                  <a:pt x="9682849" y="5636827"/>
                  <a:pt x="9734747" y="5710433"/>
                </a:cubicBezTo>
                <a:lnTo>
                  <a:pt x="10110609" y="6243516"/>
                </a:lnTo>
                <a:cubicBezTo>
                  <a:pt x="10162507" y="6317122"/>
                  <a:pt x="10264246" y="6334720"/>
                  <a:pt x="10337852" y="6282823"/>
                </a:cubicBezTo>
                <a:lnTo>
                  <a:pt x="11423953" y="5517043"/>
                </a:lnTo>
                <a:cubicBezTo>
                  <a:pt x="11497559" y="5465145"/>
                  <a:pt x="11515157" y="5363406"/>
                  <a:pt x="11463259" y="5289800"/>
                </a:cubicBezTo>
                <a:lnTo>
                  <a:pt x="11087397" y="4756716"/>
                </a:lnTo>
                <a:cubicBezTo>
                  <a:pt x="11061448" y="4719913"/>
                  <a:pt x="11023039" y="4697112"/>
                  <a:pt x="10981916" y="4689999"/>
                </a:cubicBezTo>
                <a:close/>
                <a:moveTo>
                  <a:pt x="8714642" y="4670220"/>
                </a:moveTo>
                <a:cubicBezTo>
                  <a:pt x="8673815" y="4663158"/>
                  <a:pt x="8630295" y="4671671"/>
                  <a:pt x="8593757" y="4697432"/>
                </a:cubicBezTo>
                <a:lnTo>
                  <a:pt x="7478364" y="5483866"/>
                </a:lnTo>
                <a:cubicBezTo>
                  <a:pt x="7405289" y="5535389"/>
                  <a:pt x="7387818" y="5636395"/>
                  <a:pt x="7439341" y="5709470"/>
                </a:cubicBezTo>
                <a:lnTo>
                  <a:pt x="7812493" y="6238708"/>
                </a:lnTo>
                <a:cubicBezTo>
                  <a:pt x="7864016" y="6311783"/>
                  <a:pt x="7965022" y="6329254"/>
                  <a:pt x="8038097" y="6277731"/>
                </a:cubicBezTo>
                <a:lnTo>
                  <a:pt x="9153490" y="5491298"/>
                </a:lnTo>
                <a:cubicBezTo>
                  <a:pt x="9226565" y="5439775"/>
                  <a:pt x="9244036" y="5338768"/>
                  <a:pt x="9192513" y="5265694"/>
                </a:cubicBezTo>
                <a:lnTo>
                  <a:pt x="8819362" y="4736455"/>
                </a:lnTo>
                <a:cubicBezTo>
                  <a:pt x="8793601" y="4699918"/>
                  <a:pt x="8755468" y="4677281"/>
                  <a:pt x="8714642" y="4670220"/>
                </a:cubicBezTo>
                <a:close/>
                <a:moveTo>
                  <a:pt x="6504842" y="4670220"/>
                </a:moveTo>
                <a:cubicBezTo>
                  <a:pt x="6464015" y="4663158"/>
                  <a:pt x="6420495" y="4671671"/>
                  <a:pt x="6383958" y="4697432"/>
                </a:cubicBezTo>
                <a:lnTo>
                  <a:pt x="5268565" y="5483866"/>
                </a:lnTo>
                <a:cubicBezTo>
                  <a:pt x="5195491" y="5535389"/>
                  <a:pt x="5178020" y="5636395"/>
                  <a:pt x="5229543" y="5709470"/>
                </a:cubicBezTo>
                <a:lnTo>
                  <a:pt x="5602694" y="6238708"/>
                </a:lnTo>
                <a:cubicBezTo>
                  <a:pt x="5654217" y="6311783"/>
                  <a:pt x="5755222" y="6329254"/>
                  <a:pt x="5828298" y="6277731"/>
                </a:cubicBezTo>
                <a:lnTo>
                  <a:pt x="6943690" y="5491298"/>
                </a:lnTo>
                <a:cubicBezTo>
                  <a:pt x="7016765" y="5439775"/>
                  <a:pt x="7034236" y="5338768"/>
                  <a:pt x="6982713" y="5265694"/>
                </a:cubicBezTo>
                <a:lnTo>
                  <a:pt x="6609562" y="4736455"/>
                </a:lnTo>
                <a:cubicBezTo>
                  <a:pt x="6583800" y="4699918"/>
                  <a:pt x="6545668" y="4677281"/>
                  <a:pt x="6504842" y="4670220"/>
                </a:cubicBezTo>
                <a:close/>
                <a:moveTo>
                  <a:pt x="10988012" y="3376311"/>
                </a:moveTo>
                <a:cubicBezTo>
                  <a:pt x="10946889" y="3369198"/>
                  <a:pt x="10903053" y="3377773"/>
                  <a:pt x="10866250" y="3403722"/>
                </a:cubicBezTo>
                <a:lnTo>
                  <a:pt x="9780149" y="4169502"/>
                </a:lnTo>
                <a:cubicBezTo>
                  <a:pt x="9706543" y="4221399"/>
                  <a:pt x="9688945" y="4323139"/>
                  <a:pt x="9740843" y="4396745"/>
                </a:cubicBezTo>
                <a:lnTo>
                  <a:pt x="10116705" y="4929828"/>
                </a:lnTo>
                <a:cubicBezTo>
                  <a:pt x="10168603" y="5003434"/>
                  <a:pt x="10270342" y="5021032"/>
                  <a:pt x="10343948" y="4969135"/>
                </a:cubicBezTo>
                <a:lnTo>
                  <a:pt x="11430049" y="4203355"/>
                </a:lnTo>
                <a:cubicBezTo>
                  <a:pt x="11503655" y="4151457"/>
                  <a:pt x="11521253" y="4049718"/>
                  <a:pt x="11469355" y="3976112"/>
                </a:cubicBezTo>
                <a:lnTo>
                  <a:pt x="11093493" y="3443028"/>
                </a:lnTo>
                <a:cubicBezTo>
                  <a:pt x="11067544" y="3406225"/>
                  <a:pt x="11029135" y="3383424"/>
                  <a:pt x="10988012" y="3376311"/>
                </a:cubicBezTo>
                <a:close/>
                <a:moveTo>
                  <a:pt x="8720737" y="3356533"/>
                </a:moveTo>
                <a:cubicBezTo>
                  <a:pt x="8679911" y="3349471"/>
                  <a:pt x="8636390" y="3357984"/>
                  <a:pt x="8599853" y="3383745"/>
                </a:cubicBezTo>
                <a:lnTo>
                  <a:pt x="7484460" y="4170178"/>
                </a:lnTo>
                <a:cubicBezTo>
                  <a:pt x="7411385" y="4221701"/>
                  <a:pt x="7393914" y="4322707"/>
                  <a:pt x="7445437" y="4395782"/>
                </a:cubicBezTo>
                <a:lnTo>
                  <a:pt x="7818589" y="4925020"/>
                </a:lnTo>
                <a:cubicBezTo>
                  <a:pt x="7870112" y="4998095"/>
                  <a:pt x="7971118" y="5015566"/>
                  <a:pt x="8044193" y="4964043"/>
                </a:cubicBezTo>
                <a:lnTo>
                  <a:pt x="9159586" y="4177609"/>
                </a:lnTo>
                <a:cubicBezTo>
                  <a:pt x="9232661" y="4126087"/>
                  <a:pt x="9250132" y="4025080"/>
                  <a:pt x="9198609" y="3952005"/>
                </a:cubicBezTo>
                <a:lnTo>
                  <a:pt x="8825458" y="3422768"/>
                </a:lnTo>
                <a:cubicBezTo>
                  <a:pt x="8799696" y="3386230"/>
                  <a:pt x="8761564" y="3363594"/>
                  <a:pt x="8720737" y="3356533"/>
                </a:cubicBezTo>
                <a:close/>
                <a:moveTo>
                  <a:pt x="6510938" y="3356533"/>
                </a:moveTo>
                <a:cubicBezTo>
                  <a:pt x="6470111" y="3349471"/>
                  <a:pt x="6426591" y="3357984"/>
                  <a:pt x="6390054" y="3383745"/>
                </a:cubicBezTo>
                <a:lnTo>
                  <a:pt x="5274662" y="4170178"/>
                </a:lnTo>
                <a:cubicBezTo>
                  <a:pt x="5201586" y="4221701"/>
                  <a:pt x="5184116" y="4322707"/>
                  <a:pt x="5235639" y="4395782"/>
                </a:cubicBezTo>
                <a:lnTo>
                  <a:pt x="5608790" y="4925020"/>
                </a:lnTo>
                <a:cubicBezTo>
                  <a:pt x="5660313" y="4998095"/>
                  <a:pt x="5761319" y="5015566"/>
                  <a:pt x="5834394" y="4964043"/>
                </a:cubicBezTo>
                <a:lnTo>
                  <a:pt x="6949786" y="4177609"/>
                </a:lnTo>
                <a:cubicBezTo>
                  <a:pt x="7022861" y="4126087"/>
                  <a:pt x="7040332" y="4025080"/>
                  <a:pt x="6988809" y="3952005"/>
                </a:cubicBezTo>
                <a:lnTo>
                  <a:pt x="6615658" y="3422768"/>
                </a:lnTo>
                <a:cubicBezTo>
                  <a:pt x="6589896" y="3386231"/>
                  <a:pt x="6551764" y="3363594"/>
                  <a:pt x="6510938" y="3356533"/>
                </a:cubicBezTo>
                <a:close/>
                <a:moveTo>
                  <a:pt x="6504842" y="2042845"/>
                </a:moveTo>
                <a:cubicBezTo>
                  <a:pt x="6464015" y="2035783"/>
                  <a:pt x="6420495" y="2044296"/>
                  <a:pt x="6383958" y="2070057"/>
                </a:cubicBezTo>
                <a:lnTo>
                  <a:pt x="5268565" y="2856492"/>
                </a:lnTo>
                <a:cubicBezTo>
                  <a:pt x="5195491" y="2908014"/>
                  <a:pt x="5178020" y="3009021"/>
                  <a:pt x="5229543" y="3082095"/>
                </a:cubicBezTo>
                <a:lnTo>
                  <a:pt x="5602695" y="3611332"/>
                </a:lnTo>
                <a:cubicBezTo>
                  <a:pt x="5654217" y="3684407"/>
                  <a:pt x="5755224" y="3701878"/>
                  <a:pt x="5828298" y="3650355"/>
                </a:cubicBezTo>
                <a:lnTo>
                  <a:pt x="6943690" y="2863922"/>
                </a:lnTo>
                <a:cubicBezTo>
                  <a:pt x="7016765" y="2812400"/>
                  <a:pt x="7034236" y="2711393"/>
                  <a:pt x="6982713" y="2638318"/>
                </a:cubicBezTo>
                <a:lnTo>
                  <a:pt x="6609562" y="2109080"/>
                </a:lnTo>
                <a:cubicBezTo>
                  <a:pt x="6583800" y="2072543"/>
                  <a:pt x="6545668" y="2049906"/>
                  <a:pt x="6504842" y="2042845"/>
                </a:cubicBezTo>
                <a:close/>
                <a:moveTo>
                  <a:pt x="8714642" y="2042845"/>
                </a:moveTo>
                <a:cubicBezTo>
                  <a:pt x="8673815" y="2035783"/>
                  <a:pt x="8630295" y="2044296"/>
                  <a:pt x="8593757" y="2070057"/>
                </a:cubicBezTo>
                <a:lnTo>
                  <a:pt x="7478364" y="2856491"/>
                </a:lnTo>
                <a:cubicBezTo>
                  <a:pt x="7405289" y="2908014"/>
                  <a:pt x="7387818" y="3009019"/>
                  <a:pt x="7439341" y="3082094"/>
                </a:cubicBezTo>
                <a:lnTo>
                  <a:pt x="7812493" y="3611332"/>
                </a:lnTo>
                <a:cubicBezTo>
                  <a:pt x="7864016" y="3684407"/>
                  <a:pt x="7965022" y="3701878"/>
                  <a:pt x="8038097" y="3650355"/>
                </a:cubicBezTo>
                <a:lnTo>
                  <a:pt x="9153490" y="2863922"/>
                </a:lnTo>
                <a:cubicBezTo>
                  <a:pt x="9226565" y="2812400"/>
                  <a:pt x="9244036" y="2711393"/>
                  <a:pt x="9192513" y="2638318"/>
                </a:cubicBezTo>
                <a:lnTo>
                  <a:pt x="8819362" y="2109080"/>
                </a:lnTo>
                <a:cubicBezTo>
                  <a:pt x="8793601" y="2072543"/>
                  <a:pt x="8755468" y="2049906"/>
                  <a:pt x="8714642" y="2042845"/>
                </a:cubicBezTo>
                <a:close/>
                <a:moveTo>
                  <a:pt x="11009370" y="2042844"/>
                </a:moveTo>
                <a:cubicBezTo>
                  <a:pt x="10968543" y="2035782"/>
                  <a:pt x="10925023" y="2044295"/>
                  <a:pt x="10888485" y="2070056"/>
                </a:cubicBezTo>
                <a:lnTo>
                  <a:pt x="9773092" y="2856491"/>
                </a:lnTo>
                <a:cubicBezTo>
                  <a:pt x="9700017" y="2908013"/>
                  <a:pt x="9682546" y="3009019"/>
                  <a:pt x="9734069" y="3082094"/>
                </a:cubicBezTo>
                <a:lnTo>
                  <a:pt x="10107220" y="3611332"/>
                </a:lnTo>
                <a:cubicBezTo>
                  <a:pt x="10158743" y="3684407"/>
                  <a:pt x="10259750" y="3701878"/>
                  <a:pt x="10332825" y="3650355"/>
                </a:cubicBezTo>
                <a:lnTo>
                  <a:pt x="11448218" y="2863921"/>
                </a:lnTo>
                <a:cubicBezTo>
                  <a:pt x="11521293" y="2812399"/>
                  <a:pt x="11538764" y="2711392"/>
                  <a:pt x="11487241" y="2638317"/>
                </a:cubicBezTo>
                <a:lnTo>
                  <a:pt x="11114090" y="2109080"/>
                </a:lnTo>
                <a:cubicBezTo>
                  <a:pt x="11088328" y="2072542"/>
                  <a:pt x="11050196" y="2049905"/>
                  <a:pt x="11009370" y="2042844"/>
                </a:cubicBezTo>
                <a:close/>
                <a:moveTo>
                  <a:pt x="6504842" y="729157"/>
                </a:moveTo>
                <a:cubicBezTo>
                  <a:pt x="6464015" y="722095"/>
                  <a:pt x="6420495" y="730608"/>
                  <a:pt x="6383958" y="756369"/>
                </a:cubicBezTo>
                <a:lnTo>
                  <a:pt x="5268566" y="1542803"/>
                </a:lnTo>
                <a:cubicBezTo>
                  <a:pt x="5195491" y="1594326"/>
                  <a:pt x="5178021" y="1695333"/>
                  <a:pt x="5229543" y="1768407"/>
                </a:cubicBezTo>
                <a:lnTo>
                  <a:pt x="5602695" y="2297646"/>
                </a:lnTo>
                <a:cubicBezTo>
                  <a:pt x="5654217" y="2370721"/>
                  <a:pt x="5755224" y="2388191"/>
                  <a:pt x="5828298" y="2336669"/>
                </a:cubicBezTo>
                <a:lnTo>
                  <a:pt x="6943690" y="1550234"/>
                </a:lnTo>
                <a:cubicBezTo>
                  <a:pt x="7016765" y="1498712"/>
                  <a:pt x="7034236" y="1397705"/>
                  <a:pt x="6982713" y="1324630"/>
                </a:cubicBezTo>
                <a:lnTo>
                  <a:pt x="6609562" y="795392"/>
                </a:lnTo>
                <a:cubicBezTo>
                  <a:pt x="6583800" y="758855"/>
                  <a:pt x="6545668" y="736218"/>
                  <a:pt x="6504842" y="729157"/>
                </a:cubicBezTo>
                <a:close/>
                <a:moveTo>
                  <a:pt x="8714642" y="729157"/>
                </a:moveTo>
                <a:cubicBezTo>
                  <a:pt x="8673815" y="722094"/>
                  <a:pt x="8630295" y="730607"/>
                  <a:pt x="8593757" y="756369"/>
                </a:cubicBezTo>
                <a:lnTo>
                  <a:pt x="7478364" y="1542803"/>
                </a:lnTo>
                <a:cubicBezTo>
                  <a:pt x="7405289" y="1594325"/>
                  <a:pt x="7387818" y="1695332"/>
                  <a:pt x="7439341" y="1768407"/>
                </a:cubicBezTo>
                <a:lnTo>
                  <a:pt x="7812493" y="2297645"/>
                </a:lnTo>
                <a:cubicBezTo>
                  <a:pt x="7864016" y="2370720"/>
                  <a:pt x="7965022" y="2388191"/>
                  <a:pt x="8038097" y="2336668"/>
                </a:cubicBezTo>
                <a:lnTo>
                  <a:pt x="9153490" y="1550233"/>
                </a:lnTo>
                <a:cubicBezTo>
                  <a:pt x="9226565" y="1498711"/>
                  <a:pt x="9244036" y="1397705"/>
                  <a:pt x="9192513" y="1324630"/>
                </a:cubicBezTo>
                <a:lnTo>
                  <a:pt x="8819362" y="795392"/>
                </a:lnTo>
                <a:cubicBezTo>
                  <a:pt x="8793601" y="758854"/>
                  <a:pt x="8755468" y="736218"/>
                  <a:pt x="8714642" y="729157"/>
                </a:cubicBezTo>
                <a:close/>
                <a:moveTo>
                  <a:pt x="11009370" y="729156"/>
                </a:moveTo>
                <a:cubicBezTo>
                  <a:pt x="10968543" y="722094"/>
                  <a:pt x="10925023" y="730607"/>
                  <a:pt x="10888485" y="756368"/>
                </a:cubicBezTo>
                <a:lnTo>
                  <a:pt x="9773092" y="1542803"/>
                </a:lnTo>
                <a:cubicBezTo>
                  <a:pt x="9700017" y="1594325"/>
                  <a:pt x="9682546" y="1695331"/>
                  <a:pt x="9734069" y="1768407"/>
                </a:cubicBezTo>
                <a:lnTo>
                  <a:pt x="10107220" y="2297644"/>
                </a:lnTo>
                <a:cubicBezTo>
                  <a:pt x="10158743" y="2370719"/>
                  <a:pt x="10259750" y="2388191"/>
                  <a:pt x="10332825" y="2336667"/>
                </a:cubicBezTo>
                <a:lnTo>
                  <a:pt x="11448218" y="1550233"/>
                </a:lnTo>
                <a:cubicBezTo>
                  <a:pt x="11521293" y="1498711"/>
                  <a:pt x="11538764" y="1397704"/>
                  <a:pt x="11487241" y="1324630"/>
                </a:cubicBezTo>
                <a:lnTo>
                  <a:pt x="11114090" y="795391"/>
                </a:lnTo>
                <a:cubicBezTo>
                  <a:pt x="11088328" y="758854"/>
                  <a:pt x="11050196" y="736217"/>
                  <a:pt x="11009370" y="729156"/>
                </a:cubicBezTo>
                <a:close/>
                <a:moveTo>
                  <a:pt x="0" y="0"/>
                </a:moveTo>
                <a:lnTo>
                  <a:pt x="12444982" y="0"/>
                </a:lnTo>
                <a:lnTo>
                  <a:pt x="12444982" y="7150607"/>
                </a:lnTo>
                <a:lnTo>
                  <a:pt x="0" y="7150607"/>
                </a:lnTo>
                <a:close/>
              </a:path>
            </a:pathLst>
          </a:custGeom>
          <a:solidFill>
            <a:srgbClr val="405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8" name="TextBox 2047"/>
          <p:cNvSpPr txBox="1"/>
          <p:nvPr/>
        </p:nvSpPr>
        <p:spPr>
          <a:xfrm>
            <a:off x="538602" y="1720841"/>
            <a:ext cx="43325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CoalA</a:t>
            </a:r>
            <a:endParaRPr lang="en-US" sz="5400" dirty="0" smtClean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5400" dirty="0" smtClean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Свои проекты не бросаем!!!</a:t>
            </a:r>
            <a:endParaRPr lang="ru-RU" sz="5400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10000" decel="9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00926 L 0.43776 4.44444E-6 L 0.00299 4.44444E-6 L 0.44844 4.44444E-6 L -0.00091 4.44444E-6 L 0.44909 -0.00463 L -0.00052 -0.00926 L 0.44792 4.44444E-6 L 1.04167E-6 4.44444E-6 " pathEditMode="relative" rAng="0" ptsTypes="AAAAAAAAA">
                                      <p:cBhvr>
                                        <p:cTn id="6" dur="59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0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02389" y="1333096"/>
            <a:ext cx="9144000" cy="2387600"/>
          </a:xfrm>
        </p:spPr>
        <p:txBody>
          <a:bodyPr/>
          <a:lstStyle/>
          <a:p>
            <a:r>
              <a:rPr lang="ru-RU" dirty="0" smtClean="0"/>
              <a:t>Спасибо за внимание!!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 rot="2331346">
            <a:off x="-379476" y="2667762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 rot="2331346">
            <a:off x="-580644" y="2466594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 rot="2331346">
            <a:off x="1567435" y="6336791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 rot="2331346">
            <a:off x="1366267" y="6135623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 rot="2331346">
            <a:off x="11397234" y="-414571"/>
            <a:ext cx="1042416" cy="1042416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 rot="2331346">
            <a:off x="11196066" y="-615739"/>
            <a:ext cx="1444752" cy="14447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 rot="2331346">
            <a:off x="2994416" y="6038538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 rot="2331346">
            <a:off x="2926478" y="5970599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 rot="2331346">
            <a:off x="342199" y="4224743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 rot="2331346">
            <a:off x="274259" y="4158680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 rot="2331346">
            <a:off x="11148473" y="1011032"/>
            <a:ext cx="502765" cy="502765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 rot="2331346">
            <a:off x="11080533" y="933539"/>
            <a:ext cx="638644" cy="6386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 rot="2331346">
            <a:off x="2515254" y="5527054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 rot="2331346">
            <a:off x="2462159" y="5473960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 rot="2331346">
            <a:off x="-198923" y="4792110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 rot="2331346">
            <a:off x="-252018" y="4739016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 rot="2331346">
            <a:off x="10247668" y="834687"/>
            <a:ext cx="313438" cy="313438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 rot="2331346">
            <a:off x="10194573" y="781593"/>
            <a:ext cx="419627" cy="4196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904">
            <a:off x="3039291" y="5995616"/>
            <a:ext cx="1205208" cy="120520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1600">
            <a:off x="12733305" y="5609202"/>
            <a:ext cx="1571510" cy="157151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3" r="555" b="41945"/>
          <a:stretch/>
        </p:blipFill>
        <p:spPr>
          <a:xfrm>
            <a:off x="2780396" y="4134408"/>
            <a:ext cx="22098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72 -0.19746 L -1.24948 -0.01574 " pathEditMode="relative" rAng="0" ptsTypes="AA">
                                      <p:cBhvr>
                                        <p:cTn id="6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38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226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CoalA calculator</vt:lpstr>
      <vt:lpstr>Этот проект представляет собой Telegram бота, который предоставляет пользователям возможность выполнять математические вычисления с помощью встроенного калькулятора. Бот также позволяет пользователям предлагать новые функции, которые могут быть добавлены в будущем.</vt:lpstr>
      <vt:lpstr>0.15 – были добавлены арифметические функции 0.18 – сделан первый вариант Telegram бота 0.20 – усовершенствование бота 0.21 – добавлена возможность предлагать новые функции 0.25 - добавлены новые арифметические функции 0.26 – добавлена база данных для обновления 0.21 0.28 и 0.30 – исправительные патчи интерфейса</vt:lpstr>
      <vt:lpstr>После официального выхода постепенно с помощью предложений новых арифметических и простых функций нашими  пользователями будут выходить патчи, а потом и обновления!</vt:lpstr>
      <vt:lpstr>Проект будет действовать по подписке руб./г: - личный (333 руб.) - семейный (255 руб.) – от двух до шести пользователей - ИП (33 руб.) – с подтверждением ИП и от двадцати и более пользователей</vt:lpstr>
      <vt:lpstr>Презентация PowerPoint</vt:lpstr>
      <vt:lpstr>Спасибо за внимание!!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</dc:creator>
  <cp:lastModifiedBy>Елена</cp:lastModifiedBy>
  <cp:revision>30</cp:revision>
  <dcterms:created xsi:type="dcterms:W3CDTF">2025-05-08T11:30:59Z</dcterms:created>
  <dcterms:modified xsi:type="dcterms:W3CDTF">2025-05-19T13:21:15Z</dcterms:modified>
</cp:coreProperties>
</file>