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92D050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B39E-B251-43B7-9C37-744C1FD35915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72CF-AB55-4554-8C3F-643712B1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0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7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0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C37-BE86-45F7-A120-FE513E7E33F0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01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3B6-0A6A-45B8-B6E8-789655CD77B0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2AFA-7384-40FB-A298-14784D2AD87F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3FB9-F7E0-4B07-B6D5-60E1A2FD1FEE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C81D-D308-47E2-9BA0-4673B5221407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37F1-3D6D-418B-B335-E2046891A9AE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6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2E62-7FDA-4459-8705-2853247338F0}" type="datetime1">
              <a:rPr lang="ru-RU" smtClean="0"/>
              <a:t>13.09.2023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18DF-A659-436D-A431-C7AD31AB70BE}" type="datetime1">
              <a:rPr lang="ru-RU" smtClean="0"/>
              <a:t>13.09.2023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9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1C05-45C3-4E22-9B68-C3E8587344E9}" type="datetime1">
              <a:rPr lang="ru-RU" smtClean="0"/>
              <a:t>13.09.2023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18C-2D77-4C0A-8AD6-060E470C51FF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2EF6-D6AB-4E27-B094-FFB6A781756A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62ED-2632-4C10-85C1-4AE95FA97FA9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для составления университетского расписания</a:t>
            </a:r>
            <a:br>
              <a:rPr lang="ru-RU" b="1" dirty="0" smtClean="0"/>
            </a:br>
            <a:r>
              <a:rPr lang="ru-RU" b="1" i="1" dirty="0" err="1" smtClean="0"/>
              <a:t>UnivTimetable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7116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3200" dirty="0" err="1">
                <a:cs typeface="Times New Roman" panose="02020603050405020304" pitchFamily="18" charset="0"/>
              </a:rPr>
              <a:t>ПИвИС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Свиридов Фёдор Юрьевич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Молдавский Илья Михайлович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Распопов Павел Сергеевич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47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</a:t>
            </a:r>
            <a:r>
              <a:rPr lang="en-GB" sz="4800" b="1" dirty="0" smtClean="0">
                <a:cs typeface="Times New Roman" panose="02020603050405020304" pitchFamily="18" charset="0"/>
              </a:rPr>
              <a:t> </a:t>
            </a:r>
            <a:r>
              <a:rPr lang="ru-RU" sz="4800" b="1" dirty="0" smtClean="0">
                <a:cs typeface="Times New Roman" panose="02020603050405020304" pitchFamily="18" charset="0"/>
              </a:rPr>
              <a:t>преподавателя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43" y="984727"/>
            <a:ext cx="2810500" cy="57612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6" y="984727"/>
            <a:ext cx="2853175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17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сценарий</a:t>
            </a:r>
            <a:r>
              <a:rPr lang="en-GB" sz="4800" b="1" dirty="0">
                <a:cs typeface="Times New Roman" panose="02020603050405020304" pitchFamily="18" charset="0"/>
              </a:rPr>
              <a:t> </a:t>
            </a:r>
            <a:r>
              <a:rPr lang="ru-RU" sz="4800" b="1" dirty="0">
                <a:cs typeface="Times New Roman" panose="02020603050405020304" pitchFamily="18" charset="0"/>
              </a:rPr>
              <a:t>преподавателя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09" y="981709"/>
            <a:ext cx="2859272" cy="57612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64" y="981709"/>
            <a:ext cx="2840982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8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Пользовательский </a:t>
            </a:r>
            <a:r>
              <a:rPr lang="ru-RU" sz="4800" b="1" dirty="0" smtClean="0">
                <a:cs typeface="Times New Roman" panose="02020603050405020304" pitchFamily="18" charset="0"/>
              </a:rPr>
              <a:t>сценарий для администратора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12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1" y="960256"/>
            <a:ext cx="2847079" cy="57612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1" y="1002931"/>
            <a:ext cx="2840982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23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Пользовательский сценарий для старосты</a:t>
            </a:r>
            <a:endParaRPr lang="ru-RU" sz="48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890002"/>
            <a:ext cx="2993395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Заключение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ru-RU" sz="3600" dirty="0" smtClean="0"/>
              <a:t>Добавлена возможность для преподавателей предоставлять нежелательное время </a:t>
            </a:r>
            <a:r>
              <a:rPr lang="ru-RU" sz="3600" dirty="0"/>
              <a:t>для проведения </a:t>
            </a:r>
            <a:r>
              <a:rPr lang="ru-RU" sz="3600" dirty="0" smtClean="0"/>
              <a:t>занятий, а также переносить занятия</a:t>
            </a:r>
            <a:endParaRPr lang="ru-RU" sz="3600" dirty="0"/>
          </a:p>
          <a:p>
            <a:pPr lv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3600" dirty="0" smtClean="0"/>
              <a:t>Реализовано формирование </a:t>
            </a:r>
            <a:r>
              <a:rPr lang="ru-RU" sz="3600" dirty="0"/>
              <a:t>расписания системой на основе предоставленных преподавателями </a:t>
            </a:r>
            <a:r>
              <a:rPr lang="ru-RU" sz="3600" dirty="0" smtClean="0"/>
              <a:t>данных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Заключение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3600" dirty="0" smtClean="0"/>
              <a:t>Внедрён экспорт расписания в формате </a:t>
            </a:r>
            <a:r>
              <a:rPr lang="ru-RU" sz="3600" dirty="0" err="1" smtClean="0"/>
              <a:t>Excel</a:t>
            </a:r>
            <a:r>
              <a:rPr lang="ru-RU" sz="3600" dirty="0" smtClean="0"/>
              <a:t> таблицы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3600" dirty="0" smtClean="0"/>
              <a:t>Реализовано уведомление старост по электронной почте об изменениях в расписании</a:t>
            </a:r>
            <a:endParaRPr lang="en-GB" sz="3600" dirty="0" smtClean="0"/>
          </a:p>
          <a:p>
            <a:pPr lvl="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3600" dirty="0"/>
              <a:t>Разработана возможность просмотра расписания для старост и </a:t>
            </a:r>
            <a:r>
              <a:rPr lang="ru-RU" sz="3600" dirty="0" smtClean="0"/>
              <a:t>преподавателей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Приложение для составления университетского расписания</a:t>
            </a:r>
            <a:br>
              <a:rPr lang="ru-RU" b="1" dirty="0" smtClean="0"/>
            </a:br>
            <a:r>
              <a:rPr lang="ru-RU" b="1" i="1" dirty="0" err="1" smtClean="0"/>
              <a:t>UnivTimetable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8662"/>
          </a:xfrm>
        </p:spPr>
        <p:txBody>
          <a:bodyPr>
            <a:noAutofit/>
          </a:bodyPr>
          <a:lstStyle/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Выполнили </a:t>
            </a:r>
            <a:r>
              <a:rPr lang="ru-RU" sz="3200" dirty="0">
                <a:cs typeface="Times New Roman" panose="02020603050405020304" pitchFamily="18" charset="0"/>
              </a:rPr>
              <a:t>студенты 3 курса ФКН </a:t>
            </a:r>
            <a:r>
              <a:rPr lang="ru-RU" sz="3200" dirty="0" err="1">
                <a:cs typeface="Times New Roman" panose="02020603050405020304" pitchFamily="18" charset="0"/>
              </a:rPr>
              <a:t>ПИвИС</a:t>
            </a:r>
            <a:endParaRPr lang="ru-RU" sz="3200" dirty="0">
              <a:cs typeface="Times New Roman" panose="02020603050405020304" pitchFamily="18" charset="0"/>
            </a:endParaRPr>
          </a:p>
          <a:p>
            <a:pPr algn="r"/>
            <a:r>
              <a:rPr lang="ru-RU" sz="3200" dirty="0" smtClean="0">
                <a:cs typeface="Times New Roman" panose="02020603050405020304" pitchFamily="18" charset="0"/>
              </a:rPr>
              <a:t>Свиридов Фёдор Юрьевич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Молдавский Илья Михайлович</a:t>
            </a:r>
            <a:r>
              <a:rPr lang="ru-RU" sz="3200" dirty="0">
                <a:cs typeface="Times New Roman" panose="02020603050405020304" pitchFamily="18" charset="0"/>
              </a:rPr>
              <a:t/>
            </a:r>
            <a:br>
              <a:rPr lang="ru-RU" sz="3200" dirty="0">
                <a:cs typeface="Times New Roman" panose="02020603050405020304" pitchFamily="18" charset="0"/>
              </a:rPr>
            </a:br>
            <a:r>
              <a:rPr lang="ru-RU" sz="3200" dirty="0" smtClean="0">
                <a:cs typeface="Times New Roman" panose="02020603050405020304" pitchFamily="18" charset="0"/>
              </a:rPr>
              <a:t>Распопов Павел Сергеевич</a:t>
            </a:r>
            <a:endParaRPr lang="ru-RU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1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Распределение обязанностей в команде</a:t>
            </a:r>
            <a:endParaRPr lang="ru-RU" sz="4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380151"/>
              </p:ext>
            </p:extLst>
          </p:nvPr>
        </p:nvGraphicFramePr>
        <p:xfrm>
          <a:off x="838200" y="1373705"/>
          <a:ext cx="10515600" cy="4982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86927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9640258"/>
                    </a:ext>
                  </a:extLst>
                </a:gridCol>
              </a:tblGrid>
              <a:tr h="68496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Член команды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Обязанности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51301"/>
                  </a:ext>
                </a:extLst>
              </a:tr>
              <a:tr h="12463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Свиридов Фёдор Юрьевич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baseline="0" dirty="0" smtClean="0"/>
                        <a:t>Тестирование</a:t>
                      </a:r>
                      <a:endParaRPr lang="ru-RU" sz="22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sz="2200" dirty="0" smtClean="0"/>
                        <a:t>Создание</a:t>
                      </a:r>
                      <a:r>
                        <a:rPr lang="ru-RU" sz="2200" baseline="0" dirty="0" smtClean="0"/>
                        <a:t> технического задания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sz="2200" baseline="0" dirty="0" smtClean="0"/>
                        <a:t>Написание курсовой работы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sz="2200" baseline="0" dirty="0" smtClean="0"/>
                        <a:t>Написание документации проекта</a:t>
                      </a:r>
                      <a:endParaRPr lang="ru-RU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19529"/>
                  </a:ext>
                </a:extLst>
              </a:tr>
              <a:tr h="117527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Молдавский Илья Михайлович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 smtClean="0"/>
                        <a:t>Разработка клиентской части приложения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sz="2200" dirty="0" smtClean="0"/>
                        <a:t>Создание дизайн-макетов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ru-RU" sz="2200" dirty="0" smtClean="0"/>
                        <a:t>Создание</a:t>
                      </a:r>
                      <a:r>
                        <a:rPr lang="ru-RU" sz="2200" baseline="0" dirty="0" smtClean="0"/>
                        <a:t> технического задания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91248"/>
                  </a:ext>
                </a:extLst>
              </a:tr>
              <a:tr h="1175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Распопов Павел Сергеевич</a:t>
                      </a:r>
                      <a:endParaRPr lang="ru-RU" sz="22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 smtClean="0"/>
                        <a:t>Разработка серверной части приложения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dirty="0" smtClean="0"/>
                        <a:t>Написание документации проекта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2200" smtClean="0"/>
                        <a:t>Развертывание</a:t>
                      </a:r>
                      <a:endParaRPr lang="ru-RU" sz="22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80600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2</a:t>
            </a:fld>
            <a:endParaRPr lang="ru-RU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Проблематика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Times New Roman" panose="02020603050405020304" pitchFamily="18" charset="0"/>
              </a:rPr>
              <a:t>Отсутствие единой удобной платформы для составления и просмотра расписания</a:t>
            </a:r>
          </a:p>
          <a:p>
            <a:r>
              <a:rPr lang="ru-RU" sz="3600" dirty="0"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cs typeface="Times New Roman" panose="02020603050405020304" pitchFamily="18" charset="0"/>
              </a:rPr>
              <a:t>Трудности, возникающие </a:t>
            </a:r>
            <a:r>
              <a:rPr lang="ru-RU" sz="3600" dirty="0">
                <a:cs typeface="Times New Roman" panose="02020603050405020304" pitchFamily="18" charset="0"/>
              </a:rPr>
              <a:t>при координировании процесса формирования расписания существующими методами</a:t>
            </a:r>
          </a:p>
          <a:p>
            <a:pPr marL="0" indent="0">
              <a:buNone/>
            </a:pPr>
            <a:endParaRPr lang="ru-RU" sz="3600" dirty="0"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Цель проекта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С</a:t>
            </a:r>
            <a:r>
              <a:rPr lang="ru-RU" sz="3600" dirty="0" smtClean="0"/>
              <a:t>оздание мобильного приложения для отслеживания и формирования </a:t>
            </a:r>
            <a:r>
              <a:rPr lang="ru-RU" sz="3600" smtClean="0"/>
              <a:t>расписания занятий </a:t>
            </a:r>
            <a:r>
              <a:rPr lang="ru-RU" sz="3600" dirty="0" smtClean="0"/>
              <a:t>в высших учебных заведениях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72" y="3635193"/>
            <a:ext cx="3151056" cy="25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Задачи </a:t>
            </a:r>
            <a:r>
              <a:rPr lang="ru-RU" sz="4800" b="1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/>
              <a:t>Учёт </a:t>
            </a:r>
            <a:r>
              <a:rPr lang="ru-RU" sz="3600" dirty="0" smtClean="0"/>
              <a:t>нежелательного </a:t>
            </a:r>
            <a:r>
              <a:rPr lang="ru-RU" sz="3600" dirty="0"/>
              <a:t>времени для проведения занятий </a:t>
            </a:r>
            <a:r>
              <a:rPr lang="ru-RU" sz="3600" dirty="0" smtClean="0"/>
              <a:t>преподавателями </a:t>
            </a:r>
          </a:p>
          <a:p>
            <a:pPr lvl="0"/>
            <a:r>
              <a:rPr lang="ru-RU" sz="3600" dirty="0" smtClean="0"/>
              <a:t>Обеспечение </a:t>
            </a:r>
            <a:r>
              <a:rPr lang="ru-RU" sz="3600" dirty="0"/>
              <a:t>возможности просмотра расписания на заданный промежуток времени как для старост (для их групп), так и для преподавателей (личное</a:t>
            </a:r>
            <a:r>
              <a:rPr lang="ru-RU" sz="3600" dirty="0" smtClean="0"/>
              <a:t>)</a:t>
            </a:r>
            <a:endParaRPr lang="ru-RU" sz="3600" dirty="0"/>
          </a:p>
          <a:p>
            <a:pPr lvl="0"/>
            <a:r>
              <a:rPr lang="ru-RU" sz="3600" dirty="0" smtClean="0"/>
              <a:t>Предоставление </a:t>
            </a:r>
            <a:r>
              <a:rPr lang="ru-RU" sz="3600" dirty="0"/>
              <a:t>преподавателям права переноса занятий через </a:t>
            </a:r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cs typeface="Times New Roman" panose="02020603050405020304" pitchFamily="18" charset="0"/>
              </a:rPr>
              <a:t>Задачи </a:t>
            </a:r>
            <a:r>
              <a:rPr lang="ru-RU" sz="4800" b="1" dirty="0"/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600" dirty="0"/>
              <a:t>Ф</a:t>
            </a:r>
            <a:r>
              <a:rPr lang="ru-RU" sz="3600" dirty="0" smtClean="0"/>
              <a:t>ормирование расписания системой на основе предоставленных преподавателями данных</a:t>
            </a:r>
          </a:p>
          <a:p>
            <a:pPr lvl="0"/>
            <a:r>
              <a:rPr lang="ru-RU" sz="3600" dirty="0"/>
              <a:t>Э</a:t>
            </a:r>
            <a:r>
              <a:rPr lang="ru-RU" sz="3600" dirty="0" smtClean="0"/>
              <a:t>кспорт расписания в формате </a:t>
            </a:r>
            <a:r>
              <a:rPr lang="ru-RU" sz="3600" dirty="0" err="1" smtClean="0"/>
              <a:t>Excel</a:t>
            </a:r>
            <a:r>
              <a:rPr lang="ru-RU" sz="3600" dirty="0" smtClean="0"/>
              <a:t> таблицы</a:t>
            </a:r>
          </a:p>
          <a:p>
            <a:r>
              <a:rPr lang="ru-RU" sz="3600" dirty="0"/>
              <a:t>У</a:t>
            </a:r>
            <a:r>
              <a:rPr lang="ru-RU" sz="3600" dirty="0" smtClean="0"/>
              <a:t>ведомление старост по электронной почте об изменениях в расписании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Обзор аналогов </a:t>
            </a:r>
            <a:endParaRPr lang="ru-RU" sz="4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34405"/>
              </p:ext>
            </p:extLst>
          </p:nvPr>
        </p:nvGraphicFramePr>
        <p:xfrm>
          <a:off x="373672" y="1690688"/>
          <a:ext cx="11444656" cy="432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164">
                  <a:extLst>
                    <a:ext uri="{9D8B030D-6E8A-4147-A177-3AD203B41FA5}">
                      <a16:colId xmlns:a16="http://schemas.microsoft.com/office/drawing/2014/main" val="1070467818"/>
                    </a:ext>
                  </a:extLst>
                </a:gridCol>
                <a:gridCol w="2861164">
                  <a:extLst>
                    <a:ext uri="{9D8B030D-6E8A-4147-A177-3AD203B41FA5}">
                      <a16:colId xmlns:a16="http://schemas.microsoft.com/office/drawing/2014/main" val="1672901587"/>
                    </a:ext>
                  </a:extLst>
                </a:gridCol>
                <a:gridCol w="2861164">
                  <a:extLst>
                    <a:ext uri="{9D8B030D-6E8A-4147-A177-3AD203B41FA5}">
                      <a16:colId xmlns:a16="http://schemas.microsoft.com/office/drawing/2014/main" val="3163261665"/>
                    </a:ext>
                  </a:extLst>
                </a:gridCol>
                <a:gridCol w="2861164">
                  <a:extLst>
                    <a:ext uri="{9D8B030D-6E8A-4147-A177-3AD203B41FA5}">
                      <a16:colId xmlns:a16="http://schemas.microsoft.com/office/drawing/2014/main" val="4078775654"/>
                    </a:ext>
                  </a:extLst>
                </a:gridCol>
              </a:tblGrid>
              <a:tr h="864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Характеристики</a:t>
                      </a:r>
                      <a:endParaRPr lang="ru-RU" sz="22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 err="1" smtClean="0">
                          <a:effectLst/>
                        </a:rPr>
                        <a:t>СтудЖурнал</a:t>
                      </a:r>
                      <a:r>
                        <a:rPr lang="ru-RU" sz="2200" kern="1200" dirty="0" smtClean="0">
                          <a:effectLst/>
                        </a:rPr>
                        <a:t> – Расписание занятий</a:t>
                      </a:r>
                      <a:endParaRPr lang="ru-RU" sz="2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 smtClean="0"/>
                        <a:t>Student Calendar – Timetable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 err="1" smtClean="0">
                          <a:effectLst/>
                        </a:rPr>
                        <a:t>School</a:t>
                      </a:r>
                      <a:r>
                        <a:rPr lang="ru-RU" sz="2200" kern="1200" dirty="0" smtClean="0">
                          <a:effectLst/>
                        </a:rPr>
                        <a:t> </a:t>
                      </a:r>
                      <a:r>
                        <a:rPr lang="ru-RU" sz="2200" kern="1200" dirty="0" err="1" smtClean="0">
                          <a:effectLst/>
                        </a:rPr>
                        <a:t>Planner</a:t>
                      </a:r>
                      <a:endParaRPr lang="ru-RU" sz="2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266156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baseline="0" dirty="0" smtClean="0"/>
                        <a:t>Бесплатно доступный функционал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07727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Наличие интеграции с ВУЗом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17422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Русский</a:t>
                      </a:r>
                      <a:r>
                        <a:rPr lang="ru-RU" sz="2200" baseline="0" dirty="0" smtClean="0"/>
                        <a:t> язык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+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3099"/>
                  </a:ext>
                </a:extLst>
              </a:tr>
              <a:tr h="8640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Экспорт</a:t>
                      </a:r>
                      <a:r>
                        <a:rPr lang="ru-RU" sz="2200" baseline="0" dirty="0" smtClean="0"/>
                        <a:t> в </a:t>
                      </a:r>
                      <a:r>
                        <a:rPr lang="en-GB" sz="2200" baseline="0" dirty="0" smtClean="0"/>
                        <a:t>Excel</a:t>
                      </a:r>
                      <a:r>
                        <a:rPr lang="ru-RU" sz="2200" baseline="0" dirty="0" smtClean="0"/>
                        <a:t> формат</a:t>
                      </a:r>
                      <a:endParaRPr lang="ru-RU" sz="2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-</a:t>
                      </a:r>
                      <a:endParaRPr lang="ru-RU" sz="3600" dirty="0">
                        <a:latin typeface="+mn-lt"/>
                      </a:endParaRPr>
                    </a:p>
                  </a:txBody>
                  <a:tcPr anchor="ctr">
                    <a:solidFill>
                      <a:srgbClr val="FF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3706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Средства реализации</a:t>
            </a:r>
            <a:endParaRPr lang="ru-RU" sz="48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05"/>
          <a:stretch/>
        </p:blipFill>
        <p:spPr>
          <a:xfrm>
            <a:off x="4371371" y="2829575"/>
            <a:ext cx="2045677" cy="12136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30" y="4529846"/>
            <a:ext cx="2182557" cy="7498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096" y="3081364"/>
            <a:ext cx="3259447" cy="6482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295" y="5037973"/>
            <a:ext cx="1261841" cy="10802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48" y="4124492"/>
            <a:ext cx="1560579" cy="15605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5" y="3138588"/>
            <a:ext cx="2659046" cy="591014"/>
          </a:xfrm>
          <a:prstGeom prst="rect">
            <a:avLst/>
          </a:prstGeom>
        </p:spPr>
      </p:pic>
      <p:sp>
        <p:nvSpPr>
          <p:cNvPr id="14" name="Google Shape;102;p18"/>
          <p:cNvSpPr txBox="1"/>
          <p:nvPr/>
        </p:nvSpPr>
        <p:spPr>
          <a:xfrm>
            <a:off x="956019" y="1495710"/>
            <a:ext cx="263814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3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Клиентская часть</a:t>
            </a:r>
            <a:endParaRPr sz="3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06;p18"/>
          <p:cNvCxnSpPr/>
          <p:nvPr/>
        </p:nvCxnSpPr>
        <p:spPr>
          <a:xfrm>
            <a:off x="1020551" y="2704506"/>
            <a:ext cx="2509078" cy="1127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03;p18"/>
          <p:cNvSpPr txBox="1"/>
          <p:nvPr/>
        </p:nvSpPr>
        <p:spPr>
          <a:xfrm>
            <a:off x="4267733" y="1495710"/>
            <a:ext cx="238845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3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Серверная часть</a:t>
            </a:r>
            <a:endParaRPr sz="3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4;p18"/>
          <p:cNvSpPr txBox="1"/>
          <p:nvPr/>
        </p:nvSpPr>
        <p:spPr>
          <a:xfrm>
            <a:off x="8189707" y="1837541"/>
            <a:ext cx="1156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3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БД</a:t>
            </a:r>
            <a:endParaRPr sz="3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09;p18"/>
          <p:cNvSpPr txBox="1"/>
          <p:nvPr/>
        </p:nvSpPr>
        <p:spPr>
          <a:xfrm>
            <a:off x="7148463" y="4033662"/>
            <a:ext cx="339008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ru" sz="3600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Развертывание</a:t>
            </a:r>
            <a:endParaRPr sz="3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9981" y="2715784"/>
            <a:ext cx="2523963" cy="2438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6126" y="2720204"/>
            <a:ext cx="2523963" cy="2438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521" y="4775422"/>
            <a:ext cx="2523963" cy="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cs typeface="Times New Roman" panose="02020603050405020304" pitchFamily="18" charset="0"/>
              </a:rPr>
              <a:t>Средства реализации</a:t>
            </a:r>
            <a:endParaRPr lang="ru-RU" sz="48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48" y="1695430"/>
            <a:ext cx="2250152" cy="19501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2132"/>
            <a:ext cx="3184581" cy="11942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77" y="5162132"/>
            <a:ext cx="4550123" cy="11942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7" y="1695430"/>
            <a:ext cx="2600176" cy="19501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66" y="2884906"/>
            <a:ext cx="5823234" cy="11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302</Words>
  <Application>Microsoft Office PowerPoint</Application>
  <PresentationFormat>Широкоэкранный</PresentationFormat>
  <Paragraphs>91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Тема Office</vt:lpstr>
      <vt:lpstr>Приложение для составления университетского расписания UnivTimetable</vt:lpstr>
      <vt:lpstr>Распределение обязанностей в команде</vt:lpstr>
      <vt:lpstr>Проблематика</vt:lpstr>
      <vt:lpstr>Цель проекта</vt:lpstr>
      <vt:lpstr>Задачи проекта</vt:lpstr>
      <vt:lpstr>Задачи проекта</vt:lpstr>
      <vt:lpstr>Обзор аналогов </vt:lpstr>
      <vt:lpstr>Средства реализации</vt:lpstr>
      <vt:lpstr>Средства реализации</vt:lpstr>
      <vt:lpstr>Пользовательский сценарий преподавателя</vt:lpstr>
      <vt:lpstr>Пользовательский сценарий преподавателя</vt:lpstr>
      <vt:lpstr>Пользовательский сценарий для администратора</vt:lpstr>
      <vt:lpstr>Пользовательский сценарий для старосты</vt:lpstr>
      <vt:lpstr>Заключение</vt:lpstr>
      <vt:lpstr>Заключение</vt:lpstr>
      <vt:lpstr>Приложение для составления университетского расписания UnivTimetable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составления университетского расписания UnivTimetable</dc:title>
  <dc:creator>Fedot-Begemot</dc:creator>
  <cp:lastModifiedBy>Fedot-Begemot</cp:lastModifiedBy>
  <cp:revision>38</cp:revision>
  <dcterms:created xsi:type="dcterms:W3CDTF">2023-06-06T10:29:36Z</dcterms:created>
  <dcterms:modified xsi:type="dcterms:W3CDTF">2023-09-13T13:29:43Z</dcterms:modified>
</cp:coreProperties>
</file>