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5986322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5986322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5986322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5986322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5986322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5986322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5986322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5986322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5986322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5986322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5986322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5986322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5986322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5986322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e5986322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e5986322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5986322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5986322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5986322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5986322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Рынок заведений общественного питания Москвы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целесообразности открытия кафе с роботами в виде обслуживающего персонала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Наличие большого количества посадочных мест </a:t>
            </a:r>
            <a:r>
              <a:rPr b="1" lang="ru" sz="1600"/>
              <a:t>не является показателем популярности</a:t>
            </a:r>
            <a:r>
              <a:rPr lang="ru" sz="1600"/>
              <a:t> места общественного питания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В популярных местах локации малое количество посадочных мест </a:t>
            </a:r>
            <a:r>
              <a:rPr b="1" lang="ru" sz="1600"/>
              <a:t>не </a:t>
            </a:r>
            <a:r>
              <a:rPr b="1" lang="ru" sz="1600"/>
              <a:t>свидетельствует</a:t>
            </a:r>
            <a:r>
              <a:rPr b="1" lang="ru" sz="1600"/>
              <a:t> о </a:t>
            </a:r>
            <a:r>
              <a:rPr b="1" lang="ru" sz="1600"/>
              <a:t>непроходимости</a:t>
            </a:r>
            <a:r>
              <a:rPr lang="ru" sz="1600"/>
              <a:t> заведения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ru" sz="1600"/>
              <a:t>Скопление заведений в популярных местах позволяет</a:t>
            </a:r>
            <a:r>
              <a:rPr lang="ru" sz="1600"/>
              <a:t> владельцам заведений без ущерба посещаемости оптимизировать посадочные места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вывод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935"/>
              <a:buNone/>
            </a:pPr>
            <a:r>
              <a:rPr lang="ru" sz="1600">
                <a:solidFill>
                  <a:srgbClr val="616161"/>
                </a:solidFill>
              </a:rPr>
              <a:t>Для открытия заведения общественного питания очень </a:t>
            </a:r>
            <a:r>
              <a:rPr b="1" lang="ru" sz="1600">
                <a:solidFill>
                  <a:srgbClr val="616161"/>
                </a:solidFill>
              </a:rPr>
              <a:t>важно придерживаться имеющихся высокорентабельных мест дислокации</a:t>
            </a:r>
            <a:r>
              <a:rPr lang="ru" sz="1600">
                <a:solidFill>
                  <a:srgbClr val="616161"/>
                </a:solidFill>
              </a:rPr>
              <a:t>. Поэтому напрашивается рекомендация использовать ноу-хау в виде обслуживания роботами в уже </a:t>
            </a:r>
            <a:r>
              <a:rPr b="1" lang="ru" sz="1600">
                <a:solidFill>
                  <a:srgbClr val="616161"/>
                </a:solidFill>
              </a:rPr>
              <a:t>сформировавшихся районах активности общепита.</a:t>
            </a:r>
            <a:r>
              <a:rPr lang="ru" sz="1600">
                <a:solidFill>
                  <a:srgbClr val="616161"/>
                </a:solidFill>
              </a:rPr>
              <a:t> Учитывая,что популярность мест общепита не зависит от количества посадочных мест, то при выборе формата заведения </a:t>
            </a:r>
            <a:r>
              <a:rPr b="1" lang="ru" sz="1600">
                <a:solidFill>
                  <a:srgbClr val="616161"/>
                </a:solidFill>
              </a:rPr>
              <a:t>стоит исключить массовые сферы в виде кафе и столовых</a:t>
            </a:r>
            <a:r>
              <a:rPr lang="ru" sz="1600">
                <a:solidFill>
                  <a:srgbClr val="616161"/>
                </a:solidFill>
              </a:rPr>
              <a:t>. Остальные виды заведений представлены значительно меньшим количеством, что свидетельствует </a:t>
            </a:r>
            <a:r>
              <a:rPr b="1" lang="ru" sz="1600">
                <a:solidFill>
                  <a:srgbClr val="616161"/>
                </a:solidFill>
              </a:rPr>
              <a:t>о превалирующем значении локации перед оригинальностью преподнесения услуги.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60800" y="1318650"/>
            <a:ext cx="736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Соотношение видов заведений по количеству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3929" l="0" r="0" t="0"/>
          <a:stretch/>
        </p:blipFill>
        <p:spPr>
          <a:xfrm>
            <a:off x="675525" y="1918125"/>
            <a:ext cx="4832300" cy="3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507825" y="1971675"/>
            <a:ext cx="3396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Кафе </a:t>
            </a:r>
            <a:r>
              <a:rPr lang="ru" sz="1600"/>
              <a:t>- </a:t>
            </a:r>
            <a:r>
              <a:rPr b="1" lang="ru" sz="1600"/>
              <a:t>наибольшее кол-во </a:t>
            </a:r>
            <a:r>
              <a:rPr lang="ru" sz="1600"/>
              <a:t>заведений. Их в </a:t>
            </a:r>
            <a:r>
              <a:rPr lang="ru" sz="1600" u="sng"/>
              <a:t>2-2,5</a:t>
            </a:r>
            <a:r>
              <a:rPr lang="ru" sz="1600"/>
              <a:t> раза больше чем последующих типов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Далее с незначительной разницей идут 3 типа - столовая, ресторан и фастфуд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11174" r="0" t="0"/>
          <a:stretch/>
        </p:blipFill>
        <p:spPr>
          <a:xfrm>
            <a:off x="428600" y="2078875"/>
            <a:ext cx="3422485" cy="2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Соотношение сетевых и несетевых заведений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986250" y="2571750"/>
            <a:ext cx="44319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Ошибочно предполагать, что сетевых заведений в Москве больше, чем несетевых.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По данным ситуация абсолютно другая - </a:t>
            </a:r>
            <a:r>
              <a:rPr b="1" lang="ru" sz="1600"/>
              <a:t>несетевых заведений почти в 4 раза больше</a:t>
            </a:r>
            <a:r>
              <a:rPr lang="ru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Соотношение сетевых и несетевых заведений по типу заведения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16725" y="2209875"/>
            <a:ext cx="4550490" cy="29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0" y="2282450"/>
            <a:ext cx="433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Только в фастфудах</a:t>
            </a:r>
            <a:r>
              <a:rPr lang="ru" sz="1600"/>
              <a:t> кол-во сетевых и несетвых заведений различается незначительно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Ни один тип заведения не является вотчиной сетевиков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/>
              <a:t>Бары, буфеты и столовые</a:t>
            </a:r>
            <a:r>
              <a:rPr lang="ru" sz="1600"/>
              <a:t> почти полностью являются </a:t>
            </a:r>
            <a:r>
              <a:rPr b="1" lang="ru" sz="1600"/>
              <a:t>несетевыми заведениями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посадочных мест в сетевых заведениях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50" y="2170900"/>
            <a:ext cx="4766076" cy="2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057825" y="2271725"/>
            <a:ext cx="3632700" cy="19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Характерная черта для сетевых заведений :</a:t>
            </a:r>
            <a:r>
              <a:rPr lang="ru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/>
              <a:t>большое количество заведений с малым числом посадочных мест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Среднее число посадочных мест по типу заведения.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32750" y="2137750"/>
            <a:ext cx="38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</a:t>
            </a:r>
            <a:r>
              <a:rPr b="1" lang="ru" sz="1600"/>
              <a:t>столовых и ресторанах </a:t>
            </a:r>
            <a:r>
              <a:rPr lang="ru" sz="1600"/>
              <a:t>наибольшее количество посадочных мест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В </a:t>
            </a:r>
            <a:r>
              <a:rPr b="1" lang="ru" sz="1600"/>
              <a:t>закусочных и кулинариях</a:t>
            </a:r>
            <a:r>
              <a:rPr lang="ru" sz="1600"/>
              <a:t> посадочных мест меньше всего</a:t>
            </a:r>
            <a:endParaRPr sz="16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5660" l="5201" r="2402" t="0"/>
          <a:stretch/>
        </p:blipFill>
        <p:spPr>
          <a:xfrm>
            <a:off x="642925" y="2137747"/>
            <a:ext cx="3929075" cy="294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801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Топ 10 улиц по количеству заведений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5374" l="3966" r="0" t="0"/>
          <a:stretch/>
        </p:blipFill>
        <p:spPr>
          <a:xfrm>
            <a:off x="685825" y="1800225"/>
            <a:ext cx="6411200" cy="32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Топ 5 районов Москвы с одним заведением на одной улице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411025"/>
            <a:ext cx="76887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Лефортово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Сокольники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Замоскворечье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Мещанский район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Пресненский район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9425"/>
            <a:ext cx="4619597" cy="30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Кол-во посадочных мест в заведениях на улицах с наибольшим кол-вом заведений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349050" y="2186000"/>
            <a:ext cx="34056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популярных местах, дорогая аренда, следовательно мало посадочных мест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