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DCEEE3-3141-6E37-4591-567A8B7FFD77}" v="727" dt="2025-01-22T06:55:50.832"/>
    <p1510:client id="{A4B0C6FB-F19F-4357-B8CC-F644AF97F61A}" v="2249" dt="2025-01-23T06:24:52.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1/22/2025</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904915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1/22/2025</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74886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1/22/2025</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4355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1/22/2025</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566554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1/22/2025</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54923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1/22/2025</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72244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1/22/2025</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79527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1/22/2025</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33536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1/22/2025</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028860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1/22/2025</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160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1/22/2025</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23076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1/22/2025</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64024523"/>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0" r:id="rId6"/>
    <p:sldLayoutId id="2147483736" r:id="rId7"/>
    <p:sldLayoutId id="2147483737" r:id="rId8"/>
    <p:sldLayoutId id="2147483738" r:id="rId9"/>
    <p:sldLayoutId id="2147483739" r:id="rId10"/>
    <p:sldLayoutId id="214748374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kaggle.com/datasets/adityakadiwal/water-potability/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088464FC-BA67-4F51-9FF7-DBE25BC1B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27E03DB2-550B-4724-AED9-6CDD879123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6465A54-5573-484E-B100-DD573A200F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3FE72B0-EFA3-4014-8CDC-1C287601B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F760997-975D-4B2C-8156-B7D50D003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B6F8662-B246-4822-9C58-17B716C157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34A646E-FE31-4A4B-8671-F7388A435F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C733733-B757-4917-8037-20B16E4281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A78D03B-F6D8-4A21-A4B8-5B61F420CF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4D19C5-78BE-416D-93DE-D9D3C66AF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885153-0E8D-4E9D-84C9-72B30A898F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E6907E2-1D55-4C28-BFEB-D3DED31F96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A6CF01-1EE4-4AED-917E-A399E29E84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3D3E530-D97C-46B7-807C-65B63CD059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7659DC-F17B-46DE-AC6E-E17E8365AF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EAA8CC2-E19B-4B07-BA97-B5C7B978D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9C9D14-88FE-4F59-9041-7FC5FD6464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061BF0-EF9F-44AF-A8CD-67A63ADAE9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7D26BEE-06B3-412E-B8E6-6DD4A15EB8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2D99D3C-C411-4362-A855-0407BAB58B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1D83338-69DA-4BD2-9B7B-CF1BC2B697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2ADBF0E-FFEA-499B-A3EE-61D967143E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B1F6D47-BE03-40C8-93D7-3727C3452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8BB3A57-69CE-4A24-9F7D-4C04DDA62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86F159E-685A-4FE9-8883-D9C23B14E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DB9DB7-21A5-4A0C-9F59-79571BAF64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893421-FD38-4970-90EF-FBF4E7F7C3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5253162-5698-4B03-BAB7-2034949EE5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3DA1941-59E5-4945-8CF8-FE50F01976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399BEA3-F0ED-4CE7-BE3D-FD9BF77727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1AE72F-67C2-48F4-BF50-DD80CF4AA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804CC83-E412-4E00-9849-9C2A12D584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Flowchart: Document 43">
            <a:extLst>
              <a:ext uri="{FF2B5EF4-FFF2-40B4-BE49-F238E27FC236}">
                <a16:creationId xmlns:a16="http://schemas.microsoft.com/office/drawing/2014/main" id="{32FE619E-19C4-42B9-AB51-CA7CBE37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995623"/>
          </a:xfrm>
          <a:prstGeom prst="flowChartDocumen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ink and blue acrylic paint">
            <a:extLst>
              <a:ext uri="{FF2B5EF4-FFF2-40B4-BE49-F238E27FC236}">
                <a16:creationId xmlns:a16="http://schemas.microsoft.com/office/drawing/2014/main" id="{72059CA3-425F-157B-25E3-DAECCAFA7CB3}"/>
              </a:ext>
            </a:extLst>
          </p:cNvPr>
          <p:cNvPicPr>
            <a:picLocks noChangeAspect="1"/>
          </p:cNvPicPr>
          <p:nvPr/>
        </p:nvPicPr>
        <p:blipFill>
          <a:blip r:embed="rId2">
            <a:alphaModFix amt="60000"/>
          </a:blip>
          <a:srcRect t="21264" r="4" b="31949"/>
          <a:stretch/>
        </p:blipFill>
        <p:spPr>
          <a:xfrm>
            <a:off x="20" y="10"/>
            <a:ext cx="12185128" cy="3944686"/>
          </a:xfrm>
          <a:custGeom>
            <a:avLst/>
            <a:gdLst/>
            <a:ahLst/>
            <a:cxnLst/>
            <a:rect l="l" t="t" r="r" b="b"/>
            <a:pathLst>
              <a:path w="12185148" h="3944696">
                <a:moveTo>
                  <a:pt x="0" y="0"/>
                </a:moveTo>
                <a:lnTo>
                  <a:pt x="12185148" y="0"/>
                </a:lnTo>
                <a:lnTo>
                  <a:pt x="12185148" y="3204268"/>
                </a:lnTo>
                <a:cubicBezTo>
                  <a:pt x="6279648" y="3204268"/>
                  <a:pt x="6095102" y="4350040"/>
                  <a:pt x="547161" y="3790988"/>
                </a:cubicBezTo>
                <a:lnTo>
                  <a:pt x="0" y="3732204"/>
                </a:lnTo>
                <a:close/>
              </a:path>
            </a:pathLst>
          </a:custGeom>
        </p:spPr>
      </p:pic>
      <p:sp>
        <p:nvSpPr>
          <p:cNvPr id="2" name="Title 1"/>
          <p:cNvSpPr>
            <a:spLocks noGrp="1"/>
          </p:cNvSpPr>
          <p:nvPr>
            <p:ph type="ctrTitle"/>
          </p:nvPr>
        </p:nvSpPr>
        <p:spPr>
          <a:xfrm>
            <a:off x="691078" y="668980"/>
            <a:ext cx="10809844" cy="1874384"/>
          </a:xfrm>
        </p:spPr>
        <p:txBody>
          <a:bodyPr anchor="t">
            <a:normAutofit/>
          </a:bodyPr>
          <a:lstStyle/>
          <a:p>
            <a:r>
              <a:rPr lang="en-US" dirty="0">
                <a:solidFill>
                  <a:srgbClr val="FFFFFF"/>
                </a:solidFill>
              </a:rPr>
              <a:t>Is this water dangerous?</a:t>
            </a:r>
          </a:p>
        </p:txBody>
      </p:sp>
      <p:sp>
        <p:nvSpPr>
          <p:cNvPr id="3" name="Subtitle 2"/>
          <p:cNvSpPr>
            <a:spLocks noGrp="1"/>
          </p:cNvSpPr>
          <p:nvPr>
            <p:ph type="subTitle" idx="1"/>
          </p:nvPr>
        </p:nvSpPr>
        <p:spPr>
          <a:xfrm>
            <a:off x="691077" y="4536953"/>
            <a:ext cx="7379062" cy="1633637"/>
          </a:xfrm>
        </p:spPr>
        <p:txBody>
          <a:bodyPr anchor="t">
            <a:normAutofit/>
          </a:bodyPr>
          <a:lstStyle/>
          <a:p>
            <a:r>
              <a:rPr lang="en-US" dirty="0"/>
              <a:t>Boiling may not be enough</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BB8B3DF-6322-EACC-3050-244F39AC69CC}"/>
              </a:ext>
            </a:extLst>
          </p:cNvPr>
          <p:cNvSpPr>
            <a:spLocks noGrp="1"/>
          </p:cNvSpPr>
          <p:nvPr>
            <p:ph type="title"/>
          </p:nvPr>
        </p:nvSpPr>
        <p:spPr>
          <a:xfrm>
            <a:off x="691079" y="725951"/>
            <a:ext cx="4927425" cy="1938525"/>
          </a:xfrm>
        </p:spPr>
        <p:txBody>
          <a:bodyPr>
            <a:normAutofit/>
          </a:bodyPr>
          <a:lstStyle/>
          <a:p>
            <a:r>
              <a:rPr lang="en-US" dirty="0"/>
              <a:t>The Dataset</a:t>
            </a:r>
          </a:p>
        </p:txBody>
      </p:sp>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97BD534A-265A-3693-45C2-60535EF71865}"/>
              </a:ext>
            </a:extLst>
          </p:cNvPr>
          <p:cNvSpPr>
            <a:spLocks noGrp="1"/>
          </p:cNvSpPr>
          <p:nvPr>
            <p:ph idx="1"/>
          </p:nvPr>
        </p:nvSpPr>
        <p:spPr>
          <a:xfrm>
            <a:off x="691079" y="2886116"/>
            <a:ext cx="4927425" cy="3245931"/>
          </a:xfrm>
        </p:spPr>
        <p:txBody>
          <a:bodyPr vert="horz" lIns="91440" tIns="45720" rIns="91440" bIns="45720" rtlCol="0">
            <a:normAutofit/>
          </a:bodyPr>
          <a:lstStyle/>
          <a:p>
            <a:r>
              <a:rPr lang="en-US" dirty="0"/>
              <a:t>I retrieved a water quality dataset from Kaggle that is meant for use in predicting the potability of water given 9 features. </a:t>
            </a:r>
          </a:p>
          <a:p>
            <a:pPr>
              <a:buClr>
                <a:srgbClr val="B27392"/>
              </a:buClr>
            </a:pPr>
            <a:r>
              <a:rPr lang="en-US" dirty="0"/>
              <a:t>Link to dataset: </a:t>
            </a:r>
            <a:r>
              <a:rPr lang="en-US" dirty="0">
                <a:ea typeface="+mn-lt"/>
                <a:cs typeface="+mn-lt"/>
                <a:hlinkClick r:id="rId2"/>
              </a:rPr>
              <a:t>https://www.kaggle.com/datasets/adityakadiwal/water-potability/data</a:t>
            </a:r>
            <a:endParaRPr lang="en-US" dirty="0">
              <a:ea typeface="+mn-lt"/>
              <a:cs typeface="+mn-lt"/>
            </a:endParaRPr>
          </a:p>
        </p:txBody>
      </p:sp>
      <p:pic>
        <p:nvPicPr>
          <p:cNvPr id="5" name="Picture 4" descr="Wave pattern in the water">
            <a:extLst>
              <a:ext uri="{FF2B5EF4-FFF2-40B4-BE49-F238E27FC236}">
                <a16:creationId xmlns:a16="http://schemas.microsoft.com/office/drawing/2014/main" id="{3583420A-5A8B-7049-EE35-518F1D39B1A1}"/>
              </a:ext>
            </a:extLst>
          </p:cNvPr>
          <p:cNvPicPr>
            <a:picLocks noChangeAspect="1"/>
          </p:cNvPicPr>
          <p:nvPr/>
        </p:nvPicPr>
        <p:blipFill>
          <a:blip r:embed="rId3"/>
          <a:srcRect l="20085" r="23709" b="2"/>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3242510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B0D66-FC72-5DD5-B223-19283DE504BB}"/>
              </a:ext>
            </a:extLst>
          </p:cNvPr>
          <p:cNvSpPr>
            <a:spLocks noGrp="1"/>
          </p:cNvSpPr>
          <p:nvPr>
            <p:ph type="title"/>
          </p:nvPr>
        </p:nvSpPr>
        <p:spPr/>
        <p:txBody>
          <a:bodyPr/>
          <a:lstStyle/>
          <a:p>
            <a:r>
              <a:rPr lang="en-US" dirty="0"/>
              <a:t>The Dataset pt. II</a:t>
            </a:r>
          </a:p>
        </p:txBody>
      </p:sp>
      <p:sp>
        <p:nvSpPr>
          <p:cNvPr id="3" name="Content Placeholder 2">
            <a:extLst>
              <a:ext uri="{FF2B5EF4-FFF2-40B4-BE49-F238E27FC236}">
                <a16:creationId xmlns:a16="http://schemas.microsoft.com/office/drawing/2014/main" id="{E5C89D7E-1F35-D7DC-EFE0-CBB3B3C7B600}"/>
              </a:ext>
            </a:extLst>
          </p:cNvPr>
          <p:cNvSpPr>
            <a:spLocks noGrp="1"/>
          </p:cNvSpPr>
          <p:nvPr>
            <p:ph idx="1"/>
          </p:nvPr>
        </p:nvSpPr>
        <p:spPr>
          <a:xfrm>
            <a:off x="691079" y="2340131"/>
            <a:ext cx="3861608" cy="3795757"/>
          </a:xfrm>
        </p:spPr>
        <p:txBody>
          <a:bodyPr vert="horz" lIns="91440" tIns="45720" rIns="91440" bIns="45720" rtlCol="0" anchor="t">
            <a:normAutofit/>
          </a:bodyPr>
          <a:lstStyle/>
          <a:p>
            <a:r>
              <a:rPr lang="en-US" sz="1600" dirty="0"/>
              <a:t>Dataset size 3276 samples by 10 features</a:t>
            </a:r>
          </a:p>
          <a:p>
            <a:pPr>
              <a:buClr>
                <a:srgbClr val="B27392"/>
              </a:buClr>
            </a:pPr>
            <a:r>
              <a:rPr lang="en-US" sz="1600" dirty="0"/>
              <a:t>Features:</a:t>
            </a:r>
          </a:p>
          <a:p>
            <a:pPr lvl="1">
              <a:buClr>
                <a:srgbClr val="B27392"/>
              </a:buClr>
              <a:buFont typeface="Courier New" panose="05000000000000000000" pitchFamily="2" charset="2"/>
              <a:buChar char="o"/>
            </a:pPr>
            <a:r>
              <a:rPr lang="en-US" sz="1400" dirty="0"/>
              <a:t>Potability (target)</a:t>
            </a:r>
          </a:p>
          <a:p>
            <a:pPr lvl="2">
              <a:buClr>
                <a:srgbClr val="B27392"/>
              </a:buClr>
            </a:pPr>
            <a:r>
              <a:rPr lang="en-US" sz="1200" dirty="0"/>
              <a:t>Categorical (1 potable, 0 not)</a:t>
            </a:r>
          </a:p>
          <a:p>
            <a:pPr lvl="1">
              <a:buClr>
                <a:srgbClr val="B27392"/>
              </a:buClr>
              <a:buFont typeface="Courier New" panose="05000000000000000000" pitchFamily="2" charset="2"/>
              <a:buChar char="o"/>
            </a:pPr>
            <a:r>
              <a:rPr lang="en-US" sz="1400" dirty="0"/>
              <a:t>pH</a:t>
            </a:r>
          </a:p>
          <a:p>
            <a:pPr lvl="2">
              <a:buClr>
                <a:srgbClr val="B27392"/>
              </a:buClr>
            </a:pPr>
            <a:r>
              <a:rPr lang="en-US" sz="1200" dirty="0"/>
              <a:t>Continuous (min 0, max 14)</a:t>
            </a:r>
          </a:p>
          <a:p>
            <a:pPr lvl="2">
              <a:buClr>
                <a:srgbClr val="B27392"/>
              </a:buClr>
            </a:pPr>
            <a:r>
              <a:rPr lang="en-US" sz="1200" dirty="0"/>
              <a:t>15% missing</a:t>
            </a:r>
          </a:p>
          <a:p>
            <a:pPr lvl="1">
              <a:buClr>
                <a:srgbClr val="B27392"/>
              </a:buClr>
              <a:buFont typeface="Courier New" panose="05000000000000000000" pitchFamily="2" charset="2"/>
              <a:buChar char="o"/>
            </a:pPr>
            <a:r>
              <a:rPr lang="en-US" sz="1400" dirty="0"/>
              <a:t>Hardness</a:t>
            </a:r>
          </a:p>
          <a:p>
            <a:pPr lvl="2">
              <a:buClr>
                <a:srgbClr val="B27392"/>
              </a:buClr>
            </a:pPr>
            <a:r>
              <a:rPr lang="en-US" sz="1200" dirty="0"/>
              <a:t>Continuous (min 47.4, max 323.1)</a:t>
            </a:r>
            <a:endParaRPr lang="en-US" sz="1200" dirty="0">
              <a:solidFill>
                <a:srgbClr val="311B26"/>
              </a:solidFill>
            </a:endParaRPr>
          </a:p>
          <a:p>
            <a:pPr lvl="2">
              <a:buClr>
                <a:srgbClr val="B27392"/>
              </a:buClr>
            </a:pPr>
            <a:r>
              <a:rPr lang="en-US" sz="1200" dirty="0"/>
              <a:t>Unknown unit (likely ppm or mg/L)</a:t>
            </a:r>
          </a:p>
          <a:p>
            <a:pPr lvl="1">
              <a:buClr>
                <a:srgbClr val="B27392"/>
              </a:buClr>
              <a:buFont typeface="Courier New" panose="05000000000000000000" pitchFamily="2" charset="2"/>
              <a:buChar char="o"/>
            </a:pPr>
            <a:endParaRPr lang="en-US" sz="1400" dirty="0"/>
          </a:p>
          <a:p>
            <a:pPr lvl="2">
              <a:buClr>
                <a:srgbClr val="B27392"/>
              </a:buClr>
            </a:pPr>
            <a:endParaRPr lang="en-US" sz="1050" dirty="0"/>
          </a:p>
        </p:txBody>
      </p:sp>
      <p:sp>
        <p:nvSpPr>
          <p:cNvPr id="5" name="Content Placeholder 2">
            <a:extLst>
              <a:ext uri="{FF2B5EF4-FFF2-40B4-BE49-F238E27FC236}">
                <a16:creationId xmlns:a16="http://schemas.microsoft.com/office/drawing/2014/main" id="{857B27E6-0320-C36E-0D52-4F7E082EDD1E}"/>
              </a:ext>
            </a:extLst>
          </p:cNvPr>
          <p:cNvSpPr txBox="1">
            <a:spLocks/>
          </p:cNvSpPr>
          <p:nvPr/>
        </p:nvSpPr>
        <p:spPr>
          <a:xfrm>
            <a:off x="4558229" y="2342852"/>
            <a:ext cx="2868287" cy="3782150"/>
          </a:xfrm>
          <a:prstGeom prst="rect">
            <a:avLst/>
          </a:prstGeom>
        </p:spPr>
        <p:txBody>
          <a:bodyPr vert="horz" lIns="91440" tIns="45720" rIns="91440" bIns="45720" rtlCol="0" anchor="t">
            <a:noAutofit/>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Courier New,monospace" panose="05000000000000000000" pitchFamily="2" charset="2"/>
              <a:buChar char="o"/>
            </a:pPr>
            <a:r>
              <a:rPr lang="en-US" sz="1400" dirty="0">
                <a:ea typeface="+mn-lt"/>
                <a:cs typeface="+mn-lt"/>
              </a:rPr>
              <a:t>Solids</a:t>
            </a:r>
            <a:endParaRPr lang="en-US" sz="1400" dirty="0">
              <a:solidFill>
                <a:srgbClr val="000000"/>
              </a:solidFill>
              <a:ea typeface="+mn-lt"/>
              <a:cs typeface="+mn-lt"/>
            </a:endParaRPr>
          </a:p>
          <a:p>
            <a:pPr lvl="2">
              <a:buClr>
                <a:srgbClr val="B27392"/>
              </a:buClr>
              <a:buFont typeface="Courier New,monospace" panose="05000000000000000000" pitchFamily="2" charset="2"/>
              <a:buChar char="o"/>
            </a:pPr>
            <a:r>
              <a:rPr lang="en-US" sz="1200" dirty="0">
                <a:ea typeface="+mn-lt"/>
                <a:cs typeface="+mn-lt"/>
              </a:rPr>
              <a:t>Continuous (min 320.9, max 61227.2)</a:t>
            </a:r>
            <a:endParaRPr lang="en-US" sz="1200" dirty="0">
              <a:solidFill>
                <a:srgbClr val="000000"/>
              </a:solidFill>
              <a:ea typeface="+mn-lt"/>
              <a:cs typeface="+mn-lt"/>
            </a:endParaRPr>
          </a:p>
          <a:p>
            <a:pPr lvl="2">
              <a:buClr>
                <a:srgbClr val="B27392"/>
              </a:buClr>
              <a:buFont typeface="Courier New,monospace" panose="05000000000000000000" pitchFamily="2" charset="2"/>
              <a:buChar char="o"/>
            </a:pPr>
            <a:r>
              <a:rPr lang="en-US" sz="1200" dirty="0">
                <a:ea typeface="+mn-lt"/>
                <a:cs typeface="+mn-lt"/>
              </a:rPr>
              <a:t>Total dissolved solids (unknown unit, likely mg)</a:t>
            </a:r>
            <a:endParaRPr lang="en-US" sz="1200" dirty="0"/>
          </a:p>
          <a:p>
            <a:pPr lvl="1">
              <a:buClr>
                <a:srgbClr val="B27392"/>
              </a:buClr>
              <a:buFont typeface="Courier New" panose="05000000000000000000" pitchFamily="2" charset="2"/>
              <a:buChar char="o"/>
            </a:pPr>
            <a:r>
              <a:rPr lang="en-US" sz="1400" dirty="0"/>
              <a:t>Chloramines</a:t>
            </a:r>
            <a:endParaRPr lang="en-US" sz="1400"/>
          </a:p>
          <a:p>
            <a:pPr lvl="2">
              <a:buClr>
                <a:srgbClr val="B27392"/>
              </a:buClr>
            </a:pPr>
            <a:r>
              <a:rPr lang="en-US" sz="1050" dirty="0"/>
              <a:t>Continuous (min 0.35, max 13.13)</a:t>
            </a:r>
          </a:p>
          <a:p>
            <a:pPr lvl="2">
              <a:buClr>
                <a:srgbClr val="B27392"/>
              </a:buClr>
            </a:pPr>
            <a:r>
              <a:rPr lang="en-US" sz="1050" dirty="0"/>
              <a:t>Unit mg/L</a:t>
            </a:r>
          </a:p>
          <a:p>
            <a:pPr lvl="1">
              <a:buClr>
                <a:srgbClr val="B27392"/>
              </a:buClr>
              <a:buFont typeface="Courier New" panose="05000000000000000000" pitchFamily="2" charset="2"/>
              <a:buChar char="o"/>
            </a:pPr>
            <a:r>
              <a:rPr lang="en-US" sz="1400" dirty="0"/>
              <a:t>Sulfate</a:t>
            </a:r>
          </a:p>
          <a:p>
            <a:pPr lvl="2">
              <a:buClr>
                <a:srgbClr val="B27392"/>
              </a:buClr>
            </a:pPr>
            <a:r>
              <a:rPr lang="en-US" sz="1050" dirty="0"/>
              <a:t>Continuous (min 129, max 481)</a:t>
            </a:r>
          </a:p>
          <a:p>
            <a:pPr lvl="2">
              <a:buClr>
                <a:srgbClr val="B27392"/>
              </a:buClr>
            </a:pPr>
            <a:r>
              <a:rPr lang="en-US" sz="1050" dirty="0"/>
              <a:t>24% missing</a:t>
            </a:r>
          </a:p>
          <a:p>
            <a:pPr lvl="2">
              <a:buClr>
                <a:srgbClr val="B27392"/>
              </a:buClr>
            </a:pPr>
            <a:r>
              <a:rPr lang="en-US" sz="1050" dirty="0"/>
              <a:t>Unit mg/L</a:t>
            </a:r>
          </a:p>
          <a:p>
            <a:pPr lvl="1">
              <a:buClr>
                <a:srgbClr val="B27392"/>
              </a:buClr>
              <a:buFont typeface="Courier New" panose="05000000000000000000" pitchFamily="2" charset="2"/>
              <a:buChar char="o"/>
            </a:pPr>
            <a:r>
              <a:rPr lang="en-US" sz="1400" dirty="0"/>
              <a:t>Conductivity</a:t>
            </a:r>
          </a:p>
          <a:p>
            <a:pPr lvl="2">
              <a:buClr>
                <a:srgbClr val="B27392"/>
              </a:buClr>
            </a:pPr>
            <a:r>
              <a:rPr lang="en-US" sz="1050" dirty="0"/>
              <a:t>Continuous (min 181.5, max 753.3)</a:t>
            </a:r>
          </a:p>
          <a:p>
            <a:pPr lvl="2">
              <a:buClr>
                <a:srgbClr val="B27392"/>
              </a:buClr>
            </a:pPr>
            <a:r>
              <a:rPr lang="en-US" sz="1050" dirty="0"/>
              <a:t>Unit </a:t>
            </a:r>
            <a:r>
              <a:rPr lang="en-US" sz="1050" err="1">
                <a:ea typeface="+mn-lt"/>
                <a:cs typeface="+mn-lt"/>
              </a:rPr>
              <a:t>μS</a:t>
            </a:r>
            <a:r>
              <a:rPr lang="en-US" sz="1050" dirty="0">
                <a:ea typeface="+mn-lt"/>
                <a:cs typeface="+mn-lt"/>
              </a:rPr>
              <a:t>/cm</a:t>
            </a:r>
            <a:endParaRPr lang="en-US" sz="1050" dirty="0"/>
          </a:p>
        </p:txBody>
      </p:sp>
      <p:sp>
        <p:nvSpPr>
          <p:cNvPr id="6" name="Content Placeholder 2">
            <a:extLst>
              <a:ext uri="{FF2B5EF4-FFF2-40B4-BE49-F238E27FC236}">
                <a16:creationId xmlns:a16="http://schemas.microsoft.com/office/drawing/2014/main" id="{B7508521-DEB6-32A9-7E20-687F1739E026}"/>
              </a:ext>
            </a:extLst>
          </p:cNvPr>
          <p:cNvSpPr txBox="1">
            <a:spLocks/>
          </p:cNvSpPr>
          <p:nvPr/>
        </p:nvSpPr>
        <p:spPr>
          <a:xfrm>
            <a:off x="7429336" y="2342851"/>
            <a:ext cx="2868287" cy="3782150"/>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B27392"/>
              </a:buClr>
              <a:buFont typeface="Courier New,monospace" panose="05000000000000000000" pitchFamily="2" charset="2"/>
              <a:buChar char="o"/>
            </a:pPr>
            <a:r>
              <a:rPr lang="en-US" sz="1200"/>
              <a:t>Organic Carbon</a:t>
            </a:r>
            <a:endParaRPr lang="en-US" sz="1200">
              <a:solidFill>
                <a:srgbClr val="000000"/>
              </a:solidFill>
            </a:endParaRPr>
          </a:p>
          <a:p>
            <a:pPr lvl="2">
              <a:buClr>
                <a:srgbClr val="B27392"/>
              </a:buClr>
              <a:buFont typeface="Courier New,monospace" panose="05000000000000000000" pitchFamily="2" charset="2"/>
              <a:buChar char="o"/>
            </a:pPr>
            <a:r>
              <a:rPr lang="en-US" sz="1000" dirty="0"/>
              <a:t>Continuous (min 2.2, max 28.3)</a:t>
            </a:r>
            <a:endParaRPr lang="en-US" sz="1000" dirty="0">
              <a:solidFill>
                <a:srgbClr val="000000"/>
              </a:solidFill>
            </a:endParaRPr>
          </a:p>
          <a:p>
            <a:pPr lvl="2">
              <a:buClr>
                <a:srgbClr val="B27392"/>
              </a:buClr>
              <a:buFont typeface="Courier New,monospace" panose="05000000000000000000" pitchFamily="2" charset="2"/>
              <a:buChar char="o"/>
            </a:pPr>
            <a:r>
              <a:rPr lang="en-US" sz="1000" dirty="0"/>
              <a:t>Unit mg/L</a:t>
            </a:r>
            <a:endParaRPr lang="en-US" sz="1000" dirty="0">
              <a:solidFill>
                <a:srgbClr val="000000"/>
              </a:solidFill>
            </a:endParaRPr>
          </a:p>
          <a:p>
            <a:pPr lvl="1">
              <a:buClr>
                <a:srgbClr val="B27392"/>
              </a:buClr>
              <a:buFont typeface="Courier New" panose="05000000000000000000" pitchFamily="2" charset="2"/>
              <a:buChar char="o"/>
            </a:pPr>
            <a:r>
              <a:rPr lang="en-US" sz="1200"/>
              <a:t>Trihalomethanes</a:t>
            </a:r>
            <a:endParaRPr lang="en-US"/>
          </a:p>
          <a:p>
            <a:pPr lvl="2">
              <a:buClr>
                <a:srgbClr val="B27392"/>
              </a:buClr>
            </a:pPr>
            <a:r>
              <a:rPr lang="en-US" sz="1000" dirty="0"/>
              <a:t>Continuous (min 0.74, max 124)</a:t>
            </a:r>
          </a:p>
          <a:p>
            <a:pPr lvl="2">
              <a:buClr>
                <a:srgbClr val="B27392"/>
              </a:buClr>
            </a:pPr>
            <a:r>
              <a:rPr lang="en-US" sz="1000" dirty="0"/>
              <a:t>5% missing</a:t>
            </a:r>
          </a:p>
          <a:p>
            <a:pPr lvl="2">
              <a:buClr>
                <a:srgbClr val="B27392"/>
              </a:buClr>
            </a:pPr>
            <a:r>
              <a:rPr lang="en-US" sz="1000" dirty="0"/>
              <a:t>Unit ppm</a:t>
            </a:r>
          </a:p>
          <a:p>
            <a:pPr lvl="1">
              <a:buClr>
                <a:srgbClr val="B27392"/>
              </a:buClr>
              <a:buFont typeface="Courier New" panose="05000000000000000000" pitchFamily="2" charset="2"/>
              <a:buChar char="o"/>
            </a:pPr>
            <a:r>
              <a:rPr lang="en-US" sz="1200" dirty="0"/>
              <a:t>Turbidity</a:t>
            </a:r>
          </a:p>
          <a:p>
            <a:pPr lvl="2">
              <a:buClr>
                <a:srgbClr val="B27392"/>
              </a:buClr>
            </a:pPr>
            <a:r>
              <a:rPr lang="en-US" sz="1000" dirty="0"/>
              <a:t>Continuous (min 1.5, max 6.7)</a:t>
            </a:r>
          </a:p>
          <a:p>
            <a:pPr lvl="2">
              <a:buClr>
                <a:srgbClr val="B27392"/>
              </a:buClr>
            </a:pPr>
            <a:r>
              <a:rPr lang="en-US" sz="1000" dirty="0"/>
              <a:t>Unit </a:t>
            </a:r>
            <a:r>
              <a:rPr lang="en-US" sz="1000" dirty="0">
                <a:ea typeface="+mn-lt"/>
                <a:cs typeface="+mn-lt"/>
              </a:rPr>
              <a:t>Nephelometric Turbidity Unit</a:t>
            </a:r>
            <a:endParaRPr lang="en-US" sz="1000" dirty="0"/>
          </a:p>
        </p:txBody>
      </p:sp>
    </p:spTree>
    <p:extLst>
      <p:ext uri="{BB962C8B-B14F-4D97-AF65-F5344CB8AC3E}">
        <p14:creationId xmlns:p14="http://schemas.microsoft.com/office/powerpoint/2010/main" val="3522701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59928-A395-7B40-B434-375A0833A3D5}"/>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4F3FEDEC-4672-3214-0528-B1408EBDE537}"/>
              </a:ext>
            </a:extLst>
          </p:cNvPr>
          <p:cNvSpPr>
            <a:spLocks noGrp="1"/>
          </p:cNvSpPr>
          <p:nvPr>
            <p:ph idx="1"/>
          </p:nvPr>
        </p:nvSpPr>
        <p:spPr/>
        <p:txBody>
          <a:bodyPr vert="horz" lIns="91440" tIns="45720" rIns="91440" bIns="45720" rtlCol="0" anchor="t">
            <a:normAutofit fontScale="77500" lnSpcReduction="20000"/>
          </a:bodyPr>
          <a:lstStyle/>
          <a:p>
            <a:pPr>
              <a:buClr>
                <a:srgbClr val="B27392"/>
              </a:buClr>
            </a:pPr>
            <a:r>
              <a:rPr lang="en-US" dirty="0"/>
              <a:t>Problem</a:t>
            </a:r>
          </a:p>
          <a:p>
            <a:pPr lvl="1">
              <a:buClr>
                <a:srgbClr val="B27392"/>
              </a:buClr>
              <a:buFont typeface="Courier New" panose="05000000000000000000" pitchFamily="2" charset="2"/>
              <a:buChar char="o"/>
            </a:pPr>
            <a:r>
              <a:rPr lang="en-US" dirty="0"/>
              <a:t>I would like to use this dataset to build a ML system that can be used in a water testing device. This device can give information about the probability of potability (after boiling). The use cases of such a device would be mainly in areas without functional water distribution services like developing communities and the wilderness. </a:t>
            </a:r>
          </a:p>
          <a:p>
            <a:pPr>
              <a:buClr>
                <a:srgbClr val="B27392"/>
              </a:buClr>
            </a:pPr>
            <a:r>
              <a:rPr lang="en-US" dirty="0"/>
              <a:t>Data Relevance</a:t>
            </a:r>
          </a:p>
          <a:p>
            <a:pPr lvl="1">
              <a:buClr>
                <a:srgbClr val="B27392"/>
              </a:buClr>
              <a:buFont typeface="Courier New" panose="05000000000000000000" pitchFamily="2" charset="2"/>
              <a:buChar char="o"/>
            </a:pPr>
            <a:r>
              <a:rPr lang="en-US" dirty="0"/>
              <a:t>Though this dataset may not contain features that encompass all the possible things that could make water undrinkable, the features are a good list of possible measurements that can indicate potability. </a:t>
            </a:r>
          </a:p>
          <a:p>
            <a:pPr lvl="1">
              <a:buClr>
                <a:srgbClr val="B27392"/>
              </a:buClr>
              <a:buFont typeface="Courier New" panose="05000000000000000000" pitchFamily="2" charset="2"/>
              <a:buChar char="o"/>
            </a:pPr>
            <a:r>
              <a:rPr lang="en-US" dirty="0"/>
              <a:t>The dataset has plenty of samples to build a model, but without further testing the accuracy it will reach is yet unknown. </a:t>
            </a:r>
          </a:p>
          <a:p>
            <a:pPr lvl="1">
              <a:buClr>
                <a:srgbClr val="B27392"/>
              </a:buClr>
              <a:buFont typeface="Courier New" panose="05000000000000000000" pitchFamily="2" charset="2"/>
              <a:buChar char="o"/>
            </a:pPr>
            <a:r>
              <a:rPr lang="en-US" dirty="0"/>
              <a:t>A rules-based algorithm may be able to solve this problem using predefined benchmarks, but a ML solution may be safer and more accurate. Hard coded rules may miss combinations of features that cause water to be unsafe to drink and it might also be too strict in other cases, preventing a very thirsty person from getting a much needed drink.</a:t>
            </a:r>
          </a:p>
          <a:p>
            <a:pPr lvl="1">
              <a:buClr>
                <a:srgbClr val="B27392"/>
              </a:buClr>
              <a:buFont typeface="Courier New" panose="05000000000000000000" pitchFamily="2" charset="2"/>
              <a:buChar char="o"/>
            </a:pPr>
            <a:r>
              <a:rPr lang="en-US" dirty="0"/>
              <a:t>This dataset is not perfect, but I spent way too much time pouring through datasets on the UCI dataset website and Kaggle. This is the best one I found that had a good possible problem to solve, had missing values, and enough data to be useful to the problem. </a:t>
            </a:r>
          </a:p>
        </p:txBody>
      </p:sp>
    </p:spTree>
    <p:extLst>
      <p:ext uri="{BB962C8B-B14F-4D97-AF65-F5344CB8AC3E}">
        <p14:creationId xmlns:p14="http://schemas.microsoft.com/office/powerpoint/2010/main" val="4078820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BB37-0FF7-F4D0-71C2-38964A107B89}"/>
              </a:ext>
            </a:extLst>
          </p:cNvPr>
          <p:cNvSpPr>
            <a:spLocks noGrp="1"/>
          </p:cNvSpPr>
          <p:nvPr>
            <p:ph type="title"/>
          </p:nvPr>
        </p:nvSpPr>
        <p:spPr/>
        <p:txBody>
          <a:bodyPr/>
          <a:lstStyle/>
          <a:p>
            <a:r>
              <a:rPr lang="en-US" dirty="0"/>
              <a:t>MLS</a:t>
            </a:r>
          </a:p>
        </p:txBody>
      </p:sp>
      <p:sp>
        <p:nvSpPr>
          <p:cNvPr id="4" name="Rectangle: Rounded Corners 3">
            <a:extLst>
              <a:ext uri="{FF2B5EF4-FFF2-40B4-BE49-F238E27FC236}">
                <a16:creationId xmlns:a16="http://schemas.microsoft.com/office/drawing/2014/main" id="{A6CD685F-48FE-82D9-6CDF-F75B9CA22BFA}"/>
              </a:ext>
            </a:extLst>
          </p:cNvPr>
          <p:cNvSpPr/>
          <p:nvPr/>
        </p:nvSpPr>
        <p:spPr>
          <a:xfrm>
            <a:off x="695784" y="2181884"/>
            <a:ext cx="3364939" cy="17364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Data Collection</a:t>
            </a:r>
            <a:r>
              <a:rPr lang="en-US" sz="1600" dirty="0"/>
              <a:t>:</a:t>
            </a:r>
          </a:p>
          <a:p>
            <a:pPr algn="ctr"/>
            <a:r>
              <a:rPr lang="en-US" sz="1600" dirty="0"/>
              <a:t>Right now, the Kaggle data, but more water samples can be tested</a:t>
            </a:r>
          </a:p>
        </p:txBody>
      </p:sp>
      <p:sp>
        <p:nvSpPr>
          <p:cNvPr id="6" name="Rectangle: Rounded Corners 5">
            <a:extLst>
              <a:ext uri="{FF2B5EF4-FFF2-40B4-BE49-F238E27FC236}">
                <a16:creationId xmlns:a16="http://schemas.microsoft.com/office/drawing/2014/main" id="{8C3B323B-4B61-C139-A490-FC37802B0A22}"/>
              </a:ext>
            </a:extLst>
          </p:cNvPr>
          <p:cNvSpPr/>
          <p:nvPr/>
        </p:nvSpPr>
        <p:spPr>
          <a:xfrm>
            <a:off x="695783" y="4395997"/>
            <a:ext cx="3364939" cy="17364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t>Data Processing</a:t>
            </a:r>
            <a:r>
              <a:rPr lang="en-US" sz="1600" b="1" dirty="0"/>
              <a:t>:</a:t>
            </a:r>
          </a:p>
          <a:p>
            <a:pPr algn="ctr"/>
            <a:r>
              <a:rPr lang="en-US" sz="1600" dirty="0"/>
              <a:t>The features can be used as is, but interactions between features may be useful too. </a:t>
            </a:r>
          </a:p>
          <a:p>
            <a:pPr algn="ctr"/>
            <a:r>
              <a:rPr lang="en-US" sz="1600" dirty="0"/>
              <a:t>Missing values will be imputed. Currently data is being help in </a:t>
            </a:r>
            <a:r>
              <a:rPr lang="en-US" sz="1600" dirty="0" err="1"/>
              <a:t>postgreSQL</a:t>
            </a:r>
            <a:r>
              <a:rPr lang="en-US" sz="1600" dirty="0"/>
              <a:t>. </a:t>
            </a:r>
          </a:p>
        </p:txBody>
      </p:sp>
      <p:sp>
        <p:nvSpPr>
          <p:cNvPr id="8" name="Rectangle: Rounded Corners 7">
            <a:extLst>
              <a:ext uri="{FF2B5EF4-FFF2-40B4-BE49-F238E27FC236}">
                <a16:creationId xmlns:a16="http://schemas.microsoft.com/office/drawing/2014/main" id="{C80FD4C4-0C73-F82E-0FC1-4B7898D42F2E}"/>
              </a:ext>
            </a:extLst>
          </p:cNvPr>
          <p:cNvSpPr/>
          <p:nvPr/>
        </p:nvSpPr>
        <p:spPr>
          <a:xfrm>
            <a:off x="4592046" y="2181882"/>
            <a:ext cx="3494335" cy="17364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t>Model Training</a:t>
            </a:r>
            <a:r>
              <a:rPr lang="en-US" sz="1600" b="1" dirty="0"/>
              <a:t>:</a:t>
            </a:r>
          </a:p>
          <a:p>
            <a:pPr algn="ctr"/>
            <a:r>
              <a:rPr lang="en-US" sz="1600" dirty="0"/>
              <a:t>A few models will be tried with interpretability being regarded. If people will rely on this for survival a high accuracy will be needed. </a:t>
            </a:r>
          </a:p>
        </p:txBody>
      </p:sp>
      <p:sp>
        <p:nvSpPr>
          <p:cNvPr id="9" name="Rectangle: Rounded Corners 8">
            <a:extLst>
              <a:ext uri="{FF2B5EF4-FFF2-40B4-BE49-F238E27FC236}">
                <a16:creationId xmlns:a16="http://schemas.microsoft.com/office/drawing/2014/main" id="{740E2775-6AA1-5208-CAB4-A5E23300F444}"/>
              </a:ext>
            </a:extLst>
          </p:cNvPr>
          <p:cNvSpPr/>
          <p:nvPr/>
        </p:nvSpPr>
        <p:spPr>
          <a:xfrm>
            <a:off x="4592045" y="4395997"/>
            <a:ext cx="3494334" cy="17364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t>Deployment</a:t>
            </a:r>
            <a:r>
              <a:rPr lang="en-US" sz="1600" b="1" dirty="0"/>
              <a:t>:</a:t>
            </a:r>
          </a:p>
          <a:p>
            <a:pPr algn="ctr"/>
            <a:r>
              <a:rPr lang="en-US" sz="1600" dirty="0"/>
              <a:t>The model will be deployed to the testing device that will make the measurements that make up the model's features. The model will then </a:t>
            </a:r>
            <a:r>
              <a:rPr lang="en-US" sz="1600" err="1"/>
              <a:t>ouput</a:t>
            </a:r>
            <a:r>
              <a:rPr lang="en-US" sz="1600" dirty="0"/>
              <a:t> the probability of potability.</a:t>
            </a:r>
          </a:p>
        </p:txBody>
      </p:sp>
      <p:sp>
        <p:nvSpPr>
          <p:cNvPr id="10" name="Rectangle: Rounded Corners 9">
            <a:extLst>
              <a:ext uri="{FF2B5EF4-FFF2-40B4-BE49-F238E27FC236}">
                <a16:creationId xmlns:a16="http://schemas.microsoft.com/office/drawing/2014/main" id="{922BE898-099B-F19E-8745-7C41411AFCFD}"/>
              </a:ext>
            </a:extLst>
          </p:cNvPr>
          <p:cNvSpPr/>
          <p:nvPr/>
        </p:nvSpPr>
        <p:spPr>
          <a:xfrm>
            <a:off x="8747100" y="2167504"/>
            <a:ext cx="2272260" cy="396491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t>Monitor &amp; Maintenance:</a:t>
            </a:r>
          </a:p>
          <a:p>
            <a:pPr algn="ctr"/>
            <a:r>
              <a:rPr lang="en-US" sz="1600" dirty="0"/>
              <a:t>It will be difficult to get direct feedback once deployed, but rigorous testing of the device will be required. This would also include the measurements and their accuracy. Any datapoints that are contrary to model predictions will be taken very seriously. </a:t>
            </a:r>
          </a:p>
        </p:txBody>
      </p:sp>
      <p:sp>
        <p:nvSpPr>
          <p:cNvPr id="11" name="Arrow: Right 10">
            <a:extLst>
              <a:ext uri="{FF2B5EF4-FFF2-40B4-BE49-F238E27FC236}">
                <a16:creationId xmlns:a16="http://schemas.microsoft.com/office/drawing/2014/main" id="{94E6F185-0373-64DF-681C-708D4E13C3B8}"/>
              </a:ext>
            </a:extLst>
          </p:cNvPr>
          <p:cNvSpPr/>
          <p:nvPr/>
        </p:nvSpPr>
        <p:spPr>
          <a:xfrm rot="5400000">
            <a:off x="676347" y="3893511"/>
            <a:ext cx="964031" cy="513386"/>
          </a:xfrm>
          <a:prstGeom prst="rightArrow">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CCF8D827-B8BB-C564-D228-6D3FCD58420F}"/>
              </a:ext>
            </a:extLst>
          </p:cNvPr>
          <p:cNvSpPr/>
          <p:nvPr/>
        </p:nvSpPr>
        <p:spPr>
          <a:xfrm rot="-2700000">
            <a:off x="3872097" y="3931442"/>
            <a:ext cx="978408" cy="484632"/>
          </a:xfrm>
          <a:prstGeom prst="rightArrow">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1BAEFCBE-361B-EDB8-638D-12C64EA79FF6}"/>
              </a:ext>
            </a:extLst>
          </p:cNvPr>
          <p:cNvSpPr/>
          <p:nvPr/>
        </p:nvSpPr>
        <p:spPr>
          <a:xfrm>
            <a:off x="7229057" y="3689780"/>
            <a:ext cx="484632" cy="978408"/>
          </a:xfrm>
          <a:prstGeom prst="downArrow">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CF396715-9D28-04ED-7791-106F0FD258C5}"/>
              </a:ext>
            </a:extLst>
          </p:cNvPr>
          <p:cNvSpPr/>
          <p:nvPr/>
        </p:nvSpPr>
        <p:spPr>
          <a:xfrm>
            <a:off x="7945478" y="5649078"/>
            <a:ext cx="978408" cy="484632"/>
          </a:xfrm>
          <a:prstGeom prst="rightArrow">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302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Right Triangle 41">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4" name="Rectangle 43">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46" name="Freeform: Shape 45">
            <a:extLst>
              <a:ext uri="{FF2B5EF4-FFF2-40B4-BE49-F238E27FC236}">
                <a16:creationId xmlns:a16="http://schemas.microsoft.com/office/drawing/2014/main" id="{8BD06E9B-D0BF-47A6-AE6D-EAD493128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90555" y="162759"/>
            <a:ext cx="6857996" cy="6532473"/>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8" name="Group 47">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1" name="Right Triangle 80">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F3CB8C2-775E-D500-F7C6-6CB07EE14992}"/>
              </a:ext>
            </a:extLst>
          </p:cNvPr>
          <p:cNvSpPr>
            <a:spLocks noGrp="1"/>
          </p:cNvSpPr>
          <p:nvPr>
            <p:ph type="title"/>
          </p:nvPr>
        </p:nvSpPr>
        <p:spPr>
          <a:xfrm>
            <a:off x="691078" y="722903"/>
            <a:ext cx="5402451" cy="2460770"/>
          </a:xfrm>
        </p:spPr>
        <p:txBody>
          <a:bodyPr vert="horz" lIns="91440" tIns="45720" rIns="91440" bIns="45720" rtlCol="0" anchor="b">
            <a:normAutofit/>
          </a:bodyPr>
          <a:lstStyle/>
          <a:p>
            <a:r>
              <a:rPr lang="en-US" sz="5400"/>
              <a:t>PgAdmin Screenshot</a:t>
            </a:r>
          </a:p>
        </p:txBody>
      </p:sp>
      <p:pic>
        <p:nvPicPr>
          <p:cNvPr id="4" name="Content Placeholder 3" descr="A screenshot of a computer&#10;&#10;AI-generated content may be incorrect.">
            <a:extLst>
              <a:ext uri="{FF2B5EF4-FFF2-40B4-BE49-F238E27FC236}">
                <a16:creationId xmlns:a16="http://schemas.microsoft.com/office/drawing/2014/main" id="{CC924936-FFFF-273C-4531-1E339A72A0F5}"/>
              </a:ext>
            </a:extLst>
          </p:cNvPr>
          <p:cNvPicPr>
            <a:picLocks noGrp="1" noChangeAspect="1"/>
          </p:cNvPicPr>
          <p:nvPr>
            <p:ph idx="1"/>
          </p:nvPr>
        </p:nvPicPr>
        <p:blipFill>
          <a:blip r:embed="rId2"/>
          <a:stretch>
            <a:fillRect/>
          </a:stretch>
        </p:blipFill>
        <p:spPr>
          <a:xfrm rot="-5400000">
            <a:off x="4350178" y="-2776147"/>
            <a:ext cx="3471009" cy="12142025"/>
          </a:xfrm>
          <a:prstGeom prst="rect">
            <a:avLst/>
          </a:prstGeom>
        </p:spPr>
      </p:pic>
    </p:spTree>
    <p:extLst>
      <p:ext uri="{BB962C8B-B14F-4D97-AF65-F5344CB8AC3E}">
        <p14:creationId xmlns:p14="http://schemas.microsoft.com/office/powerpoint/2010/main" val="428729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59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sineVTI">
  <a:themeElements>
    <a:clrScheme name="AnalogousFromDarkSeedLeftStep">
      <a:dk1>
        <a:srgbClr val="000000"/>
      </a:dk1>
      <a:lt1>
        <a:srgbClr val="FFFFFF"/>
      </a:lt1>
      <a:dk2>
        <a:srgbClr val="311B26"/>
      </a:dk2>
      <a:lt2>
        <a:srgbClr val="F0F3F2"/>
      </a:lt2>
      <a:accent1>
        <a:srgbClr val="E52B80"/>
      </a:accent1>
      <a:accent2>
        <a:srgbClr val="D319BB"/>
      </a:accent2>
      <a:accent3>
        <a:srgbClr val="AF2BE5"/>
      </a:accent3>
      <a:accent4>
        <a:srgbClr val="5925D5"/>
      </a:accent4>
      <a:accent5>
        <a:srgbClr val="2B42E5"/>
      </a:accent5>
      <a:accent6>
        <a:srgbClr val="197DD3"/>
      </a:accent6>
      <a:hlink>
        <a:srgbClr val="453FBF"/>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CosineVTI</vt:lpstr>
      <vt:lpstr>Is this water dangerous?</vt:lpstr>
      <vt:lpstr>The Dataset</vt:lpstr>
      <vt:lpstr>The Dataset pt. II</vt:lpstr>
      <vt:lpstr>The Problem</vt:lpstr>
      <vt:lpstr>MLS</vt:lpstr>
      <vt:lpstr>PgAdmin Screenshot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426</cp:revision>
  <dcterms:created xsi:type="dcterms:W3CDTF">2025-01-22T06:28:29Z</dcterms:created>
  <dcterms:modified xsi:type="dcterms:W3CDTF">2025-01-23T06:26:11Z</dcterms:modified>
</cp:coreProperties>
</file>