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059825be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059825be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059825be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059825be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fa46275a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fa46275a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00a00df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00a00df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00a00dfb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00a00dfb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REORDER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1f34bc3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1f34bc3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00a00dfb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00a00dfb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00a00dfb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00a00dfb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1f34bc34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1f34bc3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1f34bc3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1f34bc3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00a00df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00a00df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1f34bc34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1f34bc34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1f34bc3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1f34bc3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00a00dfb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00a00dfb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1f34bc34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1f34bc3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1f34bc34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1f34bc34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STABILITY: LYAPUNOV EXPONENTS → 0 CHAAAAOOOOS</a:t>
            </a:r>
            <a:endParaRPr/>
          </a:p>
          <a:p>
            <a:pPr indent="0" lvl="0" marL="0" rtl="0" algn="l">
              <a:spcBef>
                <a:spcPts val="0"/>
              </a:spcBef>
              <a:spcAft>
                <a:spcPts val="0"/>
              </a:spcAft>
              <a:buNone/>
            </a:pPr>
            <a:r>
              <a:rPr lang="it"/>
              <a:t> the spectral radius value represents an a-priori measure of the richness of reservoir dynamics that does not take into consideration the actual input on which the reservoir is run, whereas the spectrum of Lyapunov exponents has been considered as a more accurate way to characterize the reservoir dynamics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aff6c94d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aff6c94d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00a00dfb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00a00dfb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059825be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059825be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00a00dfb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00a00dfb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059825b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059825b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059825be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059825be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20f8832c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20f8832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8.png"/><Relationship Id="rId6"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31.png"/><Relationship Id="rId5"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08375" y="2229600"/>
            <a:ext cx="79200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it">
                <a:solidFill>
                  <a:schemeClr val="accent1"/>
                </a:solidFill>
              </a:rPr>
              <a:t>Deep reservoir computing: </a:t>
            </a:r>
            <a:br>
              <a:rPr lang="it">
                <a:solidFill>
                  <a:schemeClr val="accent1"/>
                </a:solidFill>
              </a:rPr>
            </a:br>
            <a:r>
              <a:rPr lang="it">
                <a:solidFill>
                  <a:schemeClr val="accent1"/>
                </a:solidFill>
              </a:rPr>
              <a:t>A critical experimental analysis</a:t>
            </a:r>
            <a:endParaRPr sz="3533">
              <a:solidFill>
                <a:schemeClr val="accent1"/>
              </a:solidFill>
            </a:endParaRPr>
          </a:p>
        </p:txBody>
      </p:sp>
      <p:sp>
        <p:nvSpPr>
          <p:cNvPr id="86" name="Google Shape;86;p13"/>
          <p:cNvSpPr txBox="1"/>
          <p:nvPr>
            <p:ph idx="1" type="subTitle"/>
          </p:nvPr>
        </p:nvSpPr>
        <p:spPr>
          <a:xfrm>
            <a:off x="508380" y="4585500"/>
            <a:ext cx="2244000" cy="432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SzPct val="55000"/>
              <a:buNone/>
            </a:pPr>
            <a:r>
              <a:rPr lang="it" sz="1400">
                <a:solidFill>
                  <a:schemeClr val="accent1"/>
                </a:solidFill>
              </a:rPr>
              <a:t>Edoardo Federici - 616667</a:t>
            </a:r>
            <a:endParaRPr sz="1400">
              <a:solidFill>
                <a:schemeClr val="accent1"/>
              </a:solidFill>
            </a:endParaRPr>
          </a:p>
        </p:txBody>
      </p:sp>
      <p:sp>
        <p:nvSpPr>
          <p:cNvPr id="87" name="Google Shape;87;p13"/>
          <p:cNvSpPr txBox="1"/>
          <p:nvPr/>
        </p:nvSpPr>
        <p:spPr>
          <a:xfrm>
            <a:off x="508375" y="277350"/>
            <a:ext cx="46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1"/>
                </a:solidFill>
                <a:latin typeface="Roboto"/>
                <a:ea typeface="Roboto"/>
                <a:cs typeface="Roboto"/>
                <a:sym typeface="Roboto"/>
              </a:rPr>
              <a:t>ISPR - Midterm 4</a:t>
            </a:r>
            <a:endParaRPr>
              <a:solidFill>
                <a:schemeClr val="accent1"/>
              </a:solidFill>
              <a:latin typeface="Roboto"/>
              <a:ea typeface="Roboto"/>
              <a:cs typeface="Roboto"/>
              <a:sym typeface="Roboto"/>
            </a:endParaRPr>
          </a:p>
        </p:txBody>
      </p:sp>
      <p:sp>
        <p:nvSpPr>
          <p:cNvPr id="88" name="Google Shape;88;p13"/>
          <p:cNvSpPr txBox="1"/>
          <p:nvPr/>
        </p:nvSpPr>
        <p:spPr>
          <a:xfrm>
            <a:off x="4089350" y="3068400"/>
            <a:ext cx="43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1"/>
                </a:solidFill>
                <a:latin typeface="Roboto"/>
                <a:ea typeface="Roboto"/>
                <a:cs typeface="Roboto"/>
                <a:sym typeface="Roboto"/>
              </a:rPr>
              <a:t>Claudio Gallicchio, Alessio Micheli, Luca Pedrelli</a:t>
            </a:r>
            <a:endParaRPr>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55" name="Google Shape;155;p22"/>
          <p:cNvSpPr txBox="1"/>
          <p:nvPr/>
        </p:nvSpPr>
        <p:spPr>
          <a:xfrm>
            <a:off x="0" y="0"/>
            <a:ext cx="6063300" cy="113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3380">
                <a:solidFill>
                  <a:schemeClr val="dk1"/>
                </a:solidFill>
              </a:rPr>
              <a:t>Deep ESN-IA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56" name="Google Shape;156;p22"/>
          <p:cNvPicPr preferRelativeResize="0"/>
          <p:nvPr/>
        </p:nvPicPr>
        <p:blipFill>
          <a:blip r:embed="rId3">
            <a:alphaModFix/>
          </a:blip>
          <a:stretch>
            <a:fillRect/>
          </a:stretch>
        </p:blipFill>
        <p:spPr>
          <a:xfrm>
            <a:off x="189050" y="693350"/>
            <a:ext cx="2870050" cy="4450149"/>
          </a:xfrm>
          <a:prstGeom prst="rect">
            <a:avLst/>
          </a:prstGeom>
          <a:noFill/>
          <a:ln>
            <a:noFill/>
          </a:ln>
        </p:spPr>
      </p:pic>
      <p:pic>
        <p:nvPicPr>
          <p:cNvPr id="157" name="Google Shape;157;p22"/>
          <p:cNvPicPr preferRelativeResize="0"/>
          <p:nvPr/>
        </p:nvPicPr>
        <p:blipFill>
          <a:blip r:embed="rId4">
            <a:alphaModFix/>
          </a:blip>
          <a:stretch>
            <a:fillRect/>
          </a:stretch>
        </p:blipFill>
        <p:spPr>
          <a:xfrm>
            <a:off x="2542675" y="1726022"/>
            <a:ext cx="4848225" cy="304800"/>
          </a:xfrm>
          <a:prstGeom prst="rect">
            <a:avLst/>
          </a:prstGeom>
          <a:noFill/>
          <a:ln>
            <a:noFill/>
          </a:ln>
        </p:spPr>
      </p:pic>
      <p:pic>
        <p:nvPicPr>
          <p:cNvPr id="158" name="Google Shape;158;p22"/>
          <p:cNvPicPr preferRelativeResize="0"/>
          <p:nvPr/>
        </p:nvPicPr>
        <p:blipFill>
          <a:blip r:embed="rId5">
            <a:alphaModFix/>
          </a:blip>
          <a:stretch>
            <a:fillRect/>
          </a:stretch>
        </p:blipFill>
        <p:spPr>
          <a:xfrm>
            <a:off x="7343825" y="1702222"/>
            <a:ext cx="1476375" cy="352425"/>
          </a:xfrm>
          <a:prstGeom prst="rect">
            <a:avLst/>
          </a:prstGeom>
          <a:noFill/>
          <a:ln>
            <a:noFill/>
          </a:ln>
        </p:spPr>
      </p:pic>
      <p:pic>
        <p:nvPicPr>
          <p:cNvPr id="159" name="Google Shape;159;p22"/>
          <p:cNvPicPr preferRelativeResize="0"/>
          <p:nvPr/>
        </p:nvPicPr>
        <p:blipFill>
          <a:blip r:embed="rId6">
            <a:alphaModFix/>
          </a:blip>
          <a:stretch>
            <a:fillRect/>
          </a:stretch>
        </p:blipFill>
        <p:spPr>
          <a:xfrm>
            <a:off x="2542675" y="2181235"/>
            <a:ext cx="3562350" cy="781050"/>
          </a:xfrm>
          <a:prstGeom prst="rect">
            <a:avLst/>
          </a:prstGeom>
          <a:noFill/>
          <a:ln>
            <a:noFill/>
          </a:ln>
        </p:spPr>
      </p:pic>
      <p:pic>
        <p:nvPicPr>
          <p:cNvPr id="160" name="Google Shape;160;p22"/>
          <p:cNvPicPr preferRelativeResize="0"/>
          <p:nvPr/>
        </p:nvPicPr>
        <p:blipFill>
          <a:blip r:embed="rId7">
            <a:alphaModFix/>
          </a:blip>
          <a:stretch>
            <a:fillRect/>
          </a:stretch>
        </p:blipFill>
        <p:spPr>
          <a:xfrm>
            <a:off x="2542675" y="3112675"/>
            <a:ext cx="3962400" cy="466725"/>
          </a:xfrm>
          <a:prstGeom prst="rect">
            <a:avLst/>
          </a:prstGeom>
          <a:noFill/>
          <a:ln>
            <a:noFill/>
          </a:ln>
        </p:spPr>
      </p:pic>
      <p:sp>
        <p:nvSpPr>
          <p:cNvPr id="161" name="Google Shape;161;p22"/>
          <p:cNvSpPr txBox="1"/>
          <p:nvPr/>
        </p:nvSpPr>
        <p:spPr>
          <a:xfrm>
            <a:off x="2542675" y="3813400"/>
            <a:ext cx="51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latin typeface="Roboto"/>
                <a:ea typeface="Roboto"/>
                <a:cs typeface="Roboto"/>
                <a:sym typeface="Roboto"/>
              </a:rPr>
              <a:t>10 layers of 10 fully-connected units</a:t>
            </a:r>
            <a:endParaRPr>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67" name="Google Shape;167;p23"/>
          <p:cNvSpPr txBox="1"/>
          <p:nvPr/>
        </p:nvSpPr>
        <p:spPr>
          <a:xfrm>
            <a:off x="0" y="0"/>
            <a:ext cx="6063300" cy="135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3380">
                <a:solidFill>
                  <a:schemeClr val="dk1"/>
                </a:solidFill>
              </a:rPr>
              <a:t>Grouped ESN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68" name="Google Shape;168;p23"/>
          <p:cNvPicPr preferRelativeResize="0"/>
          <p:nvPr/>
        </p:nvPicPr>
        <p:blipFill>
          <a:blip r:embed="rId3">
            <a:alphaModFix/>
          </a:blip>
          <a:stretch>
            <a:fillRect/>
          </a:stretch>
        </p:blipFill>
        <p:spPr>
          <a:xfrm>
            <a:off x="186477" y="707500"/>
            <a:ext cx="2019300" cy="4436000"/>
          </a:xfrm>
          <a:prstGeom prst="rect">
            <a:avLst/>
          </a:prstGeom>
          <a:noFill/>
          <a:ln>
            <a:noFill/>
          </a:ln>
        </p:spPr>
      </p:pic>
      <p:pic>
        <p:nvPicPr>
          <p:cNvPr id="169" name="Google Shape;169;p23"/>
          <p:cNvPicPr preferRelativeResize="0"/>
          <p:nvPr/>
        </p:nvPicPr>
        <p:blipFill>
          <a:blip r:embed="rId4">
            <a:alphaModFix/>
          </a:blip>
          <a:stretch>
            <a:fillRect/>
          </a:stretch>
        </p:blipFill>
        <p:spPr>
          <a:xfrm>
            <a:off x="2304089" y="2400297"/>
            <a:ext cx="4810125" cy="342900"/>
          </a:xfrm>
          <a:prstGeom prst="rect">
            <a:avLst/>
          </a:prstGeom>
          <a:noFill/>
          <a:ln>
            <a:noFill/>
          </a:ln>
        </p:spPr>
      </p:pic>
      <p:pic>
        <p:nvPicPr>
          <p:cNvPr id="170" name="Google Shape;170;p23"/>
          <p:cNvPicPr preferRelativeResize="0"/>
          <p:nvPr/>
        </p:nvPicPr>
        <p:blipFill>
          <a:blip r:embed="rId5">
            <a:alphaModFix/>
          </a:blip>
          <a:stretch>
            <a:fillRect/>
          </a:stretch>
        </p:blipFill>
        <p:spPr>
          <a:xfrm>
            <a:off x="7029326" y="2405072"/>
            <a:ext cx="1628775" cy="333375"/>
          </a:xfrm>
          <a:prstGeom prst="rect">
            <a:avLst/>
          </a:prstGeom>
          <a:noFill/>
          <a:ln>
            <a:noFill/>
          </a:ln>
        </p:spPr>
      </p:pic>
      <p:pic>
        <p:nvPicPr>
          <p:cNvPr id="171" name="Google Shape;171;p23"/>
          <p:cNvPicPr preferRelativeResize="0"/>
          <p:nvPr/>
        </p:nvPicPr>
        <p:blipFill>
          <a:blip r:embed="rId6">
            <a:alphaModFix/>
          </a:blip>
          <a:stretch>
            <a:fillRect/>
          </a:stretch>
        </p:blipFill>
        <p:spPr>
          <a:xfrm>
            <a:off x="2304100" y="2828100"/>
            <a:ext cx="3962400" cy="466725"/>
          </a:xfrm>
          <a:prstGeom prst="rect">
            <a:avLst/>
          </a:prstGeom>
          <a:noFill/>
          <a:ln>
            <a:noFill/>
          </a:ln>
        </p:spPr>
      </p:pic>
      <p:sp>
        <p:nvSpPr>
          <p:cNvPr id="172" name="Google Shape;172;p23"/>
          <p:cNvSpPr txBox="1"/>
          <p:nvPr/>
        </p:nvSpPr>
        <p:spPr>
          <a:xfrm>
            <a:off x="2542675" y="3813400"/>
            <a:ext cx="51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latin typeface="Roboto"/>
                <a:ea typeface="Roboto"/>
                <a:cs typeface="Roboto"/>
                <a:sym typeface="Roboto"/>
              </a:rPr>
              <a:t>10 sub-reservoirs of 10 fully-connected units</a:t>
            </a:r>
            <a:endParaRPr>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78" name="Google Shape;178;p2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9" name="Google Shape;179;p24"/>
          <p:cNvSpPr txBox="1"/>
          <p:nvPr/>
        </p:nvSpPr>
        <p:spPr>
          <a:xfrm>
            <a:off x="-35375" y="995675"/>
            <a:ext cx="9056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chemeClr val="accent1"/>
                </a:solidFill>
                <a:latin typeface="Roboto"/>
                <a:ea typeface="Roboto"/>
                <a:cs typeface="Roboto"/>
                <a:sym typeface="Roboto"/>
              </a:rPr>
              <a:t>With the goal of </a:t>
            </a:r>
            <a:r>
              <a:rPr b="1" lang="it" sz="1600">
                <a:solidFill>
                  <a:schemeClr val="accent1"/>
                </a:solidFill>
                <a:latin typeface="Roboto"/>
                <a:ea typeface="Roboto"/>
                <a:cs typeface="Roboto"/>
                <a:sym typeface="Roboto"/>
              </a:rPr>
              <a:t>maximizing </a:t>
            </a:r>
            <a:r>
              <a:rPr lang="it" sz="1600">
                <a:solidFill>
                  <a:schemeClr val="accent1"/>
                </a:solidFill>
                <a:latin typeface="Roboto"/>
                <a:ea typeface="Roboto"/>
                <a:cs typeface="Roboto"/>
                <a:sym typeface="Roboto"/>
              </a:rPr>
              <a:t>the </a:t>
            </a:r>
            <a:r>
              <a:rPr b="1" lang="it" sz="1600">
                <a:solidFill>
                  <a:schemeClr val="accent1"/>
                </a:solidFill>
                <a:latin typeface="Roboto"/>
                <a:ea typeface="Roboto"/>
                <a:cs typeface="Roboto"/>
                <a:sym typeface="Roboto"/>
              </a:rPr>
              <a:t>entropy </a:t>
            </a:r>
            <a:r>
              <a:rPr lang="it" sz="1600">
                <a:solidFill>
                  <a:schemeClr val="accent1"/>
                </a:solidFill>
                <a:latin typeface="Roboto"/>
                <a:ea typeface="Roboto"/>
                <a:cs typeface="Roboto"/>
                <a:sym typeface="Roboto"/>
              </a:rPr>
              <a:t>of the </a:t>
            </a:r>
            <a:r>
              <a:rPr b="1" lang="it" sz="1600">
                <a:solidFill>
                  <a:schemeClr val="accent1"/>
                </a:solidFill>
                <a:latin typeface="Roboto"/>
                <a:ea typeface="Roboto"/>
                <a:cs typeface="Roboto"/>
                <a:sym typeface="Roboto"/>
              </a:rPr>
              <a:t>reservoir </a:t>
            </a:r>
            <a:r>
              <a:rPr lang="it" sz="1600">
                <a:solidFill>
                  <a:schemeClr val="accent1"/>
                </a:solidFill>
                <a:latin typeface="Roboto"/>
                <a:ea typeface="Roboto"/>
                <a:cs typeface="Roboto"/>
                <a:sym typeface="Roboto"/>
              </a:rPr>
              <a:t>units output distribution, </a:t>
            </a:r>
            <a:br>
              <a:rPr lang="it" sz="1600">
                <a:solidFill>
                  <a:schemeClr val="accent1"/>
                </a:solidFill>
                <a:latin typeface="Roboto"/>
                <a:ea typeface="Roboto"/>
                <a:cs typeface="Roboto"/>
                <a:sym typeface="Roboto"/>
              </a:rPr>
            </a:br>
            <a:r>
              <a:rPr lang="it" sz="1600">
                <a:solidFill>
                  <a:schemeClr val="accent1"/>
                </a:solidFill>
                <a:latin typeface="Roboto"/>
                <a:ea typeface="Roboto"/>
                <a:cs typeface="Roboto"/>
                <a:sym typeface="Roboto"/>
              </a:rPr>
              <a:t>the IP rule implements a </a:t>
            </a:r>
            <a:r>
              <a:rPr b="1" lang="it" sz="1600">
                <a:solidFill>
                  <a:schemeClr val="accent1"/>
                </a:solidFill>
                <a:latin typeface="Roboto"/>
                <a:ea typeface="Roboto"/>
                <a:cs typeface="Roboto"/>
                <a:sym typeface="Roboto"/>
              </a:rPr>
              <a:t>gradient descent</a:t>
            </a:r>
            <a:r>
              <a:rPr lang="it" sz="1600">
                <a:solidFill>
                  <a:schemeClr val="accent1"/>
                </a:solidFill>
                <a:latin typeface="Roboto"/>
                <a:ea typeface="Roboto"/>
                <a:cs typeface="Roboto"/>
                <a:sym typeface="Roboto"/>
              </a:rPr>
              <a:t> algorithm that </a:t>
            </a:r>
            <a:r>
              <a:rPr b="1" lang="it" sz="1600">
                <a:solidFill>
                  <a:schemeClr val="accent1"/>
                </a:solidFill>
                <a:latin typeface="Roboto"/>
                <a:ea typeface="Roboto"/>
                <a:cs typeface="Roboto"/>
                <a:sym typeface="Roboto"/>
              </a:rPr>
              <a:t>adapts </a:t>
            </a:r>
            <a:r>
              <a:rPr lang="it" sz="1600">
                <a:solidFill>
                  <a:schemeClr val="accent1"/>
                </a:solidFill>
                <a:latin typeface="Roboto"/>
                <a:ea typeface="Roboto"/>
                <a:cs typeface="Roboto"/>
                <a:sym typeface="Roboto"/>
              </a:rPr>
              <a:t>the gain (g) and bias (b) parameters of the activation function </a:t>
            </a:r>
            <a:r>
              <a:rPr b="1" lang="it" sz="1600">
                <a:solidFill>
                  <a:schemeClr val="accent1"/>
                </a:solidFill>
                <a:latin typeface="Roboto"/>
                <a:ea typeface="Roboto"/>
                <a:cs typeface="Roboto"/>
                <a:sym typeface="Roboto"/>
              </a:rPr>
              <a:t>locally </a:t>
            </a:r>
            <a:r>
              <a:rPr lang="it" sz="1600">
                <a:solidFill>
                  <a:schemeClr val="accent1"/>
                </a:solidFill>
                <a:latin typeface="Roboto"/>
                <a:ea typeface="Roboto"/>
                <a:cs typeface="Roboto"/>
                <a:sym typeface="Roboto"/>
              </a:rPr>
              <a:t>to each reservoir unit.</a:t>
            </a:r>
            <a:endParaRPr sz="1600">
              <a:solidFill>
                <a:schemeClr val="accent1"/>
              </a:solidFill>
              <a:latin typeface="Roboto"/>
              <a:ea typeface="Roboto"/>
              <a:cs typeface="Roboto"/>
              <a:sym typeface="Roboto"/>
            </a:endParaRPr>
          </a:p>
          <a:p>
            <a:pPr indent="0" lvl="0" marL="0" rtl="0" algn="l">
              <a:spcBef>
                <a:spcPts val="0"/>
              </a:spcBef>
              <a:spcAft>
                <a:spcPts val="0"/>
              </a:spcAft>
              <a:buNone/>
            </a:pPr>
            <a:r>
              <a:rPr lang="it" sz="1600">
                <a:solidFill>
                  <a:schemeClr val="accent1"/>
                </a:solidFill>
                <a:latin typeface="Roboto"/>
                <a:ea typeface="Roboto"/>
                <a:cs typeface="Roboto"/>
                <a:sym typeface="Roboto"/>
              </a:rPr>
              <a:t>When using the </a:t>
            </a:r>
            <a:r>
              <a:rPr b="1" lang="it" sz="1600">
                <a:solidFill>
                  <a:schemeClr val="accent1"/>
                </a:solidFill>
                <a:latin typeface="Roboto"/>
                <a:ea typeface="Roboto"/>
                <a:cs typeface="Roboto"/>
                <a:sym typeface="Roboto"/>
              </a:rPr>
              <a:t>hyperbolic tangent </a:t>
            </a:r>
            <a:r>
              <a:rPr lang="it" sz="1600">
                <a:solidFill>
                  <a:schemeClr val="accent1"/>
                </a:solidFill>
                <a:latin typeface="Roboto"/>
                <a:ea typeface="Roboto"/>
                <a:cs typeface="Roboto"/>
                <a:sym typeface="Roboto"/>
              </a:rPr>
              <a:t>as activation function, the IP rule aims at the </a:t>
            </a:r>
            <a:r>
              <a:rPr b="1" lang="it" sz="1600">
                <a:solidFill>
                  <a:schemeClr val="accent1"/>
                </a:solidFill>
                <a:latin typeface="Roboto"/>
                <a:ea typeface="Roboto"/>
                <a:cs typeface="Roboto"/>
                <a:sym typeface="Roboto"/>
              </a:rPr>
              <a:t>minimization </a:t>
            </a:r>
            <a:r>
              <a:rPr lang="it" sz="1600">
                <a:solidFill>
                  <a:schemeClr val="accent1"/>
                </a:solidFill>
                <a:latin typeface="Roboto"/>
                <a:ea typeface="Roboto"/>
                <a:cs typeface="Roboto"/>
                <a:sym typeface="Roboto"/>
              </a:rPr>
              <a:t>of the </a:t>
            </a:r>
            <a:r>
              <a:rPr b="1" lang="it" sz="1600">
                <a:solidFill>
                  <a:schemeClr val="accent1"/>
                </a:solidFill>
                <a:latin typeface="Roboto"/>
                <a:ea typeface="Roboto"/>
                <a:cs typeface="Roboto"/>
                <a:sym typeface="Roboto"/>
              </a:rPr>
              <a:t>Kullback–Leibler divergence</a:t>
            </a:r>
            <a:r>
              <a:rPr lang="it" sz="1600">
                <a:solidFill>
                  <a:schemeClr val="accent1"/>
                </a:solidFill>
                <a:latin typeface="Roboto"/>
                <a:ea typeface="Roboto"/>
                <a:cs typeface="Roboto"/>
                <a:sym typeface="Roboto"/>
              </a:rPr>
              <a:t> between the empirical output distribution and a target Gaussian distribution.</a:t>
            </a:r>
            <a:endParaRPr sz="1600">
              <a:solidFill>
                <a:schemeClr val="accent1"/>
              </a:solidFill>
              <a:latin typeface="Roboto"/>
              <a:ea typeface="Roboto"/>
              <a:cs typeface="Roboto"/>
              <a:sym typeface="Roboto"/>
            </a:endParaRPr>
          </a:p>
          <a:p>
            <a:pPr indent="0" lvl="0" marL="0" rtl="0" algn="l">
              <a:spcBef>
                <a:spcPts val="0"/>
              </a:spcBef>
              <a:spcAft>
                <a:spcPts val="0"/>
              </a:spcAft>
              <a:buNone/>
            </a:pPr>
            <a:r>
              <a:rPr lang="it" sz="1600">
                <a:solidFill>
                  <a:schemeClr val="accent1"/>
                </a:solidFill>
                <a:latin typeface="Roboto"/>
                <a:ea typeface="Roboto"/>
                <a:cs typeface="Roboto"/>
                <a:sym typeface="Roboto"/>
              </a:rPr>
              <a:t>Focusing the attention on a </a:t>
            </a:r>
            <a:r>
              <a:rPr b="1" lang="it" sz="1600">
                <a:solidFill>
                  <a:schemeClr val="accent1"/>
                </a:solidFill>
                <a:latin typeface="Roboto"/>
                <a:ea typeface="Roboto"/>
                <a:cs typeface="Roboto"/>
                <a:sym typeface="Roboto"/>
              </a:rPr>
              <a:t>single reservoir unit</a:t>
            </a:r>
            <a:r>
              <a:rPr lang="it" sz="1600">
                <a:solidFill>
                  <a:schemeClr val="accent1"/>
                </a:solidFill>
                <a:latin typeface="Roboto"/>
                <a:ea typeface="Roboto"/>
                <a:cs typeface="Roboto"/>
                <a:sym typeface="Roboto"/>
              </a:rPr>
              <a:t>, the </a:t>
            </a:r>
            <a:r>
              <a:rPr b="1" lang="it" sz="1600">
                <a:solidFill>
                  <a:schemeClr val="accent1"/>
                </a:solidFill>
                <a:latin typeface="Roboto"/>
                <a:ea typeface="Roboto"/>
                <a:cs typeface="Roboto"/>
                <a:sym typeface="Roboto"/>
              </a:rPr>
              <a:t>tanh </a:t>
            </a:r>
            <a:r>
              <a:rPr lang="it" sz="1600">
                <a:solidFill>
                  <a:schemeClr val="accent1"/>
                </a:solidFill>
                <a:latin typeface="Roboto"/>
                <a:ea typeface="Roboto"/>
                <a:cs typeface="Roboto"/>
                <a:sym typeface="Roboto"/>
              </a:rPr>
              <a:t>nonlinearity</a:t>
            </a:r>
            <a:r>
              <a:rPr lang="it" sz="1600">
                <a:solidFill>
                  <a:schemeClr val="accent1"/>
                </a:solidFill>
                <a:latin typeface="Roboto"/>
                <a:ea typeface="Roboto"/>
                <a:cs typeface="Roboto"/>
                <a:sym typeface="Roboto"/>
              </a:rPr>
              <a:t> can be expressed as </a:t>
            </a:r>
            <a:endParaRPr sz="1600">
              <a:solidFill>
                <a:schemeClr val="accent1"/>
              </a:solidFill>
              <a:latin typeface="Roboto"/>
              <a:ea typeface="Roboto"/>
              <a:cs typeface="Roboto"/>
              <a:sym typeface="Roboto"/>
            </a:endParaRPr>
          </a:p>
          <a:p>
            <a:pPr indent="0" lvl="0" marL="0" rtl="0" algn="l">
              <a:spcBef>
                <a:spcPts val="0"/>
              </a:spcBef>
              <a:spcAft>
                <a:spcPts val="0"/>
              </a:spcAft>
              <a:buNone/>
            </a:pPr>
            <a:r>
              <a:t/>
            </a:r>
            <a:endParaRPr sz="1600">
              <a:solidFill>
                <a:schemeClr val="accent1"/>
              </a:solidFill>
              <a:latin typeface="Roboto"/>
              <a:ea typeface="Roboto"/>
              <a:cs typeface="Roboto"/>
              <a:sym typeface="Roboto"/>
            </a:endParaRPr>
          </a:p>
          <a:p>
            <a:pPr indent="0" lvl="0" marL="0" rtl="0" algn="l">
              <a:spcBef>
                <a:spcPts val="0"/>
              </a:spcBef>
              <a:spcAft>
                <a:spcPts val="0"/>
              </a:spcAft>
              <a:buNone/>
            </a:pPr>
            <a:r>
              <a:rPr lang="it" sz="1600">
                <a:solidFill>
                  <a:schemeClr val="accent1"/>
                </a:solidFill>
                <a:latin typeface="Roboto"/>
                <a:ea typeface="Roboto"/>
                <a:cs typeface="Roboto"/>
                <a:sym typeface="Roboto"/>
              </a:rPr>
              <a:t>Accordingly, the </a:t>
            </a:r>
            <a:r>
              <a:rPr b="1" lang="it" sz="1600">
                <a:solidFill>
                  <a:schemeClr val="accent1"/>
                </a:solidFill>
                <a:latin typeface="Roboto"/>
                <a:ea typeface="Roboto"/>
                <a:cs typeface="Roboto"/>
                <a:sym typeface="Roboto"/>
              </a:rPr>
              <a:t>IP rule </a:t>
            </a:r>
            <a:r>
              <a:rPr lang="it" sz="1600">
                <a:solidFill>
                  <a:schemeClr val="accent1"/>
                </a:solidFill>
                <a:latin typeface="Roboto"/>
                <a:ea typeface="Roboto"/>
                <a:cs typeface="Roboto"/>
                <a:sym typeface="Roboto"/>
              </a:rPr>
              <a:t>is described by the following equations</a:t>
            </a:r>
            <a:endParaRPr sz="1600">
              <a:solidFill>
                <a:schemeClr val="accent1"/>
              </a:solidFill>
              <a:latin typeface="Roboto"/>
              <a:ea typeface="Roboto"/>
              <a:cs typeface="Roboto"/>
              <a:sym typeface="Roboto"/>
            </a:endParaRPr>
          </a:p>
          <a:p>
            <a:pPr indent="0" lvl="0" marL="0" rtl="0" algn="l">
              <a:spcBef>
                <a:spcPts val="0"/>
              </a:spcBef>
              <a:spcAft>
                <a:spcPts val="0"/>
              </a:spcAft>
              <a:buNone/>
            </a:pPr>
            <a:r>
              <a:t/>
            </a:r>
            <a:endParaRPr sz="1600">
              <a:solidFill>
                <a:schemeClr val="accent1"/>
              </a:solidFill>
              <a:latin typeface="Roboto"/>
              <a:ea typeface="Roboto"/>
              <a:cs typeface="Roboto"/>
              <a:sym typeface="Roboto"/>
            </a:endParaRPr>
          </a:p>
          <a:p>
            <a:pPr indent="0" lvl="0" marL="0" rtl="0" algn="l">
              <a:spcBef>
                <a:spcPts val="0"/>
              </a:spcBef>
              <a:spcAft>
                <a:spcPts val="0"/>
              </a:spcAft>
              <a:buNone/>
            </a:pPr>
            <a:r>
              <a:t/>
            </a:r>
            <a:endParaRPr sz="1600">
              <a:solidFill>
                <a:schemeClr val="accent1"/>
              </a:solidFill>
              <a:latin typeface="Roboto"/>
              <a:ea typeface="Roboto"/>
              <a:cs typeface="Roboto"/>
              <a:sym typeface="Roboto"/>
            </a:endParaRPr>
          </a:p>
          <a:p>
            <a:pPr indent="0" lvl="0" marL="0" rtl="0" algn="l">
              <a:spcBef>
                <a:spcPts val="0"/>
              </a:spcBef>
              <a:spcAft>
                <a:spcPts val="0"/>
              </a:spcAft>
              <a:buNone/>
            </a:pPr>
            <a:r>
              <a:t/>
            </a:r>
            <a:endParaRPr sz="1600">
              <a:solidFill>
                <a:schemeClr val="accent1"/>
              </a:solidFill>
              <a:latin typeface="Roboto"/>
              <a:ea typeface="Roboto"/>
              <a:cs typeface="Roboto"/>
              <a:sym typeface="Roboto"/>
            </a:endParaRPr>
          </a:p>
          <a:p>
            <a:pPr indent="0" lvl="0" marL="0" rtl="0" algn="l">
              <a:spcBef>
                <a:spcPts val="0"/>
              </a:spcBef>
              <a:spcAft>
                <a:spcPts val="0"/>
              </a:spcAft>
              <a:buNone/>
            </a:pPr>
            <a:r>
              <a:t/>
            </a:r>
            <a:endParaRPr sz="1600">
              <a:solidFill>
                <a:schemeClr val="accent1"/>
              </a:solidFill>
              <a:latin typeface="Roboto"/>
              <a:ea typeface="Roboto"/>
              <a:cs typeface="Roboto"/>
              <a:sym typeface="Roboto"/>
            </a:endParaRPr>
          </a:p>
          <a:p>
            <a:pPr indent="0" lvl="0" marL="0" rtl="0" algn="l">
              <a:spcBef>
                <a:spcPts val="0"/>
              </a:spcBef>
              <a:spcAft>
                <a:spcPts val="0"/>
              </a:spcAft>
              <a:buNone/>
            </a:pPr>
            <a:r>
              <a:rPr lang="it" sz="1600">
                <a:solidFill>
                  <a:schemeClr val="accent1"/>
                </a:solidFill>
                <a:latin typeface="Roboto"/>
                <a:ea typeface="Roboto"/>
                <a:cs typeface="Roboto"/>
                <a:sym typeface="Roboto"/>
              </a:rPr>
              <a:t>where </a:t>
            </a:r>
            <a:r>
              <a:rPr i="1" lang="it" sz="1600">
                <a:solidFill>
                  <a:schemeClr val="accent1"/>
                </a:solidFill>
                <a:latin typeface="Roboto"/>
                <a:ea typeface="Roboto"/>
                <a:cs typeface="Roboto"/>
                <a:sym typeface="Roboto"/>
              </a:rPr>
              <a:t>μ </a:t>
            </a:r>
            <a:r>
              <a:rPr lang="it" sz="1600">
                <a:solidFill>
                  <a:schemeClr val="accent1"/>
                </a:solidFill>
                <a:latin typeface="Roboto"/>
                <a:ea typeface="Roboto"/>
                <a:cs typeface="Roboto"/>
                <a:sym typeface="Roboto"/>
              </a:rPr>
              <a:t>and </a:t>
            </a:r>
            <a:r>
              <a:rPr i="1" lang="it" sz="1600">
                <a:solidFill>
                  <a:schemeClr val="accent1"/>
                </a:solidFill>
                <a:latin typeface="Roboto"/>
                <a:ea typeface="Roboto"/>
                <a:cs typeface="Roboto"/>
                <a:sym typeface="Roboto"/>
              </a:rPr>
              <a:t>σ </a:t>
            </a:r>
            <a:r>
              <a:rPr lang="it" sz="1600">
                <a:solidFill>
                  <a:schemeClr val="accent1"/>
                </a:solidFill>
                <a:latin typeface="Roboto"/>
                <a:ea typeface="Roboto"/>
                <a:cs typeface="Roboto"/>
                <a:sym typeface="Roboto"/>
              </a:rPr>
              <a:t>denote the mean and standard deviation of the </a:t>
            </a:r>
            <a:r>
              <a:rPr b="1" lang="it" sz="1600">
                <a:solidFill>
                  <a:schemeClr val="accent1"/>
                </a:solidFill>
                <a:latin typeface="Roboto"/>
                <a:ea typeface="Roboto"/>
                <a:cs typeface="Roboto"/>
                <a:sym typeface="Roboto"/>
              </a:rPr>
              <a:t>target Gaussian distribution</a:t>
            </a:r>
            <a:r>
              <a:rPr lang="it" sz="1600">
                <a:solidFill>
                  <a:schemeClr val="accent1"/>
                </a:solidFill>
                <a:latin typeface="Roboto"/>
                <a:ea typeface="Roboto"/>
                <a:cs typeface="Roboto"/>
                <a:sym typeface="Roboto"/>
              </a:rPr>
              <a:t>.</a:t>
            </a:r>
            <a:endParaRPr sz="1600">
              <a:solidFill>
                <a:schemeClr val="accent1"/>
              </a:solidFill>
              <a:latin typeface="Roboto"/>
              <a:ea typeface="Roboto"/>
              <a:cs typeface="Roboto"/>
              <a:sym typeface="Roboto"/>
            </a:endParaRPr>
          </a:p>
          <a:p>
            <a:pPr indent="0" lvl="0" marL="0" rtl="0" algn="l">
              <a:spcBef>
                <a:spcPts val="0"/>
              </a:spcBef>
              <a:spcAft>
                <a:spcPts val="0"/>
              </a:spcAft>
              <a:buNone/>
            </a:pPr>
            <a:r>
              <a:rPr lang="it" sz="1600">
                <a:solidFill>
                  <a:schemeClr val="accent1"/>
                </a:solidFill>
                <a:latin typeface="Roboto"/>
                <a:ea typeface="Roboto"/>
                <a:cs typeface="Roboto"/>
                <a:sym typeface="Roboto"/>
              </a:rPr>
              <a:t>The update is applied </a:t>
            </a:r>
            <a:r>
              <a:rPr b="1" lang="it" sz="1600">
                <a:solidFill>
                  <a:schemeClr val="accent1"/>
                </a:solidFill>
                <a:latin typeface="Roboto"/>
                <a:ea typeface="Roboto"/>
                <a:cs typeface="Roboto"/>
                <a:sym typeface="Roboto"/>
              </a:rPr>
              <a:t>individually </a:t>
            </a:r>
            <a:r>
              <a:rPr lang="it" sz="1600">
                <a:solidFill>
                  <a:schemeClr val="accent1"/>
                </a:solidFill>
                <a:latin typeface="Roboto"/>
                <a:ea typeface="Roboto"/>
                <a:cs typeface="Roboto"/>
                <a:sym typeface="Roboto"/>
              </a:rPr>
              <a:t>to each unit in the reservoir.</a:t>
            </a:r>
            <a:endParaRPr sz="1600">
              <a:solidFill>
                <a:schemeClr val="accent1"/>
              </a:solidFill>
              <a:latin typeface="Roboto"/>
              <a:ea typeface="Roboto"/>
              <a:cs typeface="Roboto"/>
              <a:sym typeface="Roboto"/>
            </a:endParaRPr>
          </a:p>
        </p:txBody>
      </p:sp>
      <p:pic>
        <p:nvPicPr>
          <p:cNvPr id="180" name="Google Shape;180;p24"/>
          <p:cNvPicPr preferRelativeResize="0"/>
          <p:nvPr/>
        </p:nvPicPr>
        <p:blipFill>
          <a:blip r:embed="rId3">
            <a:alphaModFix/>
          </a:blip>
          <a:stretch>
            <a:fillRect/>
          </a:stretch>
        </p:blipFill>
        <p:spPr>
          <a:xfrm>
            <a:off x="397388" y="3324625"/>
            <a:ext cx="5724525" cy="857250"/>
          </a:xfrm>
          <a:prstGeom prst="rect">
            <a:avLst/>
          </a:prstGeom>
          <a:noFill/>
          <a:ln>
            <a:noFill/>
          </a:ln>
        </p:spPr>
      </p:pic>
      <p:pic>
        <p:nvPicPr>
          <p:cNvPr id="181" name="Google Shape;181;p24"/>
          <p:cNvPicPr preferRelativeResize="0"/>
          <p:nvPr/>
        </p:nvPicPr>
        <p:blipFill>
          <a:blip r:embed="rId4">
            <a:alphaModFix/>
          </a:blip>
          <a:stretch>
            <a:fillRect/>
          </a:stretch>
        </p:blipFill>
        <p:spPr>
          <a:xfrm>
            <a:off x="397400" y="2782350"/>
            <a:ext cx="1817050" cy="305650"/>
          </a:xfrm>
          <a:prstGeom prst="rect">
            <a:avLst/>
          </a:prstGeom>
          <a:noFill/>
          <a:ln>
            <a:noFill/>
          </a:ln>
        </p:spPr>
      </p:pic>
      <p:sp>
        <p:nvSpPr>
          <p:cNvPr id="182" name="Google Shape;182;p24"/>
          <p:cNvSpPr txBox="1"/>
          <p:nvPr>
            <p:ph idx="4294967295" type="ctrTitle"/>
          </p:nvPr>
        </p:nvSpPr>
        <p:spPr>
          <a:xfrm>
            <a:off x="0" y="0"/>
            <a:ext cx="60825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3380"/>
              <a:t>Intrinsic Plasticity</a:t>
            </a:r>
            <a:endParaRPr sz="338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6" name="Shape 186"/>
        <p:cNvGrpSpPr/>
        <p:nvPr/>
      </p:nvGrpSpPr>
      <p:grpSpPr>
        <a:xfrm>
          <a:off x="0" y="0"/>
          <a:ext cx="0" cy="0"/>
          <a:chOff x="0" y="0"/>
          <a:chExt cx="0" cy="0"/>
        </a:xfrm>
      </p:grpSpPr>
      <p:sp>
        <p:nvSpPr>
          <p:cNvPr id="187" name="Google Shape;187;p25"/>
          <p:cNvSpPr txBox="1"/>
          <p:nvPr/>
        </p:nvSpPr>
        <p:spPr>
          <a:xfrm>
            <a:off x="949650" y="2084825"/>
            <a:ext cx="7244700" cy="8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4400">
                <a:solidFill>
                  <a:schemeClr val="lt1"/>
                </a:solidFill>
                <a:latin typeface="Georgia"/>
                <a:ea typeface="Georgia"/>
                <a:cs typeface="Georgia"/>
                <a:sym typeface="Georgia"/>
              </a:rPr>
              <a:t>Datasets &amp; Metrics</a:t>
            </a:r>
            <a:endParaRPr sz="4400">
              <a:solidFill>
                <a:schemeClr val="lt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ctrTitle"/>
          </p:nvPr>
        </p:nvSpPr>
        <p:spPr>
          <a:xfrm>
            <a:off x="0" y="0"/>
            <a:ext cx="62685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380">
                <a:solidFill>
                  <a:schemeClr val="dk1"/>
                </a:solidFill>
              </a:rPr>
              <a:t>Two datasets</a:t>
            </a:r>
            <a:endParaRPr sz="3380">
              <a:solidFill>
                <a:schemeClr val="dk1"/>
              </a:solidFill>
            </a:endParaRPr>
          </a:p>
        </p:txBody>
      </p:sp>
      <p:sp>
        <p:nvSpPr>
          <p:cNvPr id="193" name="Google Shape;193;p26"/>
          <p:cNvSpPr txBox="1"/>
          <p:nvPr/>
        </p:nvSpPr>
        <p:spPr>
          <a:xfrm>
            <a:off x="19200" y="1018800"/>
            <a:ext cx="91440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2"/>
              </a:buClr>
              <a:buSzPts val="1800"/>
              <a:buFont typeface="Roboto"/>
              <a:buAutoNum type="arabicPeriod"/>
            </a:pPr>
            <a:r>
              <a:rPr lang="it" sz="1800">
                <a:solidFill>
                  <a:schemeClr val="accent2"/>
                </a:solidFill>
                <a:latin typeface="Roboto"/>
                <a:ea typeface="Roboto"/>
                <a:cs typeface="Roboto"/>
                <a:sym typeface="Roboto"/>
              </a:rPr>
              <a:t>An </a:t>
            </a:r>
            <a:r>
              <a:rPr b="1" lang="it" sz="1800">
                <a:solidFill>
                  <a:schemeClr val="accent2"/>
                </a:solidFill>
                <a:latin typeface="Roboto"/>
                <a:ea typeface="Roboto"/>
                <a:cs typeface="Roboto"/>
                <a:sym typeface="Roboto"/>
              </a:rPr>
              <a:t>artificial time-scales dataset</a:t>
            </a:r>
            <a:r>
              <a:rPr lang="it" sz="1800">
                <a:solidFill>
                  <a:schemeClr val="accent2"/>
                </a:solidFill>
                <a:latin typeface="Roboto"/>
                <a:ea typeface="Roboto"/>
                <a:cs typeface="Roboto"/>
                <a:sym typeface="Roboto"/>
              </a:rPr>
              <a:t>, hand designed, in which each </a:t>
            </a:r>
            <a:br>
              <a:rPr lang="it" sz="1800">
                <a:solidFill>
                  <a:schemeClr val="accent2"/>
                </a:solidFill>
                <a:latin typeface="Roboto"/>
                <a:ea typeface="Roboto"/>
                <a:cs typeface="Roboto"/>
                <a:sym typeface="Roboto"/>
              </a:rPr>
            </a:br>
            <a:r>
              <a:rPr lang="it" sz="1800">
                <a:solidFill>
                  <a:schemeClr val="accent2"/>
                </a:solidFill>
                <a:latin typeface="Roboto"/>
                <a:ea typeface="Roboto"/>
                <a:cs typeface="Roboto"/>
                <a:sym typeface="Roboto"/>
              </a:rPr>
              <a:t>input element is drawn from a uniform distribution from an alphabet </a:t>
            </a:r>
            <a:br>
              <a:rPr lang="it" sz="1800">
                <a:solidFill>
                  <a:schemeClr val="accent2"/>
                </a:solidFill>
                <a:latin typeface="Roboto"/>
                <a:ea typeface="Roboto"/>
                <a:cs typeface="Roboto"/>
                <a:sym typeface="Roboto"/>
              </a:rPr>
            </a:br>
            <a:r>
              <a:rPr lang="it" sz="1800">
                <a:solidFill>
                  <a:schemeClr val="accent2"/>
                </a:solidFill>
                <a:latin typeface="Roboto"/>
                <a:ea typeface="Roboto"/>
                <a:cs typeface="Roboto"/>
                <a:sym typeface="Roboto"/>
              </a:rPr>
              <a:t>of 10 elements.</a:t>
            </a:r>
            <a:endParaRPr sz="1800">
              <a:solidFill>
                <a:schemeClr val="accent2"/>
              </a:solidFill>
              <a:latin typeface="Roboto"/>
              <a:ea typeface="Roboto"/>
              <a:cs typeface="Roboto"/>
              <a:sym typeface="Roboto"/>
            </a:endParaRPr>
          </a:p>
          <a:p>
            <a:pPr indent="0" lvl="0" marL="0" rtl="0" algn="l">
              <a:spcBef>
                <a:spcPts val="0"/>
              </a:spcBef>
              <a:spcAft>
                <a:spcPts val="0"/>
              </a:spcAft>
              <a:buNone/>
            </a:pPr>
            <a:r>
              <a:t/>
            </a:r>
            <a:endParaRPr sz="1800">
              <a:solidFill>
                <a:schemeClr val="accent2"/>
              </a:solidFill>
              <a:latin typeface="Roboto"/>
              <a:ea typeface="Roboto"/>
              <a:cs typeface="Roboto"/>
              <a:sym typeface="Roboto"/>
            </a:endParaRPr>
          </a:p>
          <a:p>
            <a:pPr indent="-342900" lvl="0" marL="457200" rtl="0" algn="l">
              <a:spcBef>
                <a:spcPts val="0"/>
              </a:spcBef>
              <a:spcAft>
                <a:spcPts val="0"/>
              </a:spcAft>
              <a:buClr>
                <a:schemeClr val="accent2"/>
              </a:buClr>
              <a:buSzPts val="1800"/>
              <a:buFont typeface="Roboto"/>
              <a:buAutoNum type="arabicPeriod"/>
            </a:pPr>
            <a:r>
              <a:rPr lang="it" sz="1800">
                <a:solidFill>
                  <a:schemeClr val="accent2"/>
                </a:solidFill>
                <a:latin typeface="Roboto"/>
                <a:ea typeface="Roboto"/>
                <a:cs typeface="Roboto"/>
                <a:sym typeface="Roboto"/>
              </a:rPr>
              <a:t>An adaptation of an </a:t>
            </a:r>
            <a:r>
              <a:rPr b="1" lang="it" sz="1800">
                <a:solidFill>
                  <a:schemeClr val="accent2"/>
                </a:solidFill>
                <a:latin typeface="Roboto"/>
                <a:ea typeface="Roboto"/>
                <a:cs typeface="Roboto"/>
                <a:sym typeface="Roboto"/>
              </a:rPr>
              <a:t>excerpt </a:t>
            </a:r>
            <a:r>
              <a:rPr lang="it" sz="1800">
                <a:solidFill>
                  <a:schemeClr val="accent2"/>
                </a:solidFill>
                <a:latin typeface="Roboto"/>
                <a:ea typeface="Roboto"/>
                <a:cs typeface="Roboto"/>
                <a:sym typeface="Roboto"/>
              </a:rPr>
              <a:t>of the</a:t>
            </a:r>
            <a:r>
              <a:rPr b="1" lang="it" sz="1800">
                <a:solidFill>
                  <a:schemeClr val="accent2"/>
                </a:solidFill>
                <a:latin typeface="Roboto"/>
                <a:ea typeface="Roboto"/>
                <a:cs typeface="Roboto"/>
                <a:sym typeface="Roboto"/>
              </a:rPr>
              <a:t> Wikipedia text corpus</a:t>
            </a:r>
            <a:r>
              <a:rPr lang="it" sz="1800">
                <a:solidFill>
                  <a:schemeClr val="accent2"/>
                </a:solidFill>
                <a:latin typeface="Roboto"/>
                <a:ea typeface="Roboto"/>
                <a:cs typeface="Roboto"/>
                <a:sym typeface="Roboto"/>
              </a:rPr>
              <a:t>, where the alphabet is comprised of the most common 95 common characters + 1.</a:t>
            </a:r>
            <a:endParaRPr sz="1800">
              <a:solidFill>
                <a:schemeClr val="accent2"/>
              </a:solidFill>
              <a:latin typeface="Roboto"/>
              <a:ea typeface="Roboto"/>
              <a:cs typeface="Roboto"/>
              <a:sym typeface="Roboto"/>
            </a:endParaRPr>
          </a:p>
          <a:p>
            <a:pPr indent="0" lvl="0" marL="1371600" rtl="0" algn="l">
              <a:spcBef>
                <a:spcPts val="0"/>
              </a:spcBef>
              <a:spcAft>
                <a:spcPts val="0"/>
              </a:spcAft>
              <a:buNone/>
            </a:pPr>
            <a:r>
              <a:t/>
            </a:r>
            <a:endParaRPr sz="1800">
              <a:solidFill>
                <a:schemeClr val="accent2"/>
              </a:solidFill>
              <a:latin typeface="Roboto"/>
              <a:ea typeface="Roboto"/>
              <a:cs typeface="Roboto"/>
              <a:sym typeface="Roboto"/>
            </a:endParaRPr>
          </a:p>
          <a:p>
            <a:pPr indent="0" lvl="0" marL="0" rtl="0" algn="l">
              <a:spcBef>
                <a:spcPts val="0"/>
              </a:spcBef>
              <a:spcAft>
                <a:spcPts val="0"/>
              </a:spcAft>
              <a:buNone/>
            </a:pPr>
            <a:r>
              <a:rPr lang="it" sz="1800">
                <a:solidFill>
                  <a:schemeClr val="accent2"/>
                </a:solidFill>
                <a:latin typeface="Roboto"/>
                <a:ea typeface="Roboto"/>
                <a:cs typeface="Roboto"/>
                <a:sym typeface="Roboto"/>
              </a:rPr>
              <a:t>For each experiment, </a:t>
            </a:r>
            <a:r>
              <a:rPr b="1" lang="it" sz="1800">
                <a:solidFill>
                  <a:schemeClr val="accent2"/>
                </a:solidFill>
                <a:latin typeface="Roboto"/>
                <a:ea typeface="Roboto"/>
                <a:cs typeface="Roboto"/>
                <a:sym typeface="Roboto"/>
              </a:rPr>
              <a:t>two input sequences</a:t>
            </a:r>
            <a:r>
              <a:rPr lang="it" sz="1800">
                <a:solidFill>
                  <a:schemeClr val="accent2"/>
                </a:solidFill>
                <a:latin typeface="Roboto"/>
                <a:ea typeface="Roboto"/>
                <a:cs typeface="Roboto"/>
                <a:sym typeface="Roboto"/>
              </a:rPr>
              <a:t> were fed to the RC models: S</a:t>
            </a:r>
            <a:r>
              <a:rPr baseline="-25000" lang="it" sz="1800">
                <a:solidFill>
                  <a:schemeClr val="accent2"/>
                </a:solidFill>
                <a:latin typeface="Roboto"/>
                <a:ea typeface="Roboto"/>
                <a:cs typeface="Roboto"/>
                <a:sym typeface="Roboto"/>
              </a:rPr>
              <a:t>1</a:t>
            </a:r>
            <a:r>
              <a:rPr lang="it" sz="1800">
                <a:solidFill>
                  <a:schemeClr val="accent2"/>
                </a:solidFill>
                <a:latin typeface="Roboto"/>
                <a:ea typeface="Roboto"/>
                <a:cs typeface="Roboto"/>
                <a:sym typeface="Roboto"/>
              </a:rPr>
              <a:t> and S</a:t>
            </a:r>
            <a:r>
              <a:rPr baseline="-25000" lang="it" sz="1800">
                <a:solidFill>
                  <a:schemeClr val="accent2"/>
                </a:solidFill>
                <a:latin typeface="Roboto"/>
                <a:ea typeface="Roboto"/>
                <a:cs typeface="Roboto"/>
                <a:sym typeface="Roboto"/>
              </a:rPr>
              <a:t>2</a:t>
            </a:r>
            <a:r>
              <a:rPr lang="it" sz="1800">
                <a:solidFill>
                  <a:schemeClr val="accent2"/>
                </a:solidFill>
                <a:latin typeface="Roboto"/>
                <a:ea typeface="Roboto"/>
                <a:cs typeface="Roboto"/>
                <a:sym typeface="Roboto"/>
              </a:rPr>
              <a:t>, both of length 5000 and </a:t>
            </a:r>
            <a:r>
              <a:rPr b="1" lang="it" sz="1800">
                <a:solidFill>
                  <a:schemeClr val="accent2"/>
                </a:solidFill>
                <a:latin typeface="Roboto"/>
                <a:ea typeface="Roboto"/>
                <a:cs typeface="Roboto"/>
                <a:sym typeface="Roboto"/>
              </a:rPr>
              <a:t>identical </a:t>
            </a:r>
            <a:r>
              <a:rPr lang="it" sz="1800">
                <a:solidFill>
                  <a:schemeClr val="accent2"/>
                </a:solidFill>
                <a:latin typeface="Roboto"/>
                <a:ea typeface="Roboto"/>
                <a:cs typeface="Roboto"/>
                <a:sym typeface="Roboto"/>
              </a:rPr>
              <a:t>to each other </a:t>
            </a:r>
            <a:r>
              <a:rPr b="1" lang="it" sz="1800">
                <a:solidFill>
                  <a:schemeClr val="accent2"/>
                </a:solidFill>
                <a:latin typeface="Roboto"/>
                <a:ea typeface="Roboto"/>
                <a:cs typeface="Roboto"/>
                <a:sym typeface="Roboto"/>
              </a:rPr>
              <a:t>except </a:t>
            </a:r>
            <a:r>
              <a:rPr lang="it" sz="1800">
                <a:solidFill>
                  <a:schemeClr val="accent2"/>
                </a:solidFill>
                <a:latin typeface="Roboto"/>
                <a:ea typeface="Roboto"/>
                <a:cs typeface="Roboto"/>
                <a:sym typeface="Roboto"/>
              </a:rPr>
              <a:t>for a </a:t>
            </a:r>
            <a:r>
              <a:rPr b="1" lang="it" sz="1800">
                <a:solidFill>
                  <a:schemeClr val="accent2"/>
                </a:solidFill>
                <a:latin typeface="Roboto"/>
                <a:ea typeface="Roboto"/>
                <a:cs typeface="Roboto"/>
                <a:sym typeface="Roboto"/>
              </a:rPr>
              <a:t>perturbation</a:t>
            </a:r>
            <a:r>
              <a:rPr lang="it" sz="1800">
                <a:solidFill>
                  <a:schemeClr val="accent2"/>
                </a:solidFill>
                <a:latin typeface="Roboto"/>
                <a:ea typeface="Roboto"/>
                <a:cs typeface="Roboto"/>
                <a:sym typeface="Roboto"/>
              </a:rPr>
              <a:t>.</a:t>
            </a:r>
            <a:endParaRPr sz="1800">
              <a:solidFill>
                <a:schemeClr val="accent2"/>
              </a:solidFill>
              <a:latin typeface="Roboto"/>
              <a:ea typeface="Roboto"/>
              <a:cs typeface="Roboto"/>
              <a:sym typeface="Roboto"/>
            </a:endParaRPr>
          </a:p>
          <a:p>
            <a:pPr indent="0" lvl="0" marL="0" rtl="0" algn="l">
              <a:spcBef>
                <a:spcPts val="0"/>
              </a:spcBef>
              <a:spcAft>
                <a:spcPts val="0"/>
              </a:spcAft>
              <a:buNone/>
            </a:pPr>
            <a:r>
              <a:t/>
            </a:r>
            <a:endParaRPr sz="1800">
              <a:solidFill>
                <a:schemeClr val="accent2"/>
              </a:solidFill>
              <a:latin typeface="Roboto"/>
              <a:ea typeface="Roboto"/>
              <a:cs typeface="Roboto"/>
              <a:sym typeface="Roboto"/>
            </a:endParaRPr>
          </a:p>
          <a:p>
            <a:pPr indent="0" lvl="0" marL="0" rtl="0" algn="l">
              <a:spcBef>
                <a:spcPts val="0"/>
              </a:spcBef>
              <a:spcAft>
                <a:spcPts val="0"/>
              </a:spcAft>
              <a:buNone/>
            </a:pPr>
            <a:r>
              <a:rPr b="1" lang="it" sz="1800">
                <a:solidFill>
                  <a:schemeClr val="accent2"/>
                </a:solidFill>
                <a:latin typeface="Roboto"/>
                <a:ea typeface="Roboto"/>
                <a:cs typeface="Roboto"/>
                <a:sym typeface="Roboto"/>
              </a:rPr>
              <a:t>Goal</a:t>
            </a:r>
            <a:r>
              <a:rPr lang="it" sz="1800">
                <a:solidFill>
                  <a:schemeClr val="accent2"/>
                </a:solidFill>
                <a:latin typeface="Roboto"/>
                <a:ea typeface="Roboto"/>
                <a:cs typeface="Roboto"/>
                <a:sym typeface="Roboto"/>
              </a:rPr>
              <a:t>: evaluate </a:t>
            </a:r>
            <a:r>
              <a:rPr b="1" lang="it" sz="1800">
                <a:solidFill>
                  <a:schemeClr val="accent2"/>
                </a:solidFill>
                <a:latin typeface="Roboto"/>
                <a:ea typeface="Roboto"/>
                <a:cs typeface="Roboto"/>
                <a:sym typeface="Roboto"/>
              </a:rPr>
              <a:t>how long</a:t>
            </a:r>
            <a:r>
              <a:rPr lang="it" sz="1800">
                <a:solidFill>
                  <a:schemeClr val="accent2"/>
                </a:solidFill>
                <a:latin typeface="Roboto"/>
                <a:ea typeface="Roboto"/>
                <a:cs typeface="Roboto"/>
                <a:sym typeface="Roboto"/>
              </a:rPr>
              <a:t> the </a:t>
            </a:r>
            <a:r>
              <a:rPr b="1" lang="it" sz="1800">
                <a:solidFill>
                  <a:schemeClr val="accent2"/>
                </a:solidFill>
                <a:latin typeface="Roboto"/>
                <a:ea typeface="Roboto"/>
                <a:cs typeface="Roboto"/>
                <a:sym typeface="Roboto"/>
              </a:rPr>
              <a:t>effect </a:t>
            </a:r>
            <a:r>
              <a:rPr lang="it" sz="1800">
                <a:solidFill>
                  <a:schemeClr val="accent2"/>
                </a:solidFill>
                <a:latin typeface="Roboto"/>
                <a:ea typeface="Roboto"/>
                <a:cs typeface="Roboto"/>
                <a:sym typeface="Roboto"/>
              </a:rPr>
              <a:t>of the input </a:t>
            </a:r>
            <a:r>
              <a:rPr b="1" lang="it" sz="1800">
                <a:solidFill>
                  <a:schemeClr val="accent2"/>
                </a:solidFill>
                <a:latin typeface="Roboto"/>
                <a:ea typeface="Roboto"/>
                <a:cs typeface="Roboto"/>
                <a:sym typeface="Roboto"/>
              </a:rPr>
              <a:t>perturbation </a:t>
            </a:r>
            <a:r>
              <a:rPr lang="it" sz="1800">
                <a:solidFill>
                  <a:schemeClr val="accent2"/>
                </a:solidFill>
                <a:latin typeface="Roboto"/>
                <a:ea typeface="Roboto"/>
                <a:cs typeface="Roboto"/>
                <a:sym typeface="Roboto"/>
              </a:rPr>
              <a:t>affects the dynamics of each layer.</a:t>
            </a:r>
            <a:endParaRPr sz="1800">
              <a:solidFill>
                <a:schemeClr val="accent2"/>
              </a:solidFill>
              <a:latin typeface="Roboto"/>
              <a:ea typeface="Roboto"/>
              <a:cs typeface="Roboto"/>
              <a:sym typeface="Roboto"/>
            </a:endParaRPr>
          </a:p>
          <a:p>
            <a:pPr indent="0" lvl="0" marL="0" rtl="0" algn="l">
              <a:spcBef>
                <a:spcPts val="0"/>
              </a:spcBef>
              <a:spcAft>
                <a:spcPts val="0"/>
              </a:spcAft>
              <a:buNone/>
            </a:pPr>
            <a:r>
              <a:rPr b="1" lang="it" sz="1800">
                <a:solidFill>
                  <a:schemeClr val="accent2"/>
                </a:solidFill>
                <a:latin typeface="Roboto"/>
                <a:ea typeface="Roboto"/>
                <a:cs typeface="Roboto"/>
                <a:sym typeface="Roboto"/>
              </a:rPr>
              <a:t>How</a:t>
            </a:r>
            <a:r>
              <a:rPr lang="it" sz="1800">
                <a:solidFill>
                  <a:schemeClr val="accent2"/>
                </a:solidFill>
                <a:latin typeface="Roboto"/>
                <a:ea typeface="Roboto"/>
                <a:cs typeface="Roboto"/>
                <a:sym typeface="Roboto"/>
              </a:rPr>
              <a:t>: compute the </a:t>
            </a:r>
            <a:r>
              <a:rPr b="1" lang="it" sz="1800">
                <a:solidFill>
                  <a:schemeClr val="accent2"/>
                </a:solidFill>
                <a:latin typeface="Roboto"/>
                <a:ea typeface="Roboto"/>
                <a:cs typeface="Roboto"/>
                <a:sym typeface="Roboto"/>
              </a:rPr>
              <a:t>distance between </a:t>
            </a:r>
            <a:r>
              <a:rPr lang="it" sz="1800">
                <a:solidFill>
                  <a:schemeClr val="accent2"/>
                </a:solidFill>
                <a:latin typeface="Roboto"/>
                <a:ea typeface="Roboto"/>
                <a:cs typeface="Roboto"/>
                <a:sym typeface="Roboto"/>
              </a:rPr>
              <a:t>the </a:t>
            </a:r>
            <a:r>
              <a:rPr b="1" lang="it" sz="1800">
                <a:solidFill>
                  <a:schemeClr val="accent2"/>
                </a:solidFill>
                <a:latin typeface="Roboto"/>
                <a:ea typeface="Roboto"/>
                <a:cs typeface="Roboto"/>
                <a:sym typeface="Roboto"/>
              </a:rPr>
              <a:t>states </a:t>
            </a:r>
            <a:r>
              <a:rPr lang="it" sz="1800">
                <a:solidFill>
                  <a:schemeClr val="accent2"/>
                </a:solidFill>
                <a:latin typeface="Roboto"/>
                <a:ea typeface="Roboto"/>
                <a:cs typeface="Roboto"/>
                <a:sym typeface="Roboto"/>
              </a:rPr>
              <a:t>corresponding to S</a:t>
            </a:r>
            <a:r>
              <a:rPr baseline="-25000" lang="it" sz="1800">
                <a:solidFill>
                  <a:schemeClr val="accent2"/>
                </a:solidFill>
                <a:latin typeface="Roboto"/>
                <a:ea typeface="Roboto"/>
                <a:cs typeface="Roboto"/>
                <a:sym typeface="Roboto"/>
              </a:rPr>
              <a:t>1 </a:t>
            </a:r>
            <a:r>
              <a:rPr lang="it" sz="1800">
                <a:solidFill>
                  <a:schemeClr val="accent2"/>
                </a:solidFill>
                <a:latin typeface="Roboto"/>
                <a:ea typeface="Roboto"/>
                <a:cs typeface="Roboto"/>
                <a:sym typeface="Roboto"/>
              </a:rPr>
              <a:t>and S</a:t>
            </a:r>
            <a:r>
              <a:rPr baseline="-25000" lang="it" sz="1800">
                <a:solidFill>
                  <a:schemeClr val="accent2"/>
                </a:solidFill>
                <a:latin typeface="Roboto"/>
                <a:ea typeface="Roboto"/>
                <a:cs typeface="Roboto"/>
                <a:sym typeface="Roboto"/>
              </a:rPr>
              <a:t>2</a:t>
            </a:r>
            <a:r>
              <a:rPr lang="it" sz="1800">
                <a:solidFill>
                  <a:schemeClr val="accent2"/>
                </a:solidFill>
                <a:latin typeface="Roboto"/>
                <a:ea typeface="Roboto"/>
                <a:cs typeface="Roboto"/>
                <a:sym typeface="Roboto"/>
              </a:rPr>
              <a:t> as a function of time.</a:t>
            </a:r>
            <a:endParaRPr sz="1800">
              <a:solidFill>
                <a:schemeClr val="accent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ctrTitle"/>
          </p:nvPr>
        </p:nvSpPr>
        <p:spPr>
          <a:xfrm>
            <a:off x="0" y="0"/>
            <a:ext cx="62685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380">
                <a:solidFill>
                  <a:schemeClr val="dk1"/>
                </a:solidFill>
              </a:rPr>
              <a:t>Three metrics</a:t>
            </a:r>
            <a:endParaRPr sz="3380">
              <a:solidFill>
                <a:schemeClr val="dk1"/>
              </a:solidFill>
            </a:endParaRPr>
          </a:p>
        </p:txBody>
      </p:sp>
      <p:sp>
        <p:nvSpPr>
          <p:cNvPr id="199" name="Google Shape;199;p27"/>
          <p:cNvSpPr txBox="1"/>
          <p:nvPr/>
        </p:nvSpPr>
        <p:spPr>
          <a:xfrm>
            <a:off x="19200" y="1018800"/>
            <a:ext cx="91440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700">
                <a:solidFill>
                  <a:schemeClr val="accent2"/>
                </a:solidFill>
                <a:latin typeface="Roboto"/>
                <a:ea typeface="Roboto"/>
                <a:cs typeface="Roboto"/>
                <a:sym typeface="Roboto"/>
              </a:rPr>
              <a:t>A </a:t>
            </a:r>
            <a:r>
              <a:rPr b="1" lang="it" sz="1700">
                <a:solidFill>
                  <a:schemeClr val="accent2"/>
                </a:solidFill>
                <a:latin typeface="Roboto"/>
                <a:ea typeface="Roboto"/>
                <a:cs typeface="Roboto"/>
                <a:sym typeface="Roboto"/>
              </a:rPr>
              <a:t>quantitative </a:t>
            </a:r>
            <a:r>
              <a:rPr lang="it" sz="1700">
                <a:solidFill>
                  <a:schemeClr val="accent2"/>
                </a:solidFill>
                <a:latin typeface="Roboto"/>
                <a:ea typeface="Roboto"/>
                <a:cs typeface="Roboto"/>
                <a:sym typeface="Roboto"/>
              </a:rPr>
              <a:t>analysis is presented for both datasets, by measuring the </a:t>
            </a:r>
            <a:br>
              <a:rPr lang="it" sz="1700">
                <a:solidFill>
                  <a:schemeClr val="accent2"/>
                </a:solidFill>
                <a:latin typeface="Roboto"/>
                <a:ea typeface="Roboto"/>
                <a:cs typeface="Roboto"/>
                <a:sym typeface="Roboto"/>
              </a:rPr>
            </a:br>
            <a:r>
              <a:rPr lang="it" sz="1700">
                <a:solidFill>
                  <a:schemeClr val="accent2"/>
                </a:solidFill>
                <a:latin typeface="Roboto"/>
                <a:ea typeface="Roboto"/>
                <a:cs typeface="Roboto"/>
                <a:sym typeface="Roboto"/>
              </a:rPr>
              <a:t>time-scales </a:t>
            </a:r>
            <a:r>
              <a:rPr b="1" lang="it" sz="1700">
                <a:solidFill>
                  <a:schemeClr val="accent2"/>
                </a:solidFill>
                <a:latin typeface="Roboto"/>
                <a:ea typeface="Roboto"/>
                <a:cs typeface="Roboto"/>
                <a:sym typeface="Roboto"/>
              </a:rPr>
              <a:t>diversification </a:t>
            </a:r>
            <a:r>
              <a:rPr lang="it" sz="1700">
                <a:solidFill>
                  <a:schemeClr val="accent2"/>
                </a:solidFill>
                <a:latin typeface="Roboto"/>
                <a:ea typeface="Roboto"/>
                <a:cs typeface="Roboto"/>
                <a:sym typeface="Roboto"/>
              </a:rPr>
              <a:t>according to the following metrics:</a:t>
            </a:r>
            <a:endParaRPr sz="1700">
              <a:solidFill>
                <a:schemeClr val="accent2"/>
              </a:solidFill>
              <a:latin typeface="Roboto"/>
              <a:ea typeface="Roboto"/>
              <a:cs typeface="Roboto"/>
              <a:sym typeface="Roboto"/>
            </a:endParaRPr>
          </a:p>
          <a:p>
            <a:pPr indent="-336550" lvl="0" marL="457200" rtl="0" algn="l">
              <a:spcBef>
                <a:spcPts val="0"/>
              </a:spcBef>
              <a:spcAft>
                <a:spcPts val="0"/>
              </a:spcAft>
              <a:buClr>
                <a:schemeClr val="accent2"/>
              </a:buClr>
              <a:buSzPts val="1700"/>
              <a:buFont typeface="Roboto"/>
              <a:buChar char="-"/>
            </a:pPr>
            <a:r>
              <a:rPr lang="it" sz="1700">
                <a:solidFill>
                  <a:schemeClr val="accent2"/>
                </a:solidFill>
                <a:latin typeface="Roboto"/>
                <a:ea typeface="Roboto"/>
                <a:cs typeface="Roboto"/>
                <a:sym typeface="Roboto"/>
              </a:rPr>
              <a:t>Kendall’s Tau (</a:t>
            </a:r>
            <a:r>
              <a:rPr b="1" lang="it" sz="1700">
                <a:solidFill>
                  <a:schemeClr val="accent2"/>
                </a:solidFill>
                <a:latin typeface="Roboto"/>
                <a:ea typeface="Roboto"/>
                <a:cs typeface="Roboto"/>
                <a:sym typeface="Roboto"/>
              </a:rPr>
              <a:t>KT</a:t>
            </a:r>
            <a:r>
              <a:rPr lang="it" sz="1700">
                <a:solidFill>
                  <a:schemeClr val="accent2"/>
                </a:solidFill>
                <a:latin typeface="Roboto"/>
                <a:ea typeface="Roboto"/>
                <a:cs typeface="Roboto"/>
                <a:sym typeface="Roboto"/>
              </a:rPr>
              <a:t>) and Spearman’s Footrule (</a:t>
            </a:r>
            <a:r>
              <a:rPr b="1" lang="it" sz="1700">
                <a:solidFill>
                  <a:schemeClr val="accent2"/>
                </a:solidFill>
                <a:latin typeface="Roboto"/>
                <a:ea typeface="Roboto"/>
                <a:cs typeface="Roboto"/>
                <a:sym typeface="Roboto"/>
              </a:rPr>
              <a:t>SF</a:t>
            </a:r>
            <a:r>
              <a:rPr lang="it" sz="1700">
                <a:solidFill>
                  <a:schemeClr val="accent2"/>
                </a:solidFill>
                <a:latin typeface="Roboto"/>
                <a:ea typeface="Roboto"/>
                <a:cs typeface="Roboto"/>
                <a:sym typeface="Roboto"/>
              </a:rPr>
              <a:t>) measure the distance </a:t>
            </a:r>
            <a:br>
              <a:rPr lang="it" sz="1700">
                <a:solidFill>
                  <a:schemeClr val="accent2"/>
                </a:solidFill>
                <a:latin typeface="Roboto"/>
                <a:ea typeface="Roboto"/>
                <a:cs typeface="Roboto"/>
                <a:sym typeface="Roboto"/>
              </a:rPr>
            </a:br>
            <a:r>
              <a:rPr lang="it" sz="1700">
                <a:solidFill>
                  <a:schemeClr val="accent2"/>
                </a:solidFill>
                <a:latin typeface="Roboto"/>
                <a:ea typeface="Roboto"/>
                <a:cs typeface="Roboto"/>
                <a:sym typeface="Roboto"/>
              </a:rPr>
              <a:t>between rankings of layers (ordered according to the duration of the </a:t>
            </a:r>
            <a:br>
              <a:rPr lang="it" sz="1700">
                <a:solidFill>
                  <a:schemeClr val="accent2"/>
                </a:solidFill>
                <a:latin typeface="Roboto"/>
                <a:ea typeface="Roboto"/>
                <a:cs typeface="Roboto"/>
                <a:sym typeface="Roboto"/>
              </a:rPr>
            </a:br>
            <a:r>
              <a:rPr lang="it" sz="1700">
                <a:solidFill>
                  <a:schemeClr val="accent2"/>
                </a:solidFill>
                <a:latin typeface="Roboto"/>
                <a:ea typeface="Roboto"/>
                <a:cs typeface="Roboto"/>
                <a:sym typeface="Roboto"/>
              </a:rPr>
              <a:t>perturbation effect); </a:t>
            </a:r>
            <a:r>
              <a:rPr b="1" lang="it" sz="1700">
                <a:solidFill>
                  <a:schemeClr val="accent2"/>
                </a:solidFill>
                <a:latin typeface="Roboto"/>
                <a:ea typeface="Roboto"/>
                <a:cs typeface="Roboto"/>
                <a:sym typeface="Roboto"/>
              </a:rPr>
              <a:t>smaller values</a:t>
            </a:r>
            <a:r>
              <a:rPr lang="it" sz="1700">
                <a:solidFill>
                  <a:schemeClr val="accent2"/>
                </a:solidFill>
                <a:latin typeface="Roboto"/>
                <a:ea typeface="Roboto"/>
                <a:cs typeface="Roboto"/>
                <a:sym typeface="Roboto"/>
              </a:rPr>
              <a:t> denote </a:t>
            </a:r>
            <a:r>
              <a:rPr b="1" lang="it" sz="1700">
                <a:solidFill>
                  <a:schemeClr val="accent2"/>
                </a:solidFill>
                <a:latin typeface="Roboto"/>
                <a:ea typeface="Roboto"/>
                <a:cs typeface="Roboto"/>
                <a:sym typeface="Roboto"/>
              </a:rPr>
              <a:t>better orderings</a:t>
            </a:r>
            <a:r>
              <a:rPr lang="it" sz="1700">
                <a:solidFill>
                  <a:schemeClr val="accent2"/>
                </a:solidFill>
                <a:latin typeface="Roboto"/>
                <a:ea typeface="Roboto"/>
                <a:cs typeface="Roboto"/>
                <a:sym typeface="Roboto"/>
              </a:rPr>
              <a:t> of time-scales.</a:t>
            </a:r>
            <a:endParaRPr sz="1700">
              <a:solidFill>
                <a:schemeClr val="accent2"/>
              </a:solidFill>
              <a:latin typeface="Roboto"/>
              <a:ea typeface="Roboto"/>
              <a:cs typeface="Roboto"/>
              <a:sym typeface="Roboto"/>
            </a:endParaRPr>
          </a:p>
          <a:p>
            <a:pPr indent="-336550" lvl="0" marL="457200" rtl="0" algn="l">
              <a:spcBef>
                <a:spcPts val="0"/>
              </a:spcBef>
              <a:spcAft>
                <a:spcPts val="0"/>
              </a:spcAft>
              <a:buClr>
                <a:schemeClr val="accent2"/>
              </a:buClr>
              <a:buSzPts val="1700"/>
              <a:buFont typeface="Roboto"/>
              <a:buChar char="-"/>
            </a:pPr>
            <a:r>
              <a:rPr lang="it" sz="1700">
                <a:solidFill>
                  <a:schemeClr val="accent2"/>
                </a:solidFill>
                <a:latin typeface="Roboto"/>
                <a:ea typeface="Roboto"/>
                <a:cs typeface="Roboto"/>
                <a:sym typeface="Roboto"/>
              </a:rPr>
              <a:t>Index of Separation (</a:t>
            </a:r>
            <a:r>
              <a:rPr b="1" lang="it" sz="1700">
                <a:solidFill>
                  <a:schemeClr val="accent2"/>
                </a:solidFill>
                <a:latin typeface="Roboto"/>
                <a:ea typeface="Roboto"/>
                <a:cs typeface="Roboto"/>
                <a:sym typeface="Roboto"/>
              </a:rPr>
              <a:t>IS</a:t>
            </a:r>
            <a:r>
              <a:rPr lang="it" sz="1700">
                <a:solidFill>
                  <a:schemeClr val="accent2"/>
                </a:solidFill>
                <a:latin typeface="Roboto"/>
                <a:ea typeface="Roboto"/>
                <a:cs typeface="Roboto"/>
                <a:sym typeface="Roboto"/>
              </a:rPr>
              <a:t>) instead quantifies the extent of time-scales separation by measuring the distances between the duration of the perturbation in consecutive layers; </a:t>
            </a:r>
            <a:r>
              <a:rPr b="1" lang="it" sz="1700">
                <a:solidFill>
                  <a:schemeClr val="accent2"/>
                </a:solidFill>
                <a:latin typeface="Roboto"/>
                <a:ea typeface="Roboto"/>
                <a:cs typeface="Roboto"/>
                <a:sym typeface="Roboto"/>
              </a:rPr>
              <a:t>higher values</a:t>
            </a:r>
            <a:r>
              <a:rPr lang="it" sz="1700">
                <a:solidFill>
                  <a:schemeClr val="accent2"/>
                </a:solidFill>
                <a:latin typeface="Roboto"/>
                <a:ea typeface="Roboto"/>
                <a:cs typeface="Roboto"/>
                <a:sym typeface="Roboto"/>
              </a:rPr>
              <a:t> correspond to </a:t>
            </a:r>
            <a:r>
              <a:rPr b="1" lang="it" sz="1700">
                <a:solidFill>
                  <a:schemeClr val="accent2"/>
                </a:solidFill>
                <a:latin typeface="Roboto"/>
                <a:ea typeface="Roboto"/>
                <a:cs typeface="Roboto"/>
                <a:sym typeface="Roboto"/>
              </a:rPr>
              <a:t>greater spacing</a:t>
            </a:r>
            <a:r>
              <a:rPr lang="it" sz="1700">
                <a:solidFill>
                  <a:schemeClr val="accent2"/>
                </a:solidFill>
                <a:latin typeface="Roboto"/>
                <a:ea typeface="Roboto"/>
                <a:cs typeface="Roboto"/>
                <a:sym typeface="Roboto"/>
              </a:rPr>
              <a:t> among the duration of the perturbation effect in the different layers.</a:t>
            </a:r>
            <a:endParaRPr sz="1700">
              <a:solidFill>
                <a:schemeClr val="accent2"/>
              </a:solidFill>
              <a:latin typeface="Roboto"/>
              <a:ea typeface="Roboto"/>
              <a:cs typeface="Roboto"/>
              <a:sym typeface="Roboto"/>
            </a:endParaRPr>
          </a:p>
          <a:p>
            <a:pPr indent="0" lvl="0" marL="0" rtl="0" algn="l">
              <a:spcBef>
                <a:spcPts val="0"/>
              </a:spcBef>
              <a:spcAft>
                <a:spcPts val="0"/>
              </a:spcAft>
              <a:buNone/>
            </a:pPr>
            <a:r>
              <a:t/>
            </a:r>
            <a:endParaRPr sz="1700">
              <a:solidFill>
                <a:schemeClr val="accent2"/>
              </a:solidFill>
              <a:latin typeface="Roboto"/>
              <a:ea typeface="Roboto"/>
              <a:cs typeface="Roboto"/>
              <a:sym typeface="Roboto"/>
            </a:endParaRPr>
          </a:p>
          <a:p>
            <a:pPr indent="0" lvl="0" marL="0" rtl="0" algn="l">
              <a:spcBef>
                <a:spcPts val="0"/>
              </a:spcBef>
              <a:spcAft>
                <a:spcPts val="0"/>
              </a:spcAft>
              <a:buNone/>
            </a:pPr>
            <a:r>
              <a:rPr lang="it" sz="1700">
                <a:solidFill>
                  <a:schemeClr val="accent2"/>
                </a:solidFill>
                <a:latin typeface="Roboto"/>
                <a:ea typeface="Roboto"/>
                <a:cs typeface="Roboto"/>
                <a:sym typeface="Roboto"/>
              </a:rPr>
              <a:t>For the artificial dataset a </a:t>
            </a:r>
            <a:r>
              <a:rPr b="1" lang="it" sz="1700">
                <a:solidFill>
                  <a:schemeClr val="accent2"/>
                </a:solidFill>
                <a:latin typeface="Roboto"/>
                <a:ea typeface="Roboto"/>
                <a:cs typeface="Roboto"/>
                <a:sym typeface="Roboto"/>
              </a:rPr>
              <a:t>qualitative </a:t>
            </a:r>
            <a:r>
              <a:rPr lang="it" sz="1700">
                <a:solidFill>
                  <a:schemeClr val="accent2"/>
                </a:solidFill>
                <a:latin typeface="Roboto"/>
                <a:ea typeface="Roboto"/>
                <a:cs typeface="Roboto"/>
                <a:sym typeface="Roboto"/>
              </a:rPr>
              <a:t>analysis is also presented, by plotting the Euclidean distance between the states of corresponding layers in S</a:t>
            </a:r>
            <a:r>
              <a:rPr baseline="-25000" lang="it" sz="1700">
                <a:solidFill>
                  <a:schemeClr val="accent2"/>
                </a:solidFill>
                <a:latin typeface="Roboto"/>
                <a:ea typeface="Roboto"/>
                <a:cs typeface="Roboto"/>
                <a:sym typeface="Roboto"/>
              </a:rPr>
              <a:t>1 </a:t>
            </a:r>
            <a:r>
              <a:rPr lang="it" sz="1700">
                <a:solidFill>
                  <a:schemeClr val="accent2"/>
                </a:solidFill>
                <a:latin typeface="Roboto"/>
                <a:ea typeface="Roboto"/>
                <a:cs typeface="Roboto"/>
                <a:sym typeface="Roboto"/>
              </a:rPr>
              <a:t>and S</a:t>
            </a:r>
            <a:r>
              <a:rPr baseline="-25000" lang="it" sz="1700">
                <a:solidFill>
                  <a:schemeClr val="accent2"/>
                </a:solidFill>
                <a:latin typeface="Roboto"/>
                <a:ea typeface="Roboto"/>
                <a:cs typeface="Roboto"/>
                <a:sym typeface="Roboto"/>
              </a:rPr>
              <a:t>2</a:t>
            </a:r>
            <a:r>
              <a:rPr lang="it" sz="1700">
                <a:solidFill>
                  <a:schemeClr val="accent2"/>
                </a:solidFill>
                <a:latin typeface="Roboto"/>
                <a:ea typeface="Roboto"/>
                <a:cs typeface="Roboto"/>
                <a:sym typeface="Roboto"/>
              </a:rPr>
              <a:t>.</a:t>
            </a:r>
            <a:endParaRPr sz="1700">
              <a:solidFill>
                <a:schemeClr val="accent2"/>
              </a:solidFill>
              <a:latin typeface="Roboto"/>
              <a:ea typeface="Roboto"/>
              <a:cs typeface="Roboto"/>
              <a:sym typeface="Roboto"/>
            </a:endParaRPr>
          </a:p>
          <a:p>
            <a:pPr indent="0" lvl="0" marL="0" rtl="0" algn="l">
              <a:spcBef>
                <a:spcPts val="0"/>
              </a:spcBef>
              <a:spcAft>
                <a:spcPts val="0"/>
              </a:spcAft>
              <a:buNone/>
            </a:pPr>
            <a:r>
              <a:t/>
            </a:r>
            <a:endParaRPr sz="1700">
              <a:solidFill>
                <a:schemeClr val="accent2"/>
              </a:solidFill>
              <a:latin typeface="Roboto"/>
              <a:ea typeface="Roboto"/>
              <a:cs typeface="Roboto"/>
              <a:sym typeface="Roboto"/>
            </a:endParaRPr>
          </a:p>
          <a:p>
            <a:pPr indent="0" lvl="0" marL="0" rtl="0" algn="l">
              <a:spcBef>
                <a:spcPts val="0"/>
              </a:spcBef>
              <a:spcAft>
                <a:spcPts val="0"/>
              </a:spcAft>
              <a:buNone/>
            </a:pPr>
            <a:r>
              <a:rPr lang="it" sz="1700">
                <a:solidFill>
                  <a:schemeClr val="accent2"/>
                </a:solidFill>
                <a:latin typeface="Roboto"/>
                <a:ea typeface="Roboto"/>
                <a:cs typeface="Roboto"/>
                <a:sym typeface="Roboto"/>
              </a:rPr>
              <a:t>The curves for each layer and the metrics values are evaluated on 10 independent guesses and averaged.</a:t>
            </a:r>
            <a:endParaRPr sz="1700">
              <a:solidFill>
                <a:schemeClr val="accen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3" name="Shape 203"/>
        <p:cNvGrpSpPr/>
        <p:nvPr/>
      </p:nvGrpSpPr>
      <p:grpSpPr>
        <a:xfrm>
          <a:off x="0" y="0"/>
          <a:ext cx="0" cy="0"/>
          <a:chOff x="0" y="0"/>
          <a:chExt cx="0" cy="0"/>
        </a:xfrm>
      </p:grpSpPr>
      <p:sp>
        <p:nvSpPr>
          <p:cNvPr id="204" name="Google Shape;204;p28"/>
          <p:cNvSpPr txBox="1"/>
          <p:nvPr/>
        </p:nvSpPr>
        <p:spPr>
          <a:xfrm>
            <a:off x="949650" y="2084825"/>
            <a:ext cx="7244700" cy="8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4400">
                <a:solidFill>
                  <a:schemeClr val="lt1"/>
                </a:solidFill>
                <a:latin typeface="Georgia"/>
                <a:ea typeface="Georgia"/>
                <a:cs typeface="Georgia"/>
                <a:sym typeface="Georgia"/>
              </a:rPr>
              <a:t>Experimental analysis</a:t>
            </a:r>
            <a:endParaRPr sz="4400">
              <a:solidFill>
                <a:schemeClr val="lt1"/>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9"/>
          <p:cNvPicPr preferRelativeResize="0"/>
          <p:nvPr/>
        </p:nvPicPr>
        <p:blipFill rotWithShape="1">
          <a:blip r:embed="rId3">
            <a:alphaModFix/>
          </a:blip>
          <a:srcRect b="0" l="-1270" r="1269" t="0"/>
          <a:stretch/>
        </p:blipFill>
        <p:spPr>
          <a:xfrm>
            <a:off x="6048825" y="1019850"/>
            <a:ext cx="3095175" cy="2367750"/>
          </a:xfrm>
          <a:prstGeom prst="rect">
            <a:avLst/>
          </a:prstGeom>
          <a:noFill/>
          <a:ln>
            <a:noFill/>
          </a:ln>
        </p:spPr>
      </p:pic>
      <p:sp>
        <p:nvSpPr>
          <p:cNvPr id="210" name="Google Shape;210;p29"/>
          <p:cNvSpPr txBox="1"/>
          <p:nvPr>
            <p:ph type="ctrTitle"/>
          </p:nvPr>
        </p:nvSpPr>
        <p:spPr>
          <a:xfrm>
            <a:off x="0" y="0"/>
            <a:ext cx="6374400" cy="12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380">
                <a:solidFill>
                  <a:schemeClr val="dk1"/>
                </a:solidFill>
              </a:rPr>
              <a:t>Time-scales differentiation:</a:t>
            </a:r>
            <a:endParaRPr sz="3380">
              <a:solidFill>
                <a:schemeClr val="dk1"/>
              </a:solidFill>
            </a:endParaRPr>
          </a:p>
          <a:p>
            <a:pPr indent="0" lvl="0" marL="0" rtl="0" algn="l">
              <a:spcBef>
                <a:spcPts val="0"/>
              </a:spcBef>
              <a:spcAft>
                <a:spcPts val="0"/>
              </a:spcAft>
              <a:buSzPts val="990"/>
              <a:buNone/>
            </a:pPr>
            <a:r>
              <a:rPr lang="it" sz="3380">
                <a:solidFill>
                  <a:schemeClr val="dk1"/>
                </a:solidFill>
              </a:rPr>
              <a:t>Intrinsic architectural properties</a:t>
            </a:r>
            <a:endParaRPr sz="3380">
              <a:solidFill>
                <a:schemeClr val="dk1"/>
              </a:solidFill>
            </a:endParaRPr>
          </a:p>
        </p:txBody>
      </p:sp>
      <p:sp>
        <p:nvSpPr>
          <p:cNvPr id="211" name="Google Shape;211;p29"/>
          <p:cNvSpPr txBox="1"/>
          <p:nvPr/>
        </p:nvSpPr>
        <p:spPr>
          <a:xfrm>
            <a:off x="0" y="4404600"/>
            <a:ext cx="4938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2"/>
                </a:solidFill>
                <a:latin typeface="Roboto"/>
                <a:ea typeface="Roboto"/>
                <a:cs typeface="Roboto"/>
                <a:sym typeface="Roboto"/>
              </a:rPr>
              <a:t>Fixed (non optimized) values for </a:t>
            </a:r>
            <a:r>
              <a:rPr b="1" lang="it" sz="1200">
                <a:solidFill>
                  <a:schemeClr val="accent2"/>
                </a:solidFill>
                <a:latin typeface="Roboto"/>
                <a:ea typeface="Roboto"/>
                <a:cs typeface="Roboto"/>
                <a:sym typeface="Roboto"/>
              </a:rPr>
              <a:t>𝛼</a:t>
            </a:r>
            <a:r>
              <a:rPr lang="it" sz="1200">
                <a:solidFill>
                  <a:schemeClr val="accent2"/>
                </a:solidFill>
                <a:latin typeface="Roboto"/>
                <a:ea typeface="Roboto"/>
                <a:cs typeface="Roboto"/>
                <a:sym typeface="Roboto"/>
              </a:rPr>
              <a:t>=0.55 and </a:t>
            </a:r>
            <a:r>
              <a:rPr b="1" lang="it" sz="1200">
                <a:solidFill>
                  <a:schemeClr val="accent2"/>
                </a:solidFill>
                <a:latin typeface="Roboto"/>
                <a:ea typeface="Roboto"/>
                <a:cs typeface="Roboto"/>
                <a:sym typeface="Roboto"/>
              </a:rPr>
              <a:t>𝜌</a:t>
            </a:r>
            <a:r>
              <a:rPr lang="it" sz="1200">
                <a:solidFill>
                  <a:schemeClr val="accent2"/>
                </a:solidFill>
                <a:latin typeface="Roboto"/>
                <a:ea typeface="Roboto"/>
                <a:cs typeface="Roboto"/>
                <a:sym typeface="Roboto"/>
              </a:rPr>
              <a:t>=0.9 among the layers.</a:t>
            </a:r>
            <a:endParaRPr sz="1200">
              <a:solidFill>
                <a:schemeClr val="accent2"/>
              </a:solidFill>
              <a:latin typeface="Roboto"/>
              <a:ea typeface="Roboto"/>
              <a:cs typeface="Roboto"/>
              <a:sym typeface="Roboto"/>
            </a:endParaRPr>
          </a:p>
          <a:p>
            <a:pPr indent="0" lvl="0" marL="0" rtl="0" algn="l">
              <a:spcBef>
                <a:spcPts val="0"/>
              </a:spcBef>
              <a:spcAft>
                <a:spcPts val="0"/>
              </a:spcAft>
              <a:buNone/>
            </a:pPr>
            <a:r>
              <a:rPr lang="it" sz="1200">
                <a:solidFill>
                  <a:schemeClr val="accent2"/>
                </a:solidFill>
                <a:latin typeface="Roboto"/>
                <a:ea typeface="Roboto"/>
                <a:cs typeface="Roboto"/>
                <a:sym typeface="Roboto"/>
              </a:rPr>
              <a:t>Observation: the effects of input perturbation last longer for higher </a:t>
            </a:r>
            <a:br>
              <a:rPr lang="it" sz="1200">
                <a:solidFill>
                  <a:schemeClr val="accent2"/>
                </a:solidFill>
                <a:latin typeface="Roboto"/>
                <a:ea typeface="Roboto"/>
                <a:cs typeface="Roboto"/>
                <a:sym typeface="Roboto"/>
              </a:rPr>
            </a:br>
            <a:r>
              <a:rPr lang="it" sz="1200">
                <a:solidFill>
                  <a:schemeClr val="accent2"/>
                </a:solidFill>
                <a:latin typeface="Roboto"/>
                <a:ea typeface="Roboto"/>
                <a:cs typeface="Roboto"/>
                <a:sym typeface="Roboto"/>
              </a:rPr>
              <a:t>layers in the stack (and for further layers from the input).</a:t>
            </a:r>
            <a:endParaRPr sz="1200">
              <a:solidFill>
                <a:schemeClr val="accent2"/>
              </a:solidFill>
              <a:latin typeface="Roboto"/>
              <a:ea typeface="Roboto"/>
              <a:cs typeface="Roboto"/>
              <a:sym typeface="Roboto"/>
            </a:endParaRPr>
          </a:p>
        </p:txBody>
      </p:sp>
      <p:pic>
        <p:nvPicPr>
          <p:cNvPr id="212" name="Google Shape;212;p29"/>
          <p:cNvPicPr preferRelativeResize="0"/>
          <p:nvPr/>
        </p:nvPicPr>
        <p:blipFill>
          <a:blip r:embed="rId4">
            <a:alphaModFix/>
          </a:blip>
          <a:stretch>
            <a:fillRect/>
          </a:stretch>
        </p:blipFill>
        <p:spPr>
          <a:xfrm>
            <a:off x="0" y="1202700"/>
            <a:ext cx="3843199" cy="2971525"/>
          </a:xfrm>
          <a:prstGeom prst="rect">
            <a:avLst/>
          </a:prstGeom>
          <a:noFill/>
          <a:ln>
            <a:noFill/>
          </a:ln>
        </p:spPr>
      </p:pic>
      <p:pic>
        <p:nvPicPr>
          <p:cNvPr id="213" name="Google Shape;213;p29"/>
          <p:cNvPicPr preferRelativeResize="0"/>
          <p:nvPr/>
        </p:nvPicPr>
        <p:blipFill>
          <a:blip r:embed="rId5">
            <a:alphaModFix/>
          </a:blip>
          <a:stretch>
            <a:fillRect/>
          </a:stretch>
        </p:blipFill>
        <p:spPr>
          <a:xfrm>
            <a:off x="3078350" y="1062864"/>
            <a:ext cx="2987299" cy="2281712"/>
          </a:xfrm>
          <a:prstGeom prst="rect">
            <a:avLst/>
          </a:prstGeom>
          <a:noFill/>
          <a:ln>
            <a:noFill/>
          </a:ln>
        </p:spPr>
      </p:pic>
      <p:pic>
        <p:nvPicPr>
          <p:cNvPr id="214" name="Google Shape;214;p29"/>
          <p:cNvPicPr preferRelativeResize="0"/>
          <p:nvPr/>
        </p:nvPicPr>
        <p:blipFill>
          <a:blip r:embed="rId6">
            <a:alphaModFix/>
          </a:blip>
          <a:stretch>
            <a:fillRect/>
          </a:stretch>
        </p:blipFill>
        <p:spPr>
          <a:xfrm>
            <a:off x="4855275" y="3566150"/>
            <a:ext cx="4288725" cy="157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ctrTitle"/>
          </p:nvPr>
        </p:nvSpPr>
        <p:spPr>
          <a:xfrm>
            <a:off x="0" y="0"/>
            <a:ext cx="6374400" cy="12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380">
                <a:solidFill>
                  <a:schemeClr val="dk1"/>
                </a:solidFill>
              </a:rPr>
              <a:t>Time-scales differentiation:</a:t>
            </a:r>
            <a:endParaRPr sz="3380">
              <a:solidFill>
                <a:schemeClr val="dk1"/>
              </a:solidFill>
            </a:endParaRPr>
          </a:p>
          <a:p>
            <a:pPr indent="0" lvl="0" marL="0" rtl="0" algn="l">
              <a:spcBef>
                <a:spcPts val="0"/>
              </a:spcBef>
              <a:spcAft>
                <a:spcPts val="0"/>
              </a:spcAft>
              <a:buSzPts val="990"/>
              <a:buNone/>
            </a:pPr>
            <a:r>
              <a:rPr lang="it" sz="3380">
                <a:solidFill>
                  <a:schemeClr val="dk1"/>
                </a:solidFill>
              </a:rPr>
              <a:t>Hyper-parameters</a:t>
            </a:r>
            <a:endParaRPr sz="3380">
              <a:solidFill>
                <a:schemeClr val="dk1"/>
              </a:solidFill>
            </a:endParaRPr>
          </a:p>
        </p:txBody>
      </p:sp>
      <p:sp>
        <p:nvSpPr>
          <p:cNvPr id="220" name="Google Shape;220;p30"/>
          <p:cNvSpPr txBox="1"/>
          <p:nvPr/>
        </p:nvSpPr>
        <p:spPr>
          <a:xfrm>
            <a:off x="0" y="4220100"/>
            <a:ext cx="4886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200">
                <a:solidFill>
                  <a:schemeClr val="accent2"/>
                </a:solidFill>
                <a:latin typeface="Roboto"/>
                <a:ea typeface="Roboto"/>
                <a:cs typeface="Roboto"/>
                <a:sym typeface="Roboto"/>
              </a:rPr>
              <a:t>𝜌</a:t>
            </a:r>
            <a:r>
              <a:rPr lang="it" sz="1200">
                <a:solidFill>
                  <a:schemeClr val="accent2"/>
                </a:solidFill>
                <a:latin typeface="Roboto"/>
                <a:ea typeface="Roboto"/>
                <a:cs typeface="Roboto"/>
                <a:sym typeface="Roboto"/>
              </a:rPr>
              <a:t>=0.9 and decreasing values of </a:t>
            </a:r>
            <a:r>
              <a:rPr b="1" lang="it" sz="1200">
                <a:solidFill>
                  <a:schemeClr val="accent2"/>
                </a:solidFill>
                <a:latin typeface="Roboto"/>
                <a:ea typeface="Roboto"/>
                <a:cs typeface="Roboto"/>
                <a:sym typeface="Roboto"/>
              </a:rPr>
              <a:t>𝛼</a:t>
            </a:r>
            <a:r>
              <a:rPr lang="it" sz="1200">
                <a:solidFill>
                  <a:schemeClr val="accent2"/>
                </a:solidFill>
                <a:latin typeface="Roboto"/>
                <a:ea typeface="Roboto"/>
                <a:cs typeface="Roboto"/>
                <a:sym typeface="Roboto"/>
              </a:rPr>
              <a:t> for increasing layer depth (progressively slower speed of reservoir dynamics at higher layers)</a:t>
            </a:r>
            <a:r>
              <a:rPr lang="it" sz="1200">
                <a:solidFill>
                  <a:schemeClr val="accent2"/>
                </a:solidFill>
                <a:latin typeface="Roboto"/>
                <a:ea typeface="Roboto"/>
                <a:cs typeface="Roboto"/>
                <a:sym typeface="Roboto"/>
              </a:rPr>
              <a:t>.</a:t>
            </a:r>
            <a:endParaRPr sz="1200">
              <a:solidFill>
                <a:schemeClr val="accent2"/>
              </a:solidFill>
              <a:latin typeface="Roboto"/>
              <a:ea typeface="Roboto"/>
              <a:cs typeface="Roboto"/>
              <a:sym typeface="Roboto"/>
            </a:endParaRPr>
          </a:p>
          <a:p>
            <a:pPr indent="0" lvl="0" marL="0" rtl="0" algn="l">
              <a:spcBef>
                <a:spcPts val="0"/>
              </a:spcBef>
              <a:spcAft>
                <a:spcPts val="0"/>
              </a:spcAft>
              <a:buNone/>
            </a:pPr>
            <a:r>
              <a:rPr lang="it" sz="1200">
                <a:solidFill>
                  <a:schemeClr val="accent2"/>
                </a:solidFill>
                <a:latin typeface="Roboto"/>
                <a:ea typeface="Roboto"/>
                <a:cs typeface="Roboto"/>
                <a:sym typeface="Roboto"/>
              </a:rPr>
              <a:t>Observation: interplay between layering and leaky integration variability. Similar results with fixed </a:t>
            </a:r>
            <a:r>
              <a:rPr b="1" lang="it" sz="1200">
                <a:solidFill>
                  <a:schemeClr val="accent2"/>
                </a:solidFill>
                <a:latin typeface="Roboto"/>
                <a:ea typeface="Roboto"/>
                <a:cs typeface="Roboto"/>
                <a:sym typeface="Roboto"/>
              </a:rPr>
              <a:t>𝛼</a:t>
            </a:r>
            <a:r>
              <a:rPr lang="it" sz="1200">
                <a:solidFill>
                  <a:schemeClr val="accent2"/>
                </a:solidFill>
                <a:latin typeface="Roboto"/>
                <a:ea typeface="Roboto"/>
                <a:cs typeface="Roboto"/>
                <a:sym typeface="Roboto"/>
              </a:rPr>
              <a:t> </a:t>
            </a:r>
            <a:r>
              <a:rPr lang="it" sz="1200">
                <a:solidFill>
                  <a:schemeClr val="accent2"/>
                </a:solidFill>
                <a:latin typeface="Roboto"/>
                <a:ea typeface="Roboto"/>
                <a:cs typeface="Roboto"/>
                <a:sym typeface="Roboto"/>
              </a:rPr>
              <a:t>and decreasing </a:t>
            </a:r>
            <a:r>
              <a:rPr b="1" lang="it" sz="1200">
                <a:solidFill>
                  <a:schemeClr val="accent2"/>
                </a:solidFill>
                <a:latin typeface="Roboto"/>
                <a:ea typeface="Roboto"/>
                <a:cs typeface="Roboto"/>
                <a:sym typeface="Roboto"/>
              </a:rPr>
              <a:t>𝜌.</a:t>
            </a:r>
            <a:endParaRPr sz="1200">
              <a:solidFill>
                <a:schemeClr val="accent2"/>
              </a:solidFill>
              <a:latin typeface="Roboto"/>
              <a:ea typeface="Roboto"/>
              <a:cs typeface="Roboto"/>
              <a:sym typeface="Roboto"/>
            </a:endParaRPr>
          </a:p>
        </p:txBody>
      </p:sp>
      <p:pic>
        <p:nvPicPr>
          <p:cNvPr id="221" name="Google Shape;221;p30"/>
          <p:cNvPicPr preferRelativeResize="0"/>
          <p:nvPr/>
        </p:nvPicPr>
        <p:blipFill>
          <a:blip r:embed="rId3">
            <a:alphaModFix/>
          </a:blip>
          <a:stretch>
            <a:fillRect/>
          </a:stretch>
        </p:blipFill>
        <p:spPr>
          <a:xfrm>
            <a:off x="0" y="1156725"/>
            <a:ext cx="3582125" cy="2723900"/>
          </a:xfrm>
          <a:prstGeom prst="rect">
            <a:avLst/>
          </a:prstGeom>
          <a:noFill/>
          <a:ln>
            <a:noFill/>
          </a:ln>
        </p:spPr>
      </p:pic>
      <p:pic>
        <p:nvPicPr>
          <p:cNvPr id="222" name="Google Shape;222;p30"/>
          <p:cNvPicPr preferRelativeResize="0"/>
          <p:nvPr/>
        </p:nvPicPr>
        <p:blipFill>
          <a:blip r:embed="rId4">
            <a:alphaModFix/>
          </a:blip>
          <a:stretch>
            <a:fillRect/>
          </a:stretch>
        </p:blipFill>
        <p:spPr>
          <a:xfrm>
            <a:off x="3464275" y="1156725"/>
            <a:ext cx="2824405" cy="2126050"/>
          </a:xfrm>
          <a:prstGeom prst="rect">
            <a:avLst/>
          </a:prstGeom>
          <a:noFill/>
          <a:ln>
            <a:noFill/>
          </a:ln>
        </p:spPr>
      </p:pic>
      <p:pic>
        <p:nvPicPr>
          <p:cNvPr id="223" name="Google Shape;223;p30"/>
          <p:cNvPicPr preferRelativeResize="0"/>
          <p:nvPr/>
        </p:nvPicPr>
        <p:blipFill>
          <a:blip r:embed="rId5">
            <a:alphaModFix/>
          </a:blip>
          <a:stretch>
            <a:fillRect/>
          </a:stretch>
        </p:blipFill>
        <p:spPr>
          <a:xfrm>
            <a:off x="6011697" y="1027650"/>
            <a:ext cx="3132301" cy="2368325"/>
          </a:xfrm>
          <a:prstGeom prst="rect">
            <a:avLst/>
          </a:prstGeom>
          <a:noFill/>
          <a:ln>
            <a:noFill/>
          </a:ln>
        </p:spPr>
      </p:pic>
      <p:pic>
        <p:nvPicPr>
          <p:cNvPr id="224" name="Google Shape;224;p30"/>
          <p:cNvPicPr preferRelativeResize="0"/>
          <p:nvPr/>
        </p:nvPicPr>
        <p:blipFill>
          <a:blip r:embed="rId6">
            <a:alphaModFix/>
          </a:blip>
          <a:stretch>
            <a:fillRect/>
          </a:stretch>
        </p:blipFill>
        <p:spPr>
          <a:xfrm>
            <a:off x="4690700" y="3494400"/>
            <a:ext cx="4453300" cy="1649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ctrTitle"/>
          </p:nvPr>
        </p:nvSpPr>
        <p:spPr>
          <a:xfrm>
            <a:off x="0" y="0"/>
            <a:ext cx="6374400" cy="12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380">
                <a:solidFill>
                  <a:schemeClr val="dk1"/>
                </a:solidFill>
              </a:rPr>
              <a:t>Time-scales differentiation:</a:t>
            </a:r>
            <a:endParaRPr sz="3380">
              <a:solidFill>
                <a:schemeClr val="dk1"/>
              </a:solidFill>
            </a:endParaRPr>
          </a:p>
          <a:p>
            <a:pPr indent="0" lvl="0" marL="0" rtl="0" algn="l">
              <a:spcBef>
                <a:spcPts val="0"/>
              </a:spcBef>
              <a:spcAft>
                <a:spcPts val="0"/>
              </a:spcAft>
              <a:buSzPts val="990"/>
              <a:buNone/>
            </a:pPr>
            <a:r>
              <a:rPr lang="it" sz="3380">
                <a:solidFill>
                  <a:schemeClr val="dk1"/>
                </a:solidFill>
              </a:rPr>
              <a:t>IP training</a:t>
            </a:r>
            <a:endParaRPr sz="3380">
              <a:solidFill>
                <a:schemeClr val="dk1"/>
              </a:solidFill>
            </a:endParaRPr>
          </a:p>
        </p:txBody>
      </p:sp>
      <p:sp>
        <p:nvSpPr>
          <p:cNvPr id="230" name="Google Shape;230;p31"/>
          <p:cNvSpPr txBox="1"/>
          <p:nvPr/>
        </p:nvSpPr>
        <p:spPr>
          <a:xfrm>
            <a:off x="0" y="3850500"/>
            <a:ext cx="4572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2"/>
                </a:solidFill>
                <a:latin typeface="Roboto"/>
                <a:ea typeface="Roboto"/>
                <a:cs typeface="Roboto"/>
                <a:sym typeface="Roboto"/>
              </a:rPr>
              <a:t>Fixed (non optimized) values for </a:t>
            </a:r>
            <a:r>
              <a:rPr b="1" lang="it" sz="1200">
                <a:solidFill>
                  <a:schemeClr val="accent2"/>
                </a:solidFill>
                <a:latin typeface="Roboto"/>
                <a:ea typeface="Roboto"/>
                <a:cs typeface="Roboto"/>
                <a:sym typeface="Roboto"/>
              </a:rPr>
              <a:t>𝛼</a:t>
            </a:r>
            <a:r>
              <a:rPr lang="it" sz="1200">
                <a:solidFill>
                  <a:schemeClr val="accent2"/>
                </a:solidFill>
                <a:latin typeface="Roboto"/>
                <a:ea typeface="Roboto"/>
                <a:cs typeface="Roboto"/>
                <a:sym typeface="Roboto"/>
              </a:rPr>
              <a:t>=0.55 and </a:t>
            </a:r>
            <a:r>
              <a:rPr b="1" lang="it" sz="1200">
                <a:solidFill>
                  <a:schemeClr val="accent2"/>
                </a:solidFill>
                <a:latin typeface="Roboto"/>
                <a:ea typeface="Roboto"/>
                <a:cs typeface="Roboto"/>
                <a:sym typeface="Roboto"/>
              </a:rPr>
              <a:t>𝜌</a:t>
            </a:r>
            <a:r>
              <a:rPr lang="it" sz="1200">
                <a:solidFill>
                  <a:schemeClr val="accent2"/>
                </a:solidFill>
                <a:latin typeface="Roboto"/>
                <a:ea typeface="Roboto"/>
                <a:cs typeface="Roboto"/>
                <a:sym typeface="Roboto"/>
              </a:rPr>
              <a:t>=0.9 among the layers and IP learning (</a:t>
            </a:r>
            <a:r>
              <a:rPr b="1" lang="it" sz="1200">
                <a:solidFill>
                  <a:schemeClr val="accent2"/>
                </a:solidFill>
                <a:latin typeface="Roboto"/>
                <a:ea typeface="Roboto"/>
                <a:cs typeface="Roboto"/>
                <a:sym typeface="Roboto"/>
              </a:rPr>
              <a:t>μ</a:t>
            </a:r>
            <a:r>
              <a:rPr lang="it" sz="1200">
                <a:solidFill>
                  <a:schemeClr val="accent2"/>
                </a:solidFill>
                <a:latin typeface="Roboto"/>
                <a:ea typeface="Roboto"/>
                <a:cs typeface="Roboto"/>
                <a:sym typeface="Roboto"/>
              </a:rPr>
              <a:t>=0, </a:t>
            </a:r>
            <a:r>
              <a:rPr b="1" lang="it" sz="1200">
                <a:solidFill>
                  <a:schemeClr val="accent2"/>
                </a:solidFill>
                <a:latin typeface="Roboto"/>
                <a:ea typeface="Roboto"/>
                <a:cs typeface="Roboto"/>
                <a:sym typeface="Roboto"/>
              </a:rPr>
              <a:t>σ</a:t>
            </a:r>
            <a:r>
              <a:rPr lang="it" sz="1200">
                <a:solidFill>
                  <a:schemeClr val="accent2"/>
                </a:solidFill>
                <a:latin typeface="Roboto"/>
                <a:ea typeface="Roboto"/>
                <a:cs typeface="Roboto"/>
                <a:sym typeface="Roboto"/>
              </a:rPr>
              <a:t>=0.1</a:t>
            </a:r>
            <a:r>
              <a:rPr b="1" lang="it" sz="1200">
                <a:solidFill>
                  <a:schemeClr val="accent2"/>
                </a:solidFill>
                <a:latin typeface="Roboto"/>
                <a:ea typeface="Roboto"/>
                <a:cs typeface="Roboto"/>
                <a:sym typeface="Roboto"/>
              </a:rPr>
              <a:t>, η</a:t>
            </a:r>
            <a:r>
              <a:rPr lang="it" sz="1200">
                <a:solidFill>
                  <a:schemeClr val="accent2"/>
                </a:solidFill>
                <a:latin typeface="Roboto"/>
                <a:ea typeface="Roboto"/>
                <a:cs typeface="Roboto"/>
                <a:sym typeface="Roboto"/>
              </a:rPr>
              <a:t>=1e</a:t>
            </a:r>
            <a:r>
              <a:rPr baseline="30000" lang="it" sz="1200">
                <a:solidFill>
                  <a:schemeClr val="accent2"/>
                </a:solidFill>
                <a:latin typeface="Roboto"/>
                <a:ea typeface="Roboto"/>
                <a:cs typeface="Roboto"/>
                <a:sym typeface="Roboto"/>
              </a:rPr>
              <a:t>-5</a:t>
            </a:r>
            <a:r>
              <a:rPr lang="it" sz="1200">
                <a:solidFill>
                  <a:schemeClr val="accent1"/>
                </a:solidFill>
                <a:latin typeface="Roboto"/>
                <a:ea typeface="Roboto"/>
                <a:cs typeface="Roboto"/>
                <a:sym typeface="Roboto"/>
              </a:rPr>
              <a:t>).</a:t>
            </a:r>
            <a:endParaRPr sz="1200">
              <a:solidFill>
                <a:schemeClr val="accent2"/>
              </a:solidFill>
              <a:latin typeface="Roboto"/>
              <a:ea typeface="Roboto"/>
              <a:cs typeface="Roboto"/>
              <a:sym typeface="Roboto"/>
            </a:endParaRPr>
          </a:p>
          <a:p>
            <a:pPr indent="0" lvl="0" marL="0" rtl="0" algn="l">
              <a:spcBef>
                <a:spcPts val="0"/>
              </a:spcBef>
              <a:spcAft>
                <a:spcPts val="0"/>
              </a:spcAft>
              <a:buNone/>
            </a:pPr>
            <a:r>
              <a:rPr lang="it" sz="1200">
                <a:solidFill>
                  <a:schemeClr val="accent2"/>
                </a:solidFill>
                <a:latin typeface="Roboto"/>
                <a:ea typeface="Roboto"/>
                <a:cs typeface="Roboto"/>
                <a:sym typeface="Roboto"/>
              </a:rPr>
              <a:t>Observation: higher layers forget slowly the past input history; increasing IP effectiveness among the layers (diversification of the memory length in different layers: “changing the gain of tanhs” ~ “changing </a:t>
            </a:r>
            <a:r>
              <a:rPr lang="it" sz="1200">
                <a:solidFill>
                  <a:schemeClr val="accent2"/>
                </a:solidFill>
                <a:latin typeface="Roboto"/>
                <a:ea typeface="Roboto"/>
                <a:cs typeface="Roboto"/>
                <a:sym typeface="Roboto"/>
              </a:rPr>
              <a:t>𝜌 at different layers”).</a:t>
            </a:r>
            <a:endParaRPr sz="1200">
              <a:solidFill>
                <a:schemeClr val="accent2"/>
              </a:solidFill>
              <a:latin typeface="Roboto"/>
              <a:ea typeface="Roboto"/>
              <a:cs typeface="Roboto"/>
              <a:sym typeface="Roboto"/>
            </a:endParaRPr>
          </a:p>
        </p:txBody>
      </p:sp>
      <p:pic>
        <p:nvPicPr>
          <p:cNvPr id="231" name="Google Shape;231;p31"/>
          <p:cNvPicPr preferRelativeResize="0"/>
          <p:nvPr/>
        </p:nvPicPr>
        <p:blipFill>
          <a:blip r:embed="rId3">
            <a:alphaModFix/>
          </a:blip>
          <a:stretch>
            <a:fillRect/>
          </a:stretch>
        </p:blipFill>
        <p:spPr>
          <a:xfrm>
            <a:off x="0" y="1123200"/>
            <a:ext cx="3636425" cy="2831700"/>
          </a:xfrm>
          <a:prstGeom prst="rect">
            <a:avLst/>
          </a:prstGeom>
          <a:noFill/>
          <a:ln>
            <a:noFill/>
          </a:ln>
        </p:spPr>
      </p:pic>
      <p:pic>
        <p:nvPicPr>
          <p:cNvPr id="232" name="Google Shape;232;p31"/>
          <p:cNvPicPr preferRelativeResize="0"/>
          <p:nvPr/>
        </p:nvPicPr>
        <p:blipFill>
          <a:blip r:embed="rId4">
            <a:alphaModFix/>
          </a:blip>
          <a:stretch>
            <a:fillRect/>
          </a:stretch>
        </p:blipFill>
        <p:spPr>
          <a:xfrm>
            <a:off x="3544450" y="1030250"/>
            <a:ext cx="2579950" cy="1946353"/>
          </a:xfrm>
          <a:prstGeom prst="rect">
            <a:avLst/>
          </a:prstGeom>
          <a:noFill/>
          <a:ln>
            <a:noFill/>
          </a:ln>
        </p:spPr>
      </p:pic>
      <p:pic>
        <p:nvPicPr>
          <p:cNvPr id="233" name="Google Shape;233;p31"/>
          <p:cNvPicPr preferRelativeResize="0"/>
          <p:nvPr/>
        </p:nvPicPr>
        <p:blipFill>
          <a:blip r:embed="rId5">
            <a:alphaModFix/>
          </a:blip>
          <a:stretch>
            <a:fillRect/>
          </a:stretch>
        </p:blipFill>
        <p:spPr>
          <a:xfrm>
            <a:off x="6124400" y="1013346"/>
            <a:ext cx="3019600" cy="2311875"/>
          </a:xfrm>
          <a:prstGeom prst="rect">
            <a:avLst/>
          </a:prstGeom>
          <a:noFill/>
          <a:ln>
            <a:noFill/>
          </a:ln>
        </p:spPr>
      </p:pic>
      <p:pic>
        <p:nvPicPr>
          <p:cNvPr id="234" name="Google Shape;234;p31"/>
          <p:cNvPicPr preferRelativeResize="0"/>
          <p:nvPr/>
        </p:nvPicPr>
        <p:blipFill>
          <a:blip r:embed="rId6">
            <a:alphaModFix/>
          </a:blip>
          <a:stretch>
            <a:fillRect/>
          </a:stretch>
        </p:blipFill>
        <p:spPr>
          <a:xfrm>
            <a:off x="4414775" y="3377075"/>
            <a:ext cx="4729225" cy="176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2" name="Shape 92"/>
        <p:cNvGrpSpPr/>
        <p:nvPr/>
      </p:nvGrpSpPr>
      <p:grpSpPr>
        <a:xfrm>
          <a:off x="0" y="0"/>
          <a:ext cx="0" cy="0"/>
          <a:chOff x="0" y="0"/>
          <a:chExt cx="0" cy="0"/>
        </a:xfrm>
      </p:grpSpPr>
      <p:sp>
        <p:nvSpPr>
          <p:cNvPr id="93" name="Google Shape;93;p14"/>
          <p:cNvSpPr txBox="1"/>
          <p:nvPr/>
        </p:nvSpPr>
        <p:spPr>
          <a:xfrm>
            <a:off x="949650" y="2084825"/>
            <a:ext cx="7244700" cy="8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4400">
                <a:solidFill>
                  <a:schemeClr val="lt1"/>
                </a:solidFill>
                <a:latin typeface="Georgia"/>
                <a:ea typeface="Georgia"/>
                <a:cs typeface="Georgia"/>
                <a:sym typeface="Georgia"/>
              </a:rPr>
              <a:t>Necessary background</a:t>
            </a:r>
            <a:endParaRPr sz="4400">
              <a:solidFill>
                <a:schemeClr val="lt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ctrTitle"/>
          </p:nvPr>
        </p:nvSpPr>
        <p:spPr>
          <a:xfrm>
            <a:off x="0" y="0"/>
            <a:ext cx="6374400" cy="12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380">
                <a:solidFill>
                  <a:schemeClr val="dk1"/>
                </a:solidFill>
              </a:rPr>
              <a:t>Richness of reservoir dynamics:</a:t>
            </a:r>
            <a:endParaRPr sz="3380">
              <a:solidFill>
                <a:schemeClr val="dk1"/>
              </a:solidFill>
            </a:endParaRPr>
          </a:p>
          <a:p>
            <a:pPr indent="0" lvl="0" marL="0" rtl="0" algn="l">
              <a:spcBef>
                <a:spcPts val="0"/>
              </a:spcBef>
              <a:spcAft>
                <a:spcPts val="0"/>
              </a:spcAft>
              <a:buSzPts val="990"/>
              <a:buNone/>
            </a:pPr>
            <a:r>
              <a:rPr lang="it" sz="3380">
                <a:solidFill>
                  <a:schemeClr val="dk1"/>
                </a:solidFill>
              </a:rPr>
              <a:t>IP training and layering</a:t>
            </a:r>
            <a:endParaRPr sz="3380">
              <a:solidFill>
                <a:schemeClr val="dk1"/>
              </a:solidFill>
            </a:endParaRPr>
          </a:p>
        </p:txBody>
      </p:sp>
      <p:sp>
        <p:nvSpPr>
          <p:cNvPr id="240" name="Google Shape;240;p32"/>
          <p:cNvSpPr txBox="1"/>
          <p:nvPr/>
        </p:nvSpPr>
        <p:spPr>
          <a:xfrm>
            <a:off x="0" y="4589400"/>
            <a:ext cx="914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2"/>
                </a:solidFill>
                <a:latin typeface="Roboto"/>
                <a:ea typeface="Roboto"/>
                <a:cs typeface="Roboto"/>
                <a:sym typeface="Roboto"/>
              </a:rPr>
              <a:t>Fixed (non optimized) values for </a:t>
            </a:r>
            <a:r>
              <a:rPr b="1" lang="it" sz="1200">
                <a:solidFill>
                  <a:schemeClr val="accent2"/>
                </a:solidFill>
                <a:latin typeface="Roboto"/>
                <a:ea typeface="Roboto"/>
                <a:cs typeface="Roboto"/>
                <a:sym typeface="Roboto"/>
              </a:rPr>
              <a:t>𝛼</a:t>
            </a:r>
            <a:r>
              <a:rPr lang="it" sz="1200">
                <a:solidFill>
                  <a:schemeClr val="accent2"/>
                </a:solidFill>
                <a:latin typeface="Roboto"/>
                <a:ea typeface="Roboto"/>
                <a:cs typeface="Roboto"/>
                <a:sym typeface="Roboto"/>
              </a:rPr>
              <a:t>=0.55 and </a:t>
            </a:r>
            <a:r>
              <a:rPr b="1" lang="it" sz="1200">
                <a:solidFill>
                  <a:schemeClr val="accent2"/>
                </a:solidFill>
                <a:latin typeface="Roboto"/>
                <a:ea typeface="Roboto"/>
                <a:cs typeface="Roboto"/>
                <a:sym typeface="Roboto"/>
              </a:rPr>
              <a:t>𝜌</a:t>
            </a:r>
            <a:r>
              <a:rPr lang="it" sz="1200">
                <a:solidFill>
                  <a:schemeClr val="accent2"/>
                </a:solidFill>
                <a:latin typeface="Roboto"/>
                <a:ea typeface="Roboto"/>
                <a:cs typeface="Roboto"/>
                <a:sym typeface="Roboto"/>
              </a:rPr>
              <a:t>=0.9 among the layers and IP learning (</a:t>
            </a:r>
            <a:r>
              <a:rPr b="1" lang="it" sz="1200">
                <a:solidFill>
                  <a:schemeClr val="accent2"/>
                </a:solidFill>
                <a:latin typeface="Roboto"/>
                <a:ea typeface="Roboto"/>
                <a:cs typeface="Roboto"/>
                <a:sym typeface="Roboto"/>
              </a:rPr>
              <a:t>μ</a:t>
            </a:r>
            <a:r>
              <a:rPr lang="it" sz="1200">
                <a:solidFill>
                  <a:schemeClr val="accent2"/>
                </a:solidFill>
                <a:latin typeface="Roboto"/>
                <a:ea typeface="Roboto"/>
                <a:cs typeface="Roboto"/>
                <a:sym typeface="Roboto"/>
              </a:rPr>
              <a:t>=0, </a:t>
            </a:r>
            <a:r>
              <a:rPr b="1" lang="it" sz="1200">
                <a:solidFill>
                  <a:schemeClr val="accent2"/>
                </a:solidFill>
                <a:latin typeface="Roboto"/>
                <a:ea typeface="Roboto"/>
                <a:cs typeface="Roboto"/>
                <a:sym typeface="Roboto"/>
              </a:rPr>
              <a:t>σ</a:t>
            </a:r>
            <a:r>
              <a:rPr lang="it" sz="1200">
                <a:solidFill>
                  <a:schemeClr val="accent2"/>
                </a:solidFill>
                <a:latin typeface="Roboto"/>
                <a:ea typeface="Roboto"/>
                <a:cs typeface="Roboto"/>
                <a:sym typeface="Roboto"/>
              </a:rPr>
              <a:t>=0.1</a:t>
            </a:r>
            <a:r>
              <a:rPr b="1" lang="it" sz="1200">
                <a:solidFill>
                  <a:schemeClr val="accent2"/>
                </a:solidFill>
                <a:latin typeface="Roboto"/>
                <a:ea typeface="Roboto"/>
                <a:cs typeface="Roboto"/>
                <a:sym typeface="Roboto"/>
              </a:rPr>
              <a:t>, η</a:t>
            </a:r>
            <a:r>
              <a:rPr lang="it" sz="1200">
                <a:solidFill>
                  <a:schemeClr val="accent2"/>
                </a:solidFill>
                <a:latin typeface="Roboto"/>
                <a:ea typeface="Roboto"/>
                <a:cs typeface="Roboto"/>
                <a:sym typeface="Roboto"/>
              </a:rPr>
              <a:t>=1e</a:t>
            </a:r>
            <a:r>
              <a:rPr baseline="30000" lang="it" sz="1200">
                <a:solidFill>
                  <a:schemeClr val="accent2"/>
                </a:solidFill>
                <a:latin typeface="Roboto"/>
                <a:ea typeface="Roboto"/>
                <a:cs typeface="Roboto"/>
                <a:sym typeface="Roboto"/>
              </a:rPr>
              <a:t>-5</a:t>
            </a:r>
            <a:r>
              <a:rPr lang="it" sz="1200">
                <a:solidFill>
                  <a:schemeClr val="accent1"/>
                </a:solidFill>
                <a:latin typeface="Roboto"/>
                <a:ea typeface="Roboto"/>
                <a:cs typeface="Roboto"/>
                <a:sym typeface="Roboto"/>
              </a:rPr>
              <a:t>).</a:t>
            </a:r>
            <a:endParaRPr sz="1200">
              <a:solidFill>
                <a:schemeClr val="accent2"/>
              </a:solidFill>
              <a:latin typeface="Roboto"/>
              <a:ea typeface="Roboto"/>
              <a:cs typeface="Roboto"/>
              <a:sym typeface="Roboto"/>
            </a:endParaRPr>
          </a:p>
          <a:p>
            <a:pPr indent="0" lvl="0" marL="0" rtl="0" algn="l">
              <a:spcBef>
                <a:spcPts val="0"/>
              </a:spcBef>
              <a:spcAft>
                <a:spcPts val="0"/>
              </a:spcAft>
              <a:buNone/>
            </a:pPr>
            <a:r>
              <a:rPr lang="it" sz="1200">
                <a:solidFill>
                  <a:schemeClr val="accent2"/>
                </a:solidFill>
                <a:latin typeface="Roboto"/>
                <a:ea typeface="Roboto"/>
                <a:cs typeface="Roboto"/>
                <a:sym typeface="Roboto"/>
              </a:rPr>
              <a:t>Observation: IP improves entropy for DeepESN.</a:t>
            </a:r>
            <a:endParaRPr sz="1200">
              <a:solidFill>
                <a:schemeClr val="accent2"/>
              </a:solidFill>
              <a:latin typeface="Roboto"/>
              <a:ea typeface="Roboto"/>
              <a:cs typeface="Roboto"/>
              <a:sym typeface="Roboto"/>
            </a:endParaRPr>
          </a:p>
        </p:txBody>
      </p:sp>
      <p:pic>
        <p:nvPicPr>
          <p:cNvPr id="241" name="Google Shape;241;p32"/>
          <p:cNvPicPr preferRelativeResize="0"/>
          <p:nvPr/>
        </p:nvPicPr>
        <p:blipFill>
          <a:blip r:embed="rId3">
            <a:alphaModFix/>
          </a:blip>
          <a:stretch>
            <a:fillRect/>
          </a:stretch>
        </p:blipFill>
        <p:spPr>
          <a:xfrm>
            <a:off x="77825" y="2064825"/>
            <a:ext cx="3834625" cy="2585550"/>
          </a:xfrm>
          <a:prstGeom prst="rect">
            <a:avLst/>
          </a:prstGeom>
          <a:noFill/>
          <a:ln>
            <a:noFill/>
          </a:ln>
        </p:spPr>
      </p:pic>
      <p:sp>
        <p:nvSpPr>
          <p:cNvPr id="242" name="Google Shape;242;p32"/>
          <p:cNvSpPr txBox="1"/>
          <p:nvPr/>
        </p:nvSpPr>
        <p:spPr>
          <a:xfrm>
            <a:off x="0" y="1146150"/>
            <a:ext cx="781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2"/>
                </a:solidFill>
                <a:latin typeface="Roboto"/>
                <a:ea typeface="Roboto"/>
                <a:cs typeface="Roboto"/>
                <a:sym typeface="Roboto"/>
              </a:rPr>
              <a:t>Entropy of reservoir units activation over time (interpreted as richness of state dynamics):</a:t>
            </a:r>
            <a:endParaRPr>
              <a:solidFill>
                <a:schemeClr val="accent2"/>
              </a:solidFill>
              <a:latin typeface="Roboto"/>
              <a:ea typeface="Roboto"/>
              <a:cs typeface="Roboto"/>
              <a:sym typeface="Roboto"/>
            </a:endParaRPr>
          </a:p>
        </p:txBody>
      </p:sp>
      <p:pic>
        <p:nvPicPr>
          <p:cNvPr id="243" name="Google Shape;243;p32"/>
          <p:cNvPicPr preferRelativeResize="0"/>
          <p:nvPr/>
        </p:nvPicPr>
        <p:blipFill>
          <a:blip r:embed="rId4">
            <a:alphaModFix/>
          </a:blip>
          <a:stretch>
            <a:fillRect/>
          </a:stretch>
        </p:blipFill>
        <p:spPr>
          <a:xfrm>
            <a:off x="77825" y="1468525"/>
            <a:ext cx="2709700" cy="596300"/>
          </a:xfrm>
          <a:prstGeom prst="rect">
            <a:avLst/>
          </a:prstGeom>
          <a:noFill/>
          <a:ln>
            <a:noFill/>
          </a:ln>
        </p:spPr>
      </p:pic>
      <p:pic>
        <p:nvPicPr>
          <p:cNvPr id="244" name="Google Shape;244;p32"/>
          <p:cNvPicPr preferRelativeResize="0"/>
          <p:nvPr/>
        </p:nvPicPr>
        <p:blipFill>
          <a:blip r:embed="rId5">
            <a:alphaModFix/>
          </a:blip>
          <a:stretch>
            <a:fillRect/>
          </a:stretch>
        </p:blipFill>
        <p:spPr>
          <a:xfrm>
            <a:off x="3825475" y="2010025"/>
            <a:ext cx="5318525" cy="2298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ctrTitle"/>
          </p:nvPr>
        </p:nvSpPr>
        <p:spPr>
          <a:xfrm>
            <a:off x="0" y="0"/>
            <a:ext cx="6374400" cy="12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380">
                <a:solidFill>
                  <a:schemeClr val="dk1"/>
                </a:solidFill>
              </a:rPr>
              <a:t>Short-term memory capacity</a:t>
            </a:r>
            <a:endParaRPr sz="3380">
              <a:solidFill>
                <a:schemeClr val="dk1"/>
              </a:solidFill>
            </a:endParaRPr>
          </a:p>
          <a:p>
            <a:pPr indent="0" lvl="0" marL="0" rtl="0" algn="l">
              <a:spcBef>
                <a:spcPts val="0"/>
              </a:spcBef>
              <a:spcAft>
                <a:spcPts val="0"/>
              </a:spcAft>
              <a:buSzPts val="990"/>
              <a:buNone/>
            </a:pPr>
            <a:r>
              <a:t/>
            </a:r>
            <a:endParaRPr sz="3380">
              <a:solidFill>
                <a:schemeClr val="dk1"/>
              </a:solidFill>
            </a:endParaRPr>
          </a:p>
        </p:txBody>
      </p:sp>
      <p:sp>
        <p:nvSpPr>
          <p:cNvPr id="250" name="Google Shape;250;p33"/>
          <p:cNvSpPr txBox="1"/>
          <p:nvPr/>
        </p:nvSpPr>
        <p:spPr>
          <a:xfrm>
            <a:off x="0" y="4589400"/>
            <a:ext cx="914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accent2"/>
                </a:solidFill>
                <a:latin typeface="Roboto"/>
                <a:ea typeface="Roboto"/>
                <a:cs typeface="Roboto"/>
                <a:sym typeface="Roboto"/>
              </a:rPr>
              <a:t>Grid search for </a:t>
            </a:r>
            <a:r>
              <a:rPr b="1" lang="it" sz="1200">
                <a:solidFill>
                  <a:schemeClr val="accent2"/>
                </a:solidFill>
                <a:latin typeface="Roboto"/>
                <a:ea typeface="Roboto"/>
                <a:cs typeface="Roboto"/>
                <a:sym typeface="Roboto"/>
              </a:rPr>
              <a:t>𝛼</a:t>
            </a:r>
            <a:r>
              <a:rPr lang="it" sz="1200">
                <a:solidFill>
                  <a:schemeClr val="accent2"/>
                </a:solidFill>
                <a:latin typeface="Roboto"/>
                <a:ea typeface="Roboto"/>
                <a:cs typeface="Roboto"/>
                <a:sym typeface="Roboto"/>
              </a:rPr>
              <a:t>, </a:t>
            </a:r>
            <a:r>
              <a:rPr b="1" lang="it" sz="1200">
                <a:solidFill>
                  <a:schemeClr val="accent2"/>
                </a:solidFill>
                <a:latin typeface="Roboto"/>
                <a:ea typeface="Roboto"/>
                <a:cs typeface="Roboto"/>
                <a:sym typeface="Roboto"/>
              </a:rPr>
              <a:t>𝜌</a:t>
            </a:r>
            <a:r>
              <a:rPr lang="it" sz="1200">
                <a:solidFill>
                  <a:schemeClr val="accent2"/>
                </a:solidFill>
                <a:latin typeface="Roboto"/>
                <a:ea typeface="Roboto"/>
                <a:cs typeface="Roboto"/>
                <a:sym typeface="Roboto"/>
              </a:rPr>
              <a:t>, IP (</a:t>
            </a:r>
            <a:r>
              <a:rPr b="1" lang="it" sz="1200">
                <a:solidFill>
                  <a:schemeClr val="accent2"/>
                </a:solidFill>
                <a:latin typeface="Roboto"/>
                <a:ea typeface="Roboto"/>
                <a:cs typeface="Roboto"/>
                <a:sym typeface="Roboto"/>
              </a:rPr>
              <a:t>μ</a:t>
            </a:r>
            <a:r>
              <a:rPr lang="it" sz="1200">
                <a:solidFill>
                  <a:schemeClr val="accent2"/>
                </a:solidFill>
                <a:latin typeface="Roboto"/>
                <a:ea typeface="Roboto"/>
                <a:cs typeface="Roboto"/>
                <a:sym typeface="Roboto"/>
              </a:rPr>
              <a:t>=0, </a:t>
            </a:r>
            <a:r>
              <a:rPr b="1" lang="it" sz="1200">
                <a:solidFill>
                  <a:schemeClr val="accent2"/>
                </a:solidFill>
                <a:latin typeface="Roboto"/>
                <a:ea typeface="Roboto"/>
                <a:cs typeface="Roboto"/>
                <a:sym typeface="Roboto"/>
              </a:rPr>
              <a:t>σ</a:t>
            </a:r>
            <a:r>
              <a:rPr lang="it" sz="1200">
                <a:solidFill>
                  <a:schemeClr val="accent2"/>
                </a:solidFill>
                <a:latin typeface="Roboto"/>
                <a:ea typeface="Roboto"/>
                <a:cs typeface="Roboto"/>
                <a:sym typeface="Roboto"/>
              </a:rPr>
              <a:t>=(0.1, 0.01)</a:t>
            </a:r>
            <a:r>
              <a:rPr b="1" lang="it" sz="1200">
                <a:solidFill>
                  <a:schemeClr val="accent2"/>
                </a:solidFill>
                <a:latin typeface="Roboto"/>
                <a:ea typeface="Roboto"/>
                <a:cs typeface="Roboto"/>
                <a:sym typeface="Roboto"/>
              </a:rPr>
              <a:t>, η</a:t>
            </a:r>
            <a:r>
              <a:rPr lang="it" sz="1200">
                <a:solidFill>
                  <a:schemeClr val="accent2"/>
                </a:solidFill>
                <a:latin typeface="Roboto"/>
                <a:ea typeface="Roboto"/>
                <a:cs typeface="Roboto"/>
                <a:sym typeface="Roboto"/>
              </a:rPr>
              <a:t>=1e</a:t>
            </a:r>
            <a:r>
              <a:rPr baseline="30000" lang="it" sz="1200">
                <a:solidFill>
                  <a:schemeClr val="accent2"/>
                </a:solidFill>
                <a:latin typeface="Roboto"/>
                <a:ea typeface="Roboto"/>
                <a:cs typeface="Roboto"/>
                <a:sym typeface="Roboto"/>
              </a:rPr>
              <a:t>-5</a:t>
            </a:r>
            <a:r>
              <a:rPr lang="it" sz="1200">
                <a:solidFill>
                  <a:schemeClr val="accent1"/>
                </a:solidFill>
                <a:latin typeface="Roboto"/>
                <a:ea typeface="Roboto"/>
                <a:cs typeface="Roboto"/>
                <a:sym typeface="Roboto"/>
              </a:rPr>
              <a:t>) </a:t>
            </a:r>
            <a:r>
              <a:rPr lang="it" sz="1200">
                <a:solidFill>
                  <a:schemeClr val="accent2"/>
                </a:solidFill>
                <a:latin typeface="Roboto"/>
                <a:ea typeface="Roboto"/>
                <a:cs typeface="Roboto"/>
                <a:sym typeface="Roboto"/>
              </a:rPr>
              <a:t>on/off.</a:t>
            </a:r>
            <a:endParaRPr sz="1200">
              <a:solidFill>
                <a:schemeClr val="accent2"/>
              </a:solidFill>
              <a:latin typeface="Roboto"/>
              <a:ea typeface="Roboto"/>
              <a:cs typeface="Roboto"/>
              <a:sym typeface="Roboto"/>
            </a:endParaRPr>
          </a:p>
          <a:p>
            <a:pPr indent="0" lvl="0" marL="0" rtl="0" algn="l">
              <a:spcBef>
                <a:spcPts val="0"/>
              </a:spcBef>
              <a:spcAft>
                <a:spcPts val="0"/>
              </a:spcAft>
              <a:buNone/>
            </a:pPr>
            <a:r>
              <a:rPr lang="it" sz="1200">
                <a:solidFill>
                  <a:schemeClr val="accent2"/>
                </a:solidFill>
                <a:latin typeface="Roboto"/>
                <a:ea typeface="Roboto"/>
                <a:cs typeface="Roboto"/>
                <a:sym typeface="Roboto"/>
              </a:rPr>
              <a:t>Observation: </a:t>
            </a:r>
            <a:r>
              <a:rPr lang="it" sz="1200">
                <a:solidFill>
                  <a:schemeClr val="accent2"/>
                </a:solidFill>
                <a:latin typeface="Roboto"/>
                <a:ea typeface="Roboto"/>
                <a:cs typeface="Roboto"/>
                <a:sym typeface="Roboto"/>
              </a:rPr>
              <a:t>deepESN obtained the best MC both without IP and with IP, improving the results obtained by shallow ESNs</a:t>
            </a:r>
            <a:endParaRPr sz="1200">
              <a:solidFill>
                <a:schemeClr val="accent2"/>
              </a:solidFill>
              <a:latin typeface="Roboto"/>
              <a:ea typeface="Roboto"/>
              <a:cs typeface="Roboto"/>
              <a:sym typeface="Roboto"/>
            </a:endParaRPr>
          </a:p>
        </p:txBody>
      </p:sp>
      <p:sp>
        <p:nvSpPr>
          <p:cNvPr id="251" name="Google Shape;251;p33"/>
          <p:cNvSpPr txBox="1"/>
          <p:nvPr/>
        </p:nvSpPr>
        <p:spPr>
          <a:xfrm>
            <a:off x="0" y="1018800"/>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2"/>
                </a:solidFill>
                <a:latin typeface="Roboto"/>
                <a:ea typeface="Roboto"/>
                <a:cs typeface="Roboto"/>
                <a:sym typeface="Roboto"/>
              </a:rPr>
              <a:t>Short-term Memory Capacity of RC networks (evaluating how well it is possible to recall delayed versions </a:t>
            </a:r>
            <a:br>
              <a:rPr lang="it">
                <a:solidFill>
                  <a:schemeClr val="accent2"/>
                </a:solidFill>
                <a:latin typeface="Roboto"/>
                <a:ea typeface="Roboto"/>
                <a:cs typeface="Roboto"/>
                <a:sym typeface="Roboto"/>
              </a:rPr>
            </a:br>
            <a:r>
              <a:rPr lang="it">
                <a:solidFill>
                  <a:schemeClr val="accent2"/>
                </a:solidFill>
                <a:latin typeface="Roboto"/>
                <a:ea typeface="Roboto"/>
                <a:cs typeface="Roboto"/>
                <a:sym typeface="Roboto"/>
              </a:rPr>
              <a:t>of the input based on reservoir activations):</a:t>
            </a:r>
            <a:endParaRPr>
              <a:solidFill>
                <a:schemeClr val="accent2"/>
              </a:solidFill>
              <a:latin typeface="Roboto"/>
              <a:ea typeface="Roboto"/>
              <a:cs typeface="Roboto"/>
              <a:sym typeface="Roboto"/>
            </a:endParaRPr>
          </a:p>
        </p:txBody>
      </p:sp>
      <p:sp>
        <p:nvSpPr>
          <p:cNvPr id="252" name="Google Shape;252;p33"/>
          <p:cNvSpPr txBox="1"/>
          <p:nvPr/>
        </p:nvSpPr>
        <p:spPr>
          <a:xfrm>
            <a:off x="0" y="2663675"/>
            <a:ext cx="295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2"/>
                </a:solidFill>
                <a:latin typeface="Roboto"/>
                <a:ea typeface="Roboto"/>
                <a:cs typeface="Roboto"/>
                <a:sym typeface="Roboto"/>
              </a:rPr>
              <a:t>Task: reconstruct the input stream with increasing delays</a:t>
            </a:r>
            <a:endParaRPr>
              <a:solidFill>
                <a:schemeClr val="accent2"/>
              </a:solidFill>
              <a:latin typeface="Roboto"/>
              <a:ea typeface="Roboto"/>
              <a:cs typeface="Roboto"/>
              <a:sym typeface="Roboto"/>
            </a:endParaRPr>
          </a:p>
          <a:p>
            <a:pPr indent="0" lvl="0" marL="0" rtl="0" algn="l">
              <a:spcBef>
                <a:spcPts val="0"/>
              </a:spcBef>
              <a:spcAft>
                <a:spcPts val="0"/>
              </a:spcAft>
              <a:buNone/>
            </a:pPr>
            <a:r>
              <a:t/>
            </a:r>
            <a:endParaRPr>
              <a:solidFill>
                <a:schemeClr val="accent2"/>
              </a:solidFill>
              <a:latin typeface="Roboto"/>
              <a:ea typeface="Roboto"/>
              <a:cs typeface="Roboto"/>
              <a:sym typeface="Roboto"/>
            </a:endParaRPr>
          </a:p>
        </p:txBody>
      </p:sp>
      <p:pic>
        <p:nvPicPr>
          <p:cNvPr id="253" name="Google Shape;253;p33"/>
          <p:cNvPicPr preferRelativeResize="0"/>
          <p:nvPr/>
        </p:nvPicPr>
        <p:blipFill>
          <a:blip r:embed="rId3">
            <a:alphaModFix/>
          </a:blip>
          <a:stretch>
            <a:fillRect/>
          </a:stretch>
        </p:blipFill>
        <p:spPr>
          <a:xfrm>
            <a:off x="96350" y="1579425"/>
            <a:ext cx="2414499" cy="615600"/>
          </a:xfrm>
          <a:prstGeom prst="rect">
            <a:avLst/>
          </a:prstGeom>
          <a:noFill/>
          <a:ln>
            <a:noFill/>
          </a:ln>
        </p:spPr>
      </p:pic>
      <p:pic>
        <p:nvPicPr>
          <p:cNvPr id="254" name="Google Shape;254;p33"/>
          <p:cNvPicPr preferRelativeResize="0"/>
          <p:nvPr/>
        </p:nvPicPr>
        <p:blipFill>
          <a:blip r:embed="rId4">
            <a:alphaModFix/>
          </a:blip>
          <a:stretch>
            <a:fillRect/>
          </a:stretch>
        </p:blipFill>
        <p:spPr>
          <a:xfrm>
            <a:off x="3098850" y="1673100"/>
            <a:ext cx="5667050" cy="2812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58" name="Shape 258"/>
        <p:cNvGrpSpPr/>
        <p:nvPr/>
      </p:nvGrpSpPr>
      <p:grpSpPr>
        <a:xfrm>
          <a:off x="0" y="0"/>
          <a:ext cx="0" cy="0"/>
          <a:chOff x="0" y="0"/>
          <a:chExt cx="0" cy="0"/>
        </a:xfrm>
      </p:grpSpPr>
      <p:sp>
        <p:nvSpPr>
          <p:cNvPr id="259" name="Google Shape;259;p34"/>
          <p:cNvSpPr txBox="1"/>
          <p:nvPr/>
        </p:nvSpPr>
        <p:spPr>
          <a:xfrm>
            <a:off x="949650" y="2084825"/>
            <a:ext cx="7244700" cy="8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4400">
                <a:solidFill>
                  <a:schemeClr val="lt1"/>
                </a:solidFill>
                <a:latin typeface="Georgia"/>
                <a:ea typeface="Georgia"/>
                <a:cs typeface="Georgia"/>
                <a:sym typeface="Georgia"/>
              </a:rPr>
              <a:t>Conclusions</a:t>
            </a:r>
            <a:endParaRPr sz="4400">
              <a:solidFill>
                <a:schemeClr val="lt1"/>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ctrTitle"/>
          </p:nvPr>
        </p:nvSpPr>
        <p:spPr>
          <a:xfrm>
            <a:off x="0" y="0"/>
            <a:ext cx="67638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180">
                <a:solidFill>
                  <a:schemeClr val="dk1"/>
                </a:solidFill>
              </a:rPr>
              <a:t>Depth isn’t everything, but matters</a:t>
            </a:r>
            <a:endParaRPr sz="3180">
              <a:solidFill>
                <a:schemeClr val="dk1"/>
              </a:solidFill>
            </a:endParaRPr>
          </a:p>
        </p:txBody>
      </p:sp>
      <p:sp>
        <p:nvSpPr>
          <p:cNvPr id="265" name="Google Shape;265;p35"/>
          <p:cNvSpPr txBox="1"/>
          <p:nvPr/>
        </p:nvSpPr>
        <p:spPr>
          <a:xfrm>
            <a:off x="19200" y="1018800"/>
            <a:ext cx="91440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2"/>
              </a:buClr>
              <a:buSzPts val="1800"/>
              <a:buFont typeface="Roboto"/>
              <a:buChar char="-"/>
            </a:pPr>
            <a:r>
              <a:rPr lang="it" sz="1800">
                <a:solidFill>
                  <a:schemeClr val="accent2"/>
                </a:solidFill>
                <a:latin typeface="Roboto"/>
                <a:ea typeface="Roboto"/>
                <a:cs typeface="Roboto"/>
                <a:sym typeface="Roboto"/>
              </a:rPr>
              <a:t>The </a:t>
            </a:r>
            <a:r>
              <a:rPr b="1" lang="it" sz="1800">
                <a:solidFill>
                  <a:schemeClr val="accent2"/>
                </a:solidFill>
                <a:latin typeface="Roboto"/>
                <a:ea typeface="Roboto"/>
                <a:cs typeface="Roboto"/>
                <a:sym typeface="Roboto"/>
              </a:rPr>
              <a:t>variability </a:t>
            </a:r>
            <a:r>
              <a:rPr lang="it" sz="1800">
                <a:solidFill>
                  <a:schemeClr val="accent2"/>
                </a:solidFill>
                <a:latin typeface="Roboto"/>
                <a:ea typeface="Roboto"/>
                <a:cs typeface="Roboto"/>
                <a:sym typeface="Roboto"/>
              </a:rPr>
              <a:t>of </a:t>
            </a:r>
            <a:r>
              <a:rPr b="1" lang="it" sz="1800">
                <a:solidFill>
                  <a:schemeClr val="accent2"/>
                </a:solidFill>
                <a:latin typeface="Roboto"/>
                <a:ea typeface="Roboto"/>
                <a:cs typeface="Roboto"/>
                <a:sym typeface="Roboto"/>
              </a:rPr>
              <a:t>parameters </a:t>
            </a:r>
            <a:r>
              <a:rPr lang="it" sz="1800">
                <a:solidFill>
                  <a:schemeClr val="accent2"/>
                </a:solidFill>
                <a:latin typeface="Roboto"/>
                <a:ea typeface="Roboto"/>
                <a:cs typeface="Roboto"/>
                <a:sym typeface="Roboto"/>
              </a:rPr>
              <a:t>of reservoir design ruling the speed of </a:t>
            </a:r>
            <a:br>
              <a:rPr lang="it" sz="1800">
                <a:solidFill>
                  <a:schemeClr val="accent2"/>
                </a:solidFill>
                <a:latin typeface="Roboto"/>
                <a:ea typeface="Roboto"/>
                <a:cs typeface="Roboto"/>
                <a:sym typeface="Roboto"/>
              </a:rPr>
            </a:br>
            <a:r>
              <a:rPr lang="it" sz="1800">
                <a:solidFill>
                  <a:schemeClr val="accent2"/>
                </a:solidFill>
                <a:latin typeface="Roboto"/>
                <a:ea typeface="Roboto"/>
                <a:cs typeface="Roboto"/>
                <a:sym typeface="Roboto"/>
              </a:rPr>
              <a:t>dynamics in response to the input (</a:t>
            </a:r>
            <a:r>
              <a:rPr lang="it" sz="1800">
                <a:solidFill>
                  <a:schemeClr val="accent2"/>
                </a:solidFill>
                <a:latin typeface="Roboto"/>
                <a:ea typeface="Roboto"/>
                <a:cs typeface="Roboto"/>
                <a:sym typeface="Roboto"/>
              </a:rPr>
              <a:t>𝛼</a:t>
            </a:r>
            <a:r>
              <a:rPr lang="it" sz="1800">
                <a:solidFill>
                  <a:schemeClr val="accent2"/>
                </a:solidFill>
                <a:latin typeface="Roboto"/>
                <a:ea typeface="Roboto"/>
                <a:cs typeface="Roboto"/>
                <a:sym typeface="Roboto"/>
              </a:rPr>
              <a:t>) and the memory length (</a:t>
            </a:r>
            <a:r>
              <a:rPr lang="it" sz="1800">
                <a:solidFill>
                  <a:schemeClr val="accent2"/>
                </a:solidFill>
                <a:latin typeface="Roboto"/>
                <a:ea typeface="Roboto"/>
                <a:cs typeface="Roboto"/>
                <a:sym typeface="Roboto"/>
              </a:rPr>
              <a:t>𝜌</a:t>
            </a:r>
            <a:r>
              <a:rPr lang="it" sz="1800">
                <a:solidFill>
                  <a:schemeClr val="accent2"/>
                </a:solidFill>
                <a:latin typeface="Roboto"/>
                <a:ea typeface="Roboto"/>
                <a:cs typeface="Roboto"/>
                <a:sym typeface="Roboto"/>
              </a:rPr>
              <a:t>) could </a:t>
            </a:r>
            <a:br>
              <a:rPr lang="it" sz="1800">
                <a:solidFill>
                  <a:schemeClr val="accent2"/>
                </a:solidFill>
                <a:latin typeface="Roboto"/>
                <a:ea typeface="Roboto"/>
                <a:cs typeface="Roboto"/>
                <a:sym typeface="Roboto"/>
              </a:rPr>
            </a:br>
            <a:r>
              <a:rPr lang="it" sz="1800">
                <a:solidFill>
                  <a:schemeClr val="accent2"/>
                </a:solidFill>
                <a:latin typeface="Roboto"/>
                <a:ea typeface="Roboto"/>
                <a:cs typeface="Roboto"/>
                <a:sym typeface="Roboto"/>
              </a:rPr>
              <a:t>effectively </a:t>
            </a:r>
            <a:r>
              <a:rPr b="1" lang="it" sz="1800">
                <a:solidFill>
                  <a:schemeClr val="accent2"/>
                </a:solidFill>
                <a:latin typeface="Roboto"/>
                <a:ea typeface="Roboto"/>
                <a:cs typeface="Roboto"/>
                <a:sym typeface="Roboto"/>
              </a:rPr>
              <a:t>amplify </a:t>
            </a:r>
            <a:r>
              <a:rPr lang="it" sz="1800">
                <a:solidFill>
                  <a:schemeClr val="accent2"/>
                </a:solidFill>
                <a:latin typeface="Roboto"/>
                <a:ea typeface="Roboto"/>
                <a:cs typeface="Roboto"/>
                <a:sym typeface="Roboto"/>
              </a:rPr>
              <a:t>the </a:t>
            </a:r>
            <a:r>
              <a:rPr b="1" lang="it" sz="1800">
                <a:solidFill>
                  <a:schemeClr val="accent2"/>
                </a:solidFill>
                <a:latin typeface="Roboto"/>
                <a:ea typeface="Roboto"/>
                <a:cs typeface="Roboto"/>
                <a:sym typeface="Roboto"/>
              </a:rPr>
              <a:t>emergence </a:t>
            </a:r>
            <a:r>
              <a:rPr lang="it" sz="1800">
                <a:solidFill>
                  <a:schemeClr val="accent2"/>
                </a:solidFill>
                <a:latin typeface="Roboto"/>
                <a:ea typeface="Roboto"/>
                <a:cs typeface="Roboto"/>
                <a:sym typeface="Roboto"/>
              </a:rPr>
              <a:t>of multiple (separated) </a:t>
            </a:r>
            <a:r>
              <a:rPr b="1" lang="it" sz="1800">
                <a:solidFill>
                  <a:schemeClr val="accent2"/>
                </a:solidFill>
                <a:latin typeface="Roboto"/>
                <a:ea typeface="Roboto"/>
                <a:cs typeface="Roboto"/>
                <a:sym typeface="Roboto"/>
              </a:rPr>
              <a:t>time-scales</a:t>
            </a:r>
            <a:r>
              <a:rPr lang="it" sz="1800">
                <a:solidFill>
                  <a:schemeClr val="accent2"/>
                </a:solidFill>
                <a:latin typeface="Roboto"/>
                <a:ea typeface="Roboto"/>
                <a:cs typeface="Roboto"/>
                <a:sym typeface="Roboto"/>
              </a:rPr>
              <a:t>, </a:t>
            </a:r>
            <a:br>
              <a:rPr lang="it" sz="1800">
                <a:solidFill>
                  <a:schemeClr val="accent2"/>
                </a:solidFill>
                <a:latin typeface="Roboto"/>
                <a:ea typeface="Roboto"/>
                <a:cs typeface="Roboto"/>
                <a:sym typeface="Roboto"/>
              </a:rPr>
            </a:br>
            <a:r>
              <a:rPr lang="it" sz="1800">
                <a:solidFill>
                  <a:schemeClr val="accent2"/>
                </a:solidFill>
                <a:latin typeface="Roboto"/>
                <a:ea typeface="Roboto"/>
                <a:cs typeface="Roboto"/>
                <a:sym typeface="Roboto"/>
              </a:rPr>
              <a:t>hierarchically ordered across the layers of a deepESN.</a:t>
            </a:r>
            <a:endParaRPr sz="1800">
              <a:solidFill>
                <a:schemeClr val="accent2"/>
              </a:solidFill>
              <a:latin typeface="Roboto"/>
              <a:ea typeface="Roboto"/>
              <a:cs typeface="Roboto"/>
              <a:sym typeface="Roboto"/>
            </a:endParaRPr>
          </a:p>
          <a:p>
            <a:pPr indent="0" lvl="0" marL="457200" rtl="0" algn="l">
              <a:spcBef>
                <a:spcPts val="0"/>
              </a:spcBef>
              <a:spcAft>
                <a:spcPts val="0"/>
              </a:spcAft>
              <a:buNone/>
            </a:pPr>
            <a:r>
              <a:t/>
            </a:r>
            <a:endParaRPr sz="1800">
              <a:solidFill>
                <a:schemeClr val="accent2"/>
              </a:solidFill>
              <a:latin typeface="Roboto"/>
              <a:ea typeface="Roboto"/>
              <a:cs typeface="Roboto"/>
              <a:sym typeface="Roboto"/>
            </a:endParaRPr>
          </a:p>
          <a:p>
            <a:pPr indent="-342900" lvl="0" marL="457200" rtl="0" algn="l">
              <a:spcBef>
                <a:spcPts val="0"/>
              </a:spcBef>
              <a:spcAft>
                <a:spcPts val="0"/>
              </a:spcAft>
              <a:buClr>
                <a:schemeClr val="accent2"/>
              </a:buClr>
              <a:buSzPts val="1800"/>
              <a:buFont typeface="Roboto"/>
              <a:buChar char="-"/>
            </a:pPr>
            <a:r>
              <a:rPr lang="it" sz="1800">
                <a:solidFill>
                  <a:schemeClr val="accent2"/>
                </a:solidFill>
                <a:latin typeface="Roboto"/>
                <a:ea typeface="Roboto"/>
                <a:cs typeface="Roboto"/>
                <a:sym typeface="Roboto"/>
              </a:rPr>
              <a:t>On top of this, an </a:t>
            </a:r>
            <a:r>
              <a:rPr b="1" lang="it" sz="1800">
                <a:solidFill>
                  <a:schemeClr val="accent2"/>
                </a:solidFill>
                <a:latin typeface="Roboto"/>
                <a:ea typeface="Roboto"/>
                <a:cs typeface="Roboto"/>
                <a:sym typeface="Roboto"/>
              </a:rPr>
              <a:t>unsupervised adaptation </a:t>
            </a:r>
            <a:r>
              <a:rPr lang="it" sz="1800">
                <a:solidFill>
                  <a:schemeClr val="accent2"/>
                </a:solidFill>
                <a:latin typeface="Roboto"/>
                <a:ea typeface="Roboto"/>
                <a:cs typeface="Roboto"/>
                <a:sym typeface="Roboto"/>
              </a:rPr>
              <a:t>of (only) the </a:t>
            </a:r>
            <a:r>
              <a:rPr b="1" lang="it" sz="1800">
                <a:solidFill>
                  <a:schemeClr val="accent2"/>
                </a:solidFill>
                <a:latin typeface="Roboto"/>
                <a:ea typeface="Roboto"/>
                <a:cs typeface="Roboto"/>
                <a:sym typeface="Roboto"/>
              </a:rPr>
              <a:t>parameters </a:t>
            </a:r>
            <a:r>
              <a:rPr lang="it" sz="1800">
                <a:solidFill>
                  <a:schemeClr val="accent2"/>
                </a:solidFill>
                <a:latin typeface="Roboto"/>
                <a:ea typeface="Roboto"/>
                <a:cs typeface="Roboto"/>
                <a:sym typeface="Roboto"/>
              </a:rPr>
              <a:t>of the reservoir activation functions (IP) has shown great </a:t>
            </a:r>
            <a:r>
              <a:rPr b="1" lang="it" sz="1800">
                <a:solidFill>
                  <a:schemeClr val="accent2"/>
                </a:solidFill>
                <a:latin typeface="Roboto"/>
                <a:ea typeface="Roboto"/>
                <a:cs typeface="Roboto"/>
                <a:sym typeface="Roboto"/>
              </a:rPr>
              <a:t>impact</a:t>
            </a:r>
            <a:r>
              <a:rPr lang="it" sz="1800">
                <a:solidFill>
                  <a:schemeClr val="accent2"/>
                </a:solidFill>
                <a:latin typeface="Roboto"/>
                <a:ea typeface="Roboto"/>
                <a:cs typeface="Roboto"/>
                <a:sym typeface="Roboto"/>
              </a:rPr>
              <a:t>.</a:t>
            </a:r>
            <a:endParaRPr sz="1800">
              <a:solidFill>
                <a:schemeClr val="accent2"/>
              </a:solidFill>
              <a:latin typeface="Roboto"/>
              <a:ea typeface="Roboto"/>
              <a:cs typeface="Roboto"/>
              <a:sym typeface="Roboto"/>
            </a:endParaRPr>
          </a:p>
          <a:p>
            <a:pPr indent="0" lvl="0" marL="457200" rtl="0" algn="l">
              <a:spcBef>
                <a:spcPts val="0"/>
              </a:spcBef>
              <a:spcAft>
                <a:spcPts val="0"/>
              </a:spcAft>
              <a:buNone/>
            </a:pPr>
            <a:r>
              <a:t/>
            </a:r>
            <a:endParaRPr sz="1800">
              <a:solidFill>
                <a:schemeClr val="accent2"/>
              </a:solidFill>
              <a:latin typeface="Roboto"/>
              <a:ea typeface="Roboto"/>
              <a:cs typeface="Roboto"/>
              <a:sym typeface="Roboto"/>
            </a:endParaRPr>
          </a:p>
          <a:p>
            <a:pPr indent="-342900" lvl="0" marL="457200" rtl="0" algn="l">
              <a:spcBef>
                <a:spcPts val="0"/>
              </a:spcBef>
              <a:spcAft>
                <a:spcPts val="0"/>
              </a:spcAft>
              <a:buClr>
                <a:schemeClr val="accent2"/>
              </a:buClr>
              <a:buSzPts val="1800"/>
              <a:buFont typeface="Roboto"/>
              <a:buChar char="-"/>
            </a:pPr>
            <a:r>
              <a:rPr lang="it" sz="1800">
                <a:solidFill>
                  <a:schemeClr val="accent2"/>
                </a:solidFill>
                <a:latin typeface="Roboto"/>
                <a:ea typeface="Roboto"/>
                <a:cs typeface="Roboto"/>
                <a:sym typeface="Roboto"/>
              </a:rPr>
              <a:t>The </a:t>
            </a:r>
            <a:r>
              <a:rPr b="1" lang="it" sz="1800">
                <a:solidFill>
                  <a:schemeClr val="accent2"/>
                </a:solidFill>
                <a:latin typeface="Roboto"/>
                <a:ea typeface="Roboto"/>
                <a:cs typeface="Roboto"/>
                <a:sym typeface="Roboto"/>
              </a:rPr>
              <a:t>deepESN </a:t>
            </a:r>
            <a:r>
              <a:rPr lang="it" sz="1800">
                <a:solidFill>
                  <a:schemeClr val="accent2"/>
                </a:solidFill>
                <a:latin typeface="Roboto"/>
                <a:ea typeface="Roboto"/>
                <a:cs typeface="Roboto"/>
                <a:sym typeface="Roboto"/>
              </a:rPr>
              <a:t>architecture allows to </a:t>
            </a:r>
            <a:r>
              <a:rPr b="1" lang="it" sz="1800">
                <a:solidFill>
                  <a:schemeClr val="accent2"/>
                </a:solidFill>
                <a:latin typeface="Roboto"/>
                <a:ea typeface="Roboto"/>
                <a:cs typeface="Roboto"/>
                <a:sym typeface="Roboto"/>
              </a:rPr>
              <a:t>improve </a:t>
            </a:r>
            <a:r>
              <a:rPr lang="it" sz="1800">
                <a:solidFill>
                  <a:schemeClr val="accent2"/>
                </a:solidFill>
                <a:latin typeface="Roboto"/>
                <a:ea typeface="Roboto"/>
                <a:cs typeface="Roboto"/>
                <a:sym typeface="Roboto"/>
              </a:rPr>
              <a:t>the </a:t>
            </a:r>
            <a:r>
              <a:rPr b="1" lang="it" sz="1800">
                <a:solidFill>
                  <a:schemeClr val="accent2"/>
                </a:solidFill>
                <a:latin typeface="Roboto"/>
                <a:ea typeface="Roboto"/>
                <a:cs typeface="Roboto"/>
                <a:sym typeface="Roboto"/>
              </a:rPr>
              <a:t>short-term memory </a:t>
            </a:r>
            <a:r>
              <a:rPr lang="it" sz="1800">
                <a:solidFill>
                  <a:schemeClr val="accent2"/>
                </a:solidFill>
                <a:latin typeface="Roboto"/>
                <a:ea typeface="Roboto"/>
                <a:cs typeface="Roboto"/>
                <a:sym typeface="Roboto"/>
              </a:rPr>
              <a:t>capacity with respect to the shallow case.</a:t>
            </a:r>
            <a:endParaRPr sz="1800">
              <a:solidFill>
                <a:schemeClr val="accent2"/>
              </a:solidFill>
              <a:latin typeface="Roboto"/>
              <a:ea typeface="Roboto"/>
              <a:cs typeface="Roboto"/>
              <a:sym typeface="Roboto"/>
            </a:endParaRPr>
          </a:p>
          <a:p>
            <a:pPr indent="0" lvl="0" marL="457200" rtl="0" algn="l">
              <a:spcBef>
                <a:spcPts val="0"/>
              </a:spcBef>
              <a:spcAft>
                <a:spcPts val="0"/>
              </a:spcAft>
              <a:buNone/>
            </a:pPr>
            <a:r>
              <a:t/>
            </a:r>
            <a:endParaRPr sz="1800">
              <a:solidFill>
                <a:schemeClr val="accent2"/>
              </a:solidFill>
              <a:latin typeface="Roboto"/>
              <a:ea typeface="Roboto"/>
              <a:cs typeface="Roboto"/>
              <a:sym typeface="Roboto"/>
            </a:endParaRPr>
          </a:p>
          <a:p>
            <a:pPr indent="-342900" lvl="0" marL="457200" rtl="0" algn="l">
              <a:spcBef>
                <a:spcPts val="0"/>
              </a:spcBef>
              <a:spcAft>
                <a:spcPts val="0"/>
              </a:spcAft>
              <a:buClr>
                <a:schemeClr val="accent2"/>
              </a:buClr>
              <a:buSzPts val="1800"/>
              <a:buFont typeface="Roboto"/>
              <a:buChar char="-"/>
            </a:pPr>
            <a:r>
              <a:rPr lang="it" sz="1800">
                <a:solidFill>
                  <a:schemeClr val="accent2"/>
                </a:solidFill>
                <a:latin typeface="Roboto"/>
                <a:ea typeface="Roboto"/>
                <a:cs typeface="Roboto"/>
                <a:sym typeface="Roboto"/>
              </a:rPr>
              <a:t>The effect of </a:t>
            </a:r>
            <a:r>
              <a:rPr b="1" lang="it" sz="1800">
                <a:solidFill>
                  <a:schemeClr val="accent2"/>
                </a:solidFill>
                <a:latin typeface="Roboto"/>
                <a:ea typeface="Roboto"/>
                <a:cs typeface="Roboto"/>
                <a:sym typeface="Roboto"/>
              </a:rPr>
              <a:t>IP learning</a:t>
            </a:r>
            <a:r>
              <a:rPr lang="it" sz="1800">
                <a:solidFill>
                  <a:schemeClr val="accent2"/>
                </a:solidFill>
                <a:latin typeface="Roboto"/>
                <a:ea typeface="Roboto"/>
                <a:cs typeface="Roboto"/>
                <a:sym typeface="Roboto"/>
              </a:rPr>
              <a:t> on the MC task is greatly </a:t>
            </a:r>
            <a:r>
              <a:rPr b="1" lang="it" sz="1800">
                <a:solidFill>
                  <a:schemeClr val="accent2"/>
                </a:solidFill>
                <a:latin typeface="Roboto"/>
                <a:ea typeface="Roboto"/>
                <a:cs typeface="Roboto"/>
                <a:sym typeface="Roboto"/>
              </a:rPr>
              <a:t>exalted </a:t>
            </a:r>
            <a:r>
              <a:rPr lang="it" sz="1800">
                <a:solidFill>
                  <a:schemeClr val="accent2"/>
                </a:solidFill>
                <a:latin typeface="Roboto"/>
                <a:ea typeface="Roboto"/>
                <a:cs typeface="Roboto"/>
                <a:sym typeface="Roboto"/>
              </a:rPr>
              <a:t>by the use of a </a:t>
            </a:r>
            <a:r>
              <a:rPr b="1" lang="it" sz="1800">
                <a:solidFill>
                  <a:schemeClr val="accent2"/>
                </a:solidFill>
                <a:latin typeface="Roboto"/>
                <a:ea typeface="Roboto"/>
                <a:cs typeface="Roboto"/>
                <a:sym typeface="Roboto"/>
              </a:rPr>
              <a:t>layered </a:t>
            </a:r>
            <a:r>
              <a:rPr lang="it" sz="1800">
                <a:solidFill>
                  <a:schemeClr val="accent2"/>
                </a:solidFill>
                <a:latin typeface="Roboto"/>
                <a:ea typeface="Roboto"/>
                <a:cs typeface="Roboto"/>
                <a:sym typeface="Roboto"/>
              </a:rPr>
              <a:t>architecture.</a:t>
            </a:r>
            <a:endParaRPr sz="1800">
              <a:solidFill>
                <a:schemeClr val="accent2"/>
              </a:solidFill>
              <a:latin typeface="Roboto"/>
              <a:ea typeface="Roboto"/>
              <a:cs typeface="Roboto"/>
              <a:sym typeface="Roboto"/>
            </a:endParaRPr>
          </a:p>
          <a:p>
            <a:pPr indent="0" lvl="0" marL="0" rtl="0" algn="l">
              <a:spcBef>
                <a:spcPts val="0"/>
              </a:spcBef>
              <a:spcAft>
                <a:spcPts val="0"/>
              </a:spcAft>
              <a:buNone/>
            </a:pPr>
            <a:r>
              <a:t/>
            </a:r>
            <a:endParaRPr sz="1800">
              <a:solidFill>
                <a:schemeClr val="accent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ctrTitle"/>
          </p:nvPr>
        </p:nvSpPr>
        <p:spPr>
          <a:xfrm>
            <a:off x="0" y="0"/>
            <a:ext cx="60825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380">
                <a:solidFill>
                  <a:schemeClr val="dk1"/>
                </a:solidFill>
              </a:rPr>
              <a:t>Looking ahead</a:t>
            </a:r>
            <a:endParaRPr sz="3380">
              <a:solidFill>
                <a:schemeClr val="dk1"/>
              </a:solidFill>
            </a:endParaRPr>
          </a:p>
        </p:txBody>
      </p:sp>
      <p:sp>
        <p:nvSpPr>
          <p:cNvPr id="271" name="Google Shape;271;p36"/>
          <p:cNvSpPr txBox="1"/>
          <p:nvPr/>
        </p:nvSpPr>
        <p:spPr>
          <a:xfrm>
            <a:off x="0" y="1202750"/>
            <a:ext cx="91440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accent2"/>
              </a:buClr>
              <a:buSzPts val="1800"/>
              <a:buFont typeface="Roboto"/>
              <a:buChar char="-"/>
            </a:pPr>
            <a:r>
              <a:rPr lang="it" sz="1800">
                <a:solidFill>
                  <a:schemeClr val="accent2"/>
                </a:solidFill>
                <a:latin typeface="Roboto"/>
                <a:ea typeface="Roboto"/>
                <a:cs typeface="Roboto"/>
                <a:sym typeface="Roboto"/>
              </a:rPr>
              <a:t>We can try to </a:t>
            </a:r>
            <a:r>
              <a:rPr lang="it" sz="1800">
                <a:solidFill>
                  <a:schemeClr val="accent2"/>
                </a:solidFill>
                <a:latin typeface="Roboto"/>
                <a:ea typeface="Roboto"/>
                <a:cs typeface="Roboto"/>
                <a:sym typeface="Roboto"/>
              </a:rPr>
              <a:t>set up </a:t>
            </a:r>
            <a:r>
              <a:rPr b="1" lang="it" sz="1800">
                <a:solidFill>
                  <a:schemeClr val="accent2"/>
                </a:solidFill>
                <a:latin typeface="Roboto"/>
                <a:ea typeface="Roboto"/>
                <a:cs typeface="Roboto"/>
                <a:sym typeface="Roboto"/>
              </a:rPr>
              <a:t>new </a:t>
            </a:r>
            <a:r>
              <a:rPr lang="it" sz="1800">
                <a:solidFill>
                  <a:schemeClr val="accent2"/>
                </a:solidFill>
                <a:latin typeface="Roboto"/>
                <a:ea typeface="Roboto"/>
                <a:cs typeface="Roboto"/>
                <a:sym typeface="Roboto"/>
              </a:rPr>
              <a:t>learning models boosted by an </a:t>
            </a:r>
            <a:r>
              <a:rPr b="1" lang="it" sz="1800">
                <a:solidFill>
                  <a:schemeClr val="accent2"/>
                </a:solidFill>
                <a:latin typeface="Roboto"/>
                <a:ea typeface="Roboto"/>
                <a:cs typeface="Roboto"/>
                <a:sym typeface="Roboto"/>
              </a:rPr>
              <a:t>enriched </a:t>
            </a:r>
            <a:br>
              <a:rPr b="1" lang="it" sz="1800">
                <a:solidFill>
                  <a:schemeClr val="accent2"/>
                </a:solidFill>
                <a:latin typeface="Roboto"/>
                <a:ea typeface="Roboto"/>
                <a:cs typeface="Roboto"/>
                <a:sym typeface="Roboto"/>
              </a:rPr>
            </a:br>
            <a:r>
              <a:rPr b="1" lang="it" sz="1800">
                <a:solidFill>
                  <a:schemeClr val="accent2"/>
                </a:solidFill>
                <a:latin typeface="Roboto"/>
                <a:ea typeface="Roboto"/>
                <a:cs typeface="Roboto"/>
                <a:sym typeface="Roboto"/>
              </a:rPr>
              <a:t>representation</a:t>
            </a:r>
            <a:r>
              <a:rPr lang="it" sz="1800">
                <a:solidFill>
                  <a:schemeClr val="accent2"/>
                </a:solidFill>
                <a:latin typeface="Roboto"/>
                <a:ea typeface="Roboto"/>
                <a:cs typeface="Roboto"/>
                <a:sym typeface="Roboto"/>
              </a:rPr>
              <a:t> of the input dynamics, exploiting the time-scale differentiation developed through the layers to solve complex tasks that require/involve </a:t>
            </a:r>
            <a:br>
              <a:rPr lang="it" sz="1800">
                <a:solidFill>
                  <a:schemeClr val="accent2"/>
                </a:solidFill>
                <a:latin typeface="Roboto"/>
                <a:ea typeface="Roboto"/>
                <a:cs typeface="Roboto"/>
                <a:sym typeface="Roboto"/>
              </a:rPr>
            </a:br>
            <a:r>
              <a:rPr lang="it" sz="1800">
                <a:solidFill>
                  <a:schemeClr val="accent2"/>
                </a:solidFill>
                <a:latin typeface="Roboto"/>
                <a:ea typeface="Roboto"/>
                <a:cs typeface="Roboto"/>
                <a:sym typeface="Roboto"/>
              </a:rPr>
              <a:t>processing time-series data at different levels of time granularity.</a:t>
            </a:r>
            <a:endParaRPr sz="1800">
              <a:solidFill>
                <a:schemeClr val="accent2"/>
              </a:solidFill>
              <a:latin typeface="Roboto"/>
              <a:ea typeface="Roboto"/>
              <a:cs typeface="Roboto"/>
              <a:sym typeface="Roboto"/>
            </a:endParaRPr>
          </a:p>
          <a:p>
            <a:pPr indent="0" lvl="0" marL="0" rtl="0" algn="l">
              <a:spcBef>
                <a:spcPts val="0"/>
              </a:spcBef>
              <a:spcAft>
                <a:spcPts val="0"/>
              </a:spcAft>
              <a:buNone/>
            </a:pPr>
            <a:r>
              <a:t/>
            </a:r>
            <a:endParaRPr sz="1800">
              <a:solidFill>
                <a:schemeClr val="accent2"/>
              </a:solidFill>
              <a:latin typeface="Roboto"/>
              <a:ea typeface="Roboto"/>
              <a:cs typeface="Roboto"/>
              <a:sym typeface="Roboto"/>
            </a:endParaRPr>
          </a:p>
        </p:txBody>
      </p:sp>
      <p:pic>
        <p:nvPicPr>
          <p:cNvPr id="272" name="Google Shape;272;p36"/>
          <p:cNvPicPr preferRelativeResize="0"/>
          <p:nvPr/>
        </p:nvPicPr>
        <p:blipFill>
          <a:blip r:embed="rId3">
            <a:alphaModFix/>
          </a:blip>
          <a:stretch>
            <a:fillRect/>
          </a:stretch>
        </p:blipFill>
        <p:spPr>
          <a:xfrm>
            <a:off x="3577460" y="158625"/>
            <a:ext cx="1059790" cy="1044125"/>
          </a:xfrm>
          <a:prstGeom prst="rect">
            <a:avLst/>
          </a:prstGeom>
          <a:noFill/>
          <a:ln>
            <a:noFill/>
          </a:ln>
        </p:spPr>
      </p:pic>
      <p:pic>
        <p:nvPicPr>
          <p:cNvPr id="273" name="Google Shape;273;p36"/>
          <p:cNvPicPr preferRelativeResize="0"/>
          <p:nvPr/>
        </p:nvPicPr>
        <p:blipFill>
          <a:blip r:embed="rId4">
            <a:alphaModFix/>
          </a:blip>
          <a:stretch>
            <a:fillRect/>
          </a:stretch>
        </p:blipFill>
        <p:spPr>
          <a:xfrm>
            <a:off x="0" y="2408575"/>
            <a:ext cx="4510944" cy="2380925"/>
          </a:xfrm>
          <a:prstGeom prst="rect">
            <a:avLst/>
          </a:prstGeom>
          <a:noFill/>
          <a:ln>
            <a:noFill/>
          </a:ln>
        </p:spPr>
      </p:pic>
      <p:pic>
        <p:nvPicPr>
          <p:cNvPr id="274" name="Google Shape;274;p36"/>
          <p:cNvPicPr preferRelativeResize="0"/>
          <p:nvPr/>
        </p:nvPicPr>
        <p:blipFill>
          <a:blip r:embed="rId5">
            <a:alphaModFix/>
          </a:blip>
          <a:stretch>
            <a:fillRect/>
          </a:stretch>
        </p:blipFill>
        <p:spPr>
          <a:xfrm>
            <a:off x="5058600" y="2408575"/>
            <a:ext cx="3580025" cy="2327675"/>
          </a:xfrm>
          <a:prstGeom prst="rect">
            <a:avLst/>
          </a:prstGeom>
          <a:noFill/>
          <a:ln>
            <a:noFill/>
          </a:ln>
        </p:spPr>
      </p:pic>
      <p:sp>
        <p:nvSpPr>
          <p:cNvPr id="275" name="Google Shape;275;p36"/>
          <p:cNvSpPr txBox="1"/>
          <p:nvPr/>
        </p:nvSpPr>
        <p:spPr>
          <a:xfrm>
            <a:off x="0" y="4789500"/>
            <a:ext cx="881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solidFill>
                  <a:schemeClr val="dk2"/>
                </a:solidFill>
                <a:latin typeface="Roboto"/>
                <a:ea typeface="Roboto"/>
                <a:cs typeface="Roboto"/>
                <a:sym typeface="Roboto"/>
              </a:rPr>
              <a:t>Gallicchio, C., Micheli, A. and Silvestri, L., 2018. Local lyapunov exponents of deep echo state networks. Neurocomputing, 298, pp.34-45.</a:t>
            </a:r>
            <a:endParaRPr sz="11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0" y="0"/>
            <a:ext cx="60825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it" sz="3380">
                <a:solidFill>
                  <a:schemeClr val="dk1"/>
                </a:solidFill>
              </a:rPr>
              <a:t> RNN for temporal data</a:t>
            </a:r>
            <a:endParaRPr sz="3380">
              <a:solidFill>
                <a:schemeClr val="dk1"/>
              </a:solidFill>
            </a:endParaRPr>
          </a:p>
        </p:txBody>
      </p:sp>
      <p:sp>
        <p:nvSpPr>
          <p:cNvPr id="99" name="Google Shape;99;p15"/>
          <p:cNvSpPr txBox="1"/>
          <p:nvPr/>
        </p:nvSpPr>
        <p:spPr>
          <a:xfrm>
            <a:off x="19200" y="1018800"/>
            <a:ext cx="9144000" cy="3740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accent2"/>
              </a:buClr>
              <a:buSzPts val="2100"/>
              <a:buFont typeface="Roboto"/>
              <a:buChar char="-"/>
            </a:pPr>
            <a:r>
              <a:rPr b="1" lang="it" sz="2100">
                <a:solidFill>
                  <a:schemeClr val="accent2"/>
                </a:solidFill>
                <a:latin typeface="Roboto"/>
                <a:ea typeface="Roboto"/>
                <a:cs typeface="Roboto"/>
                <a:sym typeface="Roboto"/>
              </a:rPr>
              <a:t>Hierarchical </a:t>
            </a:r>
            <a:r>
              <a:rPr lang="it" sz="2100">
                <a:solidFill>
                  <a:schemeClr val="accent2"/>
                </a:solidFill>
                <a:latin typeface="Roboto"/>
                <a:ea typeface="Roboto"/>
                <a:cs typeface="Roboto"/>
                <a:sym typeface="Roboto"/>
              </a:rPr>
              <a:t>Processing</a:t>
            </a:r>
            <a:endParaRPr sz="2100">
              <a:solidFill>
                <a:schemeClr val="accent2"/>
              </a:solidFill>
              <a:latin typeface="Roboto"/>
              <a:ea typeface="Roboto"/>
              <a:cs typeface="Roboto"/>
              <a:sym typeface="Roboto"/>
            </a:endParaRPr>
          </a:p>
          <a:p>
            <a:pPr indent="0" lvl="0" marL="0" rtl="0" algn="l">
              <a:spcBef>
                <a:spcPts val="0"/>
              </a:spcBef>
              <a:spcAft>
                <a:spcPts val="0"/>
              </a:spcAft>
              <a:buNone/>
            </a:pPr>
            <a:r>
              <a:t/>
            </a:r>
            <a:endParaRPr sz="2100">
              <a:solidFill>
                <a:schemeClr val="accent2"/>
              </a:solidFill>
              <a:latin typeface="Roboto"/>
              <a:ea typeface="Roboto"/>
              <a:cs typeface="Roboto"/>
              <a:sym typeface="Roboto"/>
            </a:endParaRPr>
          </a:p>
          <a:p>
            <a:pPr indent="-361950" lvl="0" marL="457200" rtl="0" algn="l">
              <a:spcBef>
                <a:spcPts val="0"/>
              </a:spcBef>
              <a:spcAft>
                <a:spcPts val="0"/>
              </a:spcAft>
              <a:buClr>
                <a:schemeClr val="accent2"/>
              </a:buClr>
              <a:buSzPts val="2100"/>
              <a:buFont typeface="Roboto"/>
              <a:buChar char="-"/>
            </a:pPr>
            <a:r>
              <a:rPr lang="it" sz="2100">
                <a:solidFill>
                  <a:schemeClr val="accent2"/>
                </a:solidFill>
                <a:latin typeface="Roboto"/>
                <a:ea typeface="Roboto"/>
                <a:cs typeface="Roboto"/>
                <a:sym typeface="Roboto"/>
              </a:rPr>
              <a:t>Represent dynamical features at multiple levels of </a:t>
            </a:r>
            <a:r>
              <a:rPr b="1" lang="it" sz="2100">
                <a:solidFill>
                  <a:schemeClr val="accent2"/>
                </a:solidFill>
                <a:latin typeface="Roboto"/>
                <a:ea typeface="Roboto"/>
                <a:cs typeface="Roboto"/>
                <a:sym typeface="Roboto"/>
              </a:rPr>
              <a:t>abstraction</a:t>
            </a:r>
            <a:endParaRPr b="1" sz="2100">
              <a:solidFill>
                <a:schemeClr val="accent2"/>
              </a:solidFill>
              <a:latin typeface="Roboto"/>
              <a:ea typeface="Roboto"/>
              <a:cs typeface="Roboto"/>
              <a:sym typeface="Roboto"/>
            </a:endParaRPr>
          </a:p>
          <a:p>
            <a:pPr indent="0" lvl="0" marL="457200" rtl="0" algn="l">
              <a:spcBef>
                <a:spcPts val="0"/>
              </a:spcBef>
              <a:spcAft>
                <a:spcPts val="0"/>
              </a:spcAft>
              <a:buNone/>
            </a:pPr>
            <a:r>
              <a:t/>
            </a:r>
            <a:endParaRPr sz="2100">
              <a:solidFill>
                <a:schemeClr val="accent2"/>
              </a:solidFill>
              <a:latin typeface="Roboto"/>
              <a:ea typeface="Roboto"/>
              <a:cs typeface="Roboto"/>
              <a:sym typeface="Roboto"/>
            </a:endParaRPr>
          </a:p>
          <a:p>
            <a:pPr indent="-361950" lvl="0" marL="457200" rtl="0" algn="l">
              <a:spcBef>
                <a:spcPts val="0"/>
              </a:spcBef>
              <a:spcAft>
                <a:spcPts val="0"/>
              </a:spcAft>
              <a:buClr>
                <a:schemeClr val="accent2"/>
              </a:buClr>
              <a:buSzPts val="2100"/>
              <a:buFont typeface="Roboto"/>
              <a:buChar char="-"/>
            </a:pPr>
            <a:r>
              <a:rPr b="1" lang="it" sz="2100">
                <a:solidFill>
                  <a:schemeClr val="accent2"/>
                </a:solidFill>
                <a:latin typeface="Roboto"/>
                <a:ea typeface="Roboto"/>
                <a:cs typeface="Roboto"/>
                <a:sym typeface="Roboto"/>
              </a:rPr>
              <a:t>Stack </a:t>
            </a:r>
            <a:r>
              <a:rPr lang="it" sz="2100">
                <a:solidFill>
                  <a:schemeClr val="accent2"/>
                </a:solidFill>
                <a:latin typeface="Roboto"/>
                <a:ea typeface="Roboto"/>
                <a:cs typeface="Roboto"/>
                <a:sym typeface="Roboto"/>
              </a:rPr>
              <a:t>of recurrent layers ≡ set of </a:t>
            </a:r>
            <a:r>
              <a:rPr b="1" lang="it" sz="2100">
                <a:solidFill>
                  <a:schemeClr val="accent2"/>
                </a:solidFill>
                <a:latin typeface="Roboto"/>
                <a:ea typeface="Roboto"/>
                <a:cs typeface="Roboto"/>
                <a:sym typeface="Roboto"/>
              </a:rPr>
              <a:t>constraints </a:t>
            </a:r>
            <a:r>
              <a:rPr lang="it" sz="2100">
                <a:solidFill>
                  <a:schemeClr val="accent2"/>
                </a:solidFill>
                <a:latin typeface="Roboto"/>
                <a:ea typeface="Roboto"/>
                <a:cs typeface="Roboto"/>
                <a:sym typeface="Roboto"/>
              </a:rPr>
              <a:t>on a fully-connected RNN</a:t>
            </a:r>
            <a:endParaRPr sz="2100">
              <a:solidFill>
                <a:schemeClr val="accent2"/>
              </a:solidFill>
              <a:latin typeface="Roboto"/>
              <a:ea typeface="Roboto"/>
              <a:cs typeface="Roboto"/>
              <a:sym typeface="Roboto"/>
            </a:endParaRPr>
          </a:p>
          <a:p>
            <a:pPr indent="0" lvl="0" marL="457200" rtl="0" algn="l">
              <a:spcBef>
                <a:spcPts val="0"/>
              </a:spcBef>
              <a:spcAft>
                <a:spcPts val="0"/>
              </a:spcAft>
              <a:buNone/>
            </a:pPr>
            <a:r>
              <a:t/>
            </a:r>
            <a:endParaRPr sz="2100">
              <a:solidFill>
                <a:schemeClr val="accent2"/>
              </a:solidFill>
              <a:latin typeface="Roboto"/>
              <a:ea typeface="Roboto"/>
              <a:cs typeface="Roboto"/>
              <a:sym typeface="Roboto"/>
            </a:endParaRPr>
          </a:p>
          <a:p>
            <a:pPr indent="-361950" lvl="0" marL="457200" rtl="0" algn="l">
              <a:spcBef>
                <a:spcPts val="0"/>
              </a:spcBef>
              <a:spcAft>
                <a:spcPts val="0"/>
              </a:spcAft>
              <a:buClr>
                <a:schemeClr val="accent2"/>
              </a:buClr>
              <a:buSzPts val="2100"/>
              <a:buFont typeface="Roboto"/>
              <a:buChar char="-"/>
            </a:pPr>
            <a:r>
              <a:rPr b="1" lang="it" sz="2100">
                <a:solidFill>
                  <a:schemeClr val="accent2"/>
                </a:solidFill>
                <a:latin typeface="Roboto"/>
                <a:ea typeface="Roboto"/>
                <a:cs typeface="Roboto"/>
                <a:sym typeface="Roboto"/>
              </a:rPr>
              <a:t>Reservoir Computing</a:t>
            </a:r>
            <a:r>
              <a:rPr lang="it" sz="2100">
                <a:solidFill>
                  <a:schemeClr val="accent2"/>
                </a:solidFill>
                <a:latin typeface="Roboto"/>
                <a:ea typeface="Roboto"/>
                <a:cs typeface="Roboto"/>
                <a:sym typeface="Roboto"/>
              </a:rPr>
              <a:t>: investigate architectural factors of deep models in a decoupled fashion wrt the learning aspects of the dynamical part </a:t>
            </a:r>
            <a:endParaRPr sz="2100">
              <a:solidFill>
                <a:schemeClr val="accent2"/>
              </a:solidFill>
              <a:latin typeface="Roboto"/>
              <a:ea typeface="Roboto"/>
              <a:cs typeface="Roboto"/>
              <a:sym typeface="Roboto"/>
            </a:endParaRPr>
          </a:p>
          <a:p>
            <a:pPr indent="0" lvl="0" marL="457200" rtl="0" algn="l">
              <a:spcBef>
                <a:spcPts val="0"/>
              </a:spcBef>
              <a:spcAft>
                <a:spcPts val="0"/>
              </a:spcAft>
              <a:buNone/>
            </a:pPr>
            <a:r>
              <a:t/>
            </a:r>
            <a:endParaRPr sz="2100">
              <a:solidFill>
                <a:schemeClr val="accent2"/>
              </a:solidFill>
              <a:latin typeface="Roboto"/>
              <a:ea typeface="Roboto"/>
              <a:cs typeface="Roboto"/>
              <a:sym typeface="Roboto"/>
            </a:endParaRPr>
          </a:p>
          <a:p>
            <a:pPr indent="-361950" lvl="0" marL="457200" rtl="0" algn="l">
              <a:spcBef>
                <a:spcPts val="0"/>
              </a:spcBef>
              <a:spcAft>
                <a:spcPts val="0"/>
              </a:spcAft>
              <a:buClr>
                <a:schemeClr val="accent2"/>
              </a:buClr>
              <a:buSzPts val="2100"/>
              <a:buFont typeface="Roboto"/>
              <a:buChar char="-"/>
            </a:pPr>
            <a:r>
              <a:rPr b="1" lang="it" sz="2100">
                <a:solidFill>
                  <a:schemeClr val="accent2"/>
                </a:solidFill>
                <a:latin typeface="Roboto"/>
                <a:ea typeface="Roboto"/>
                <a:cs typeface="Roboto"/>
                <a:sym typeface="Roboto"/>
              </a:rPr>
              <a:t>Stacking </a:t>
            </a:r>
            <a:r>
              <a:rPr lang="it" sz="2100">
                <a:solidFill>
                  <a:schemeClr val="accent2"/>
                </a:solidFill>
                <a:latin typeface="Roboto"/>
                <a:ea typeface="Roboto"/>
                <a:cs typeface="Roboto"/>
                <a:sym typeface="Roboto"/>
              </a:rPr>
              <a:t>layers of recurrent units </a:t>
            </a:r>
            <a:r>
              <a:rPr b="1" lang="it" sz="2100">
                <a:solidFill>
                  <a:schemeClr val="accent2"/>
                </a:solidFill>
                <a:latin typeface="Roboto"/>
                <a:ea typeface="Roboto"/>
                <a:cs typeface="Roboto"/>
                <a:sym typeface="Roboto"/>
              </a:rPr>
              <a:t>inherently </a:t>
            </a:r>
            <a:r>
              <a:rPr lang="it" sz="2100">
                <a:solidFill>
                  <a:schemeClr val="accent2"/>
                </a:solidFill>
                <a:latin typeface="Roboto"/>
                <a:ea typeface="Roboto"/>
                <a:cs typeface="Roboto"/>
                <a:sym typeface="Roboto"/>
              </a:rPr>
              <a:t>creates different time-scales dynamics at different layers</a:t>
            </a:r>
            <a:endParaRPr sz="2100">
              <a:solidFill>
                <a:schemeClr val="accen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3" name="Shape 103"/>
        <p:cNvGrpSpPr/>
        <p:nvPr/>
      </p:nvGrpSpPr>
      <p:grpSpPr>
        <a:xfrm>
          <a:off x="0" y="0"/>
          <a:ext cx="0" cy="0"/>
          <a:chOff x="0" y="0"/>
          <a:chExt cx="0" cy="0"/>
        </a:xfrm>
      </p:grpSpPr>
      <p:sp>
        <p:nvSpPr>
          <p:cNvPr id="104" name="Google Shape;104;p16"/>
          <p:cNvSpPr txBox="1"/>
          <p:nvPr/>
        </p:nvSpPr>
        <p:spPr>
          <a:xfrm>
            <a:off x="949650" y="2084825"/>
            <a:ext cx="7244700" cy="8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4400">
                <a:solidFill>
                  <a:schemeClr val="lt1"/>
                </a:solidFill>
                <a:latin typeface="Georgia"/>
                <a:ea typeface="Georgia"/>
                <a:cs typeface="Georgia"/>
                <a:sym typeface="Georgia"/>
              </a:rPr>
              <a:t>Questions investigated</a:t>
            </a:r>
            <a:endParaRPr sz="4400">
              <a:solidFill>
                <a:schemeClr val="lt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0" y="0"/>
            <a:ext cx="9144000" cy="5033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2100">
              <a:solidFill>
                <a:schemeClr val="accent2"/>
              </a:solidFill>
              <a:latin typeface="Roboto"/>
              <a:ea typeface="Roboto"/>
              <a:cs typeface="Roboto"/>
              <a:sym typeface="Roboto"/>
            </a:endParaRPr>
          </a:p>
          <a:p>
            <a:pPr indent="-361950" lvl="0" marL="457200" rtl="0" algn="l">
              <a:spcBef>
                <a:spcPts val="0"/>
              </a:spcBef>
              <a:spcAft>
                <a:spcPts val="0"/>
              </a:spcAft>
              <a:buClr>
                <a:schemeClr val="accent2"/>
              </a:buClr>
              <a:buSzPts val="2100"/>
              <a:buFont typeface="Roboto"/>
              <a:buAutoNum type="arabicPeriod"/>
            </a:pPr>
            <a:r>
              <a:rPr lang="it" sz="2100">
                <a:solidFill>
                  <a:schemeClr val="accent2"/>
                </a:solidFill>
                <a:latin typeface="Roboto"/>
                <a:ea typeface="Roboto"/>
                <a:cs typeface="Roboto"/>
                <a:sym typeface="Roboto"/>
              </a:rPr>
              <a:t>Why </a:t>
            </a:r>
            <a:r>
              <a:rPr b="1" lang="it" sz="2100">
                <a:solidFill>
                  <a:schemeClr val="accent2"/>
                </a:solidFill>
                <a:latin typeface="Roboto"/>
                <a:ea typeface="Roboto"/>
                <a:cs typeface="Roboto"/>
                <a:sym typeface="Roboto"/>
              </a:rPr>
              <a:t>stack </a:t>
            </a:r>
            <a:r>
              <a:rPr lang="it" sz="2100">
                <a:solidFill>
                  <a:schemeClr val="accent2"/>
                </a:solidFill>
                <a:latin typeface="Roboto"/>
                <a:ea typeface="Roboto"/>
                <a:cs typeface="Roboto"/>
                <a:sym typeface="Roboto"/>
              </a:rPr>
              <a:t>recurrent layers impos</a:t>
            </a:r>
            <a:r>
              <a:rPr lang="it" sz="2100">
                <a:solidFill>
                  <a:schemeClr val="accent2"/>
                </a:solidFill>
                <a:latin typeface="Roboto"/>
                <a:ea typeface="Roboto"/>
                <a:cs typeface="Roboto"/>
                <a:sym typeface="Roboto"/>
              </a:rPr>
              <a:t>ing</a:t>
            </a:r>
            <a:r>
              <a:rPr lang="it" sz="2100">
                <a:solidFill>
                  <a:schemeClr val="accent2"/>
                </a:solidFill>
                <a:latin typeface="Roboto"/>
                <a:ea typeface="Roboto"/>
                <a:cs typeface="Roboto"/>
                <a:sym typeface="Roboto"/>
              </a:rPr>
              <a:t> </a:t>
            </a:r>
            <a:r>
              <a:rPr b="1" lang="it" sz="2100">
                <a:solidFill>
                  <a:schemeClr val="accent2"/>
                </a:solidFill>
                <a:latin typeface="Roboto"/>
                <a:ea typeface="Roboto"/>
                <a:cs typeface="Roboto"/>
                <a:sym typeface="Roboto"/>
              </a:rPr>
              <a:t>constraints </a:t>
            </a:r>
            <a:r>
              <a:rPr lang="it" sz="2100">
                <a:solidFill>
                  <a:schemeClr val="accent2"/>
                </a:solidFill>
                <a:latin typeface="Roboto"/>
                <a:ea typeface="Roboto"/>
                <a:cs typeface="Roboto"/>
                <a:sym typeface="Roboto"/>
              </a:rPr>
              <a:t>with respect </a:t>
            </a:r>
            <a:br>
              <a:rPr lang="it" sz="2100">
                <a:solidFill>
                  <a:schemeClr val="accent2"/>
                </a:solidFill>
                <a:latin typeface="Roboto"/>
                <a:ea typeface="Roboto"/>
                <a:cs typeface="Roboto"/>
                <a:sym typeface="Roboto"/>
              </a:rPr>
            </a:br>
            <a:r>
              <a:rPr lang="it" sz="2100">
                <a:solidFill>
                  <a:schemeClr val="accent2"/>
                </a:solidFill>
                <a:latin typeface="Roboto"/>
                <a:ea typeface="Roboto"/>
                <a:cs typeface="Roboto"/>
                <a:sym typeface="Roboto"/>
              </a:rPr>
              <a:t>to a full-connected RNN in favor of a </a:t>
            </a:r>
            <a:r>
              <a:rPr b="1" lang="it" sz="2100">
                <a:solidFill>
                  <a:schemeClr val="accent2"/>
                </a:solidFill>
                <a:latin typeface="Roboto"/>
                <a:ea typeface="Roboto"/>
                <a:cs typeface="Roboto"/>
                <a:sym typeface="Roboto"/>
              </a:rPr>
              <a:t>layered deep</a:t>
            </a:r>
            <a:r>
              <a:rPr lang="it" sz="2100">
                <a:solidFill>
                  <a:schemeClr val="accent2"/>
                </a:solidFill>
                <a:latin typeface="Roboto"/>
                <a:ea typeface="Roboto"/>
                <a:cs typeface="Roboto"/>
                <a:sym typeface="Roboto"/>
              </a:rPr>
              <a:t> organization? </a:t>
            </a:r>
            <a:endParaRPr sz="2100">
              <a:solidFill>
                <a:schemeClr val="accent2"/>
              </a:solidFill>
              <a:latin typeface="Roboto"/>
              <a:ea typeface="Roboto"/>
              <a:cs typeface="Roboto"/>
              <a:sym typeface="Roboto"/>
            </a:endParaRPr>
          </a:p>
          <a:p>
            <a:pPr indent="0" lvl="0" marL="457200" rtl="0" algn="l">
              <a:spcBef>
                <a:spcPts val="0"/>
              </a:spcBef>
              <a:spcAft>
                <a:spcPts val="0"/>
              </a:spcAft>
              <a:buNone/>
            </a:pPr>
            <a:r>
              <a:t/>
            </a:r>
            <a:endParaRPr sz="2100">
              <a:solidFill>
                <a:schemeClr val="accent2"/>
              </a:solidFill>
              <a:latin typeface="Roboto"/>
              <a:ea typeface="Roboto"/>
              <a:cs typeface="Roboto"/>
              <a:sym typeface="Roboto"/>
            </a:endParaRPr>
          </a:p>
          <a:p>
            <a:pPr indent="-361950" lvl="0" marL="457200" rtl="0" algn="l">
              <a:spcBef>
                <a:spcPts val="0"/>
              </a:spcBef>
              <a:spcAft>
                <a:spcPts val="0"/>
              </a:spcAft>
              <a:buClr>
                <a:schemeClr val="accent2"/>
              </a:buClr>
              <a:buSzPts val="2100"/>
              <a:buFont typeface="Roboto"/>
              <a:buAutoNum type="arabicPeriod"/>
            </a:pPr>
            <a:r>
              <a:rPr lang="it" sz="2100">
                <a:solidFill>
                  <a:schemeClr val="accent2"/>
                </a:solidFill>
                <a:latin typeface="Roboto"/>
                <a:ea typeface="Roboto"/>
                <a:cs typeface="Roboto"/>
                <a:sym typeface="Roboto"/>
              </a:rPr>
              <a:t>What is the </a:t>
            </a:r>
            <a:r>
              <a:rPr b="1" lang="it" sz="2100">
                <a:solidFill>
                  <a:schemeClr val="accent2"/>
                </a:solidFill>
                <a:latin typeface="Roboto"/>
                <a:ea typeface="Roboto"/>
                <a:cs typeface="Roboto"/>
                <a:sym typeface="Roboto"/>
              </a:rPr>
              <a:t>inherent </a:t>
            </a:r>
            <a:r>
              <a:rPr lang="it" sz="2100">
                <a:solidFill>
                  <a:schemeClr val="accent2"/>
                </a:solidFill>
                <a:latin typeface="Roboto"/>
                <a:ea typeface="Roboto"/>
                <a:cs typeface="Roboto"/>
                <a:sym typeface="Roboto"/>
              </a:rPr>
              <a:t>(independent from learning) architectural </a:t>
            </a:r>
            <a:r>
              <a:rPr b="1" lang="it" sz="2100">
                <a:solidFill>
                  <a:schemeClr val="accent2"/>
                </a:solidFill>
                <a:latin typeface="Roboto"/>
                <a:ea typeface="Roboto"/>
                <a:cs typeface="Roboto"/>
                <a:sym typeface="Roboto"/>
              </a:rPr>
              <a:t>ef-</a:t>
            </a:r>
            <a:endParaRPr b="1" sz="2100">
              <a:solidFill>
                <a:schemeClr val="accent2"/>
              </a:solidFill>
              <a:latin typeface="Roboto"/>
              <a:ea typeface="Roboto"/>
              <a:cs typeface="Roboto"/>
              <a:sym typeface="Roboto"/>
            </a:endParaRPr>
          </a:p>
          <a:p>
            <a:pPr indent="0" lvl="0" marL="457200" rtl="0" algn="l">
              <a:spcBef>
                <a:spcPts val="0"/>
              </a:spcBef>
              <a:spcAft>
                <a:spcPts val="0"/>
              </a:spcAft>
              <a:buNone/>
            </a:pPr>
            <a:r>
              <a:rPr b="1" lang="it" sz="2100">
                <a:solidFill>
                  <a:schemeClr val="accent2"/>
                </a:solidFill>
                <a:latin typeface="Roboto"/>
                <a:ea typeface="Roboto"/>
                <a:cs typeface="Roboto"/>
                <a:sym typeface="Roboto"/>
              </a:rPr>
              <a:t>fect</a:t>
            </a:r>
            <a:r>
              <a:rPr lang="it" sz="2100">
                <a:solidFill>
                  <a:schemeClr val="accent2"/>
                </a:solidFill>
                <a:latin typeface="Roboto"/>
                <a:ea typeface="Roboto"/>
                <a:cs typeface="Roboto"/>
                <a:sym typeface="Roboto"/>
              </a:rPr>
              <a:t> of </a:t>
            </a:r>
            <a:r>
              <a:rPr b="1" lang="it" sz="2100">
                <a:solidFill>
                  <a:schemeClr val="accent2"/>
                </a:solidFill>
                <a:latin typeface="Roboto"/>
                <a:ea typeface="Roboto"/>
                <a:cs typeface="Roboto"/>
                <a:sym typeface="Roboto"/>
              </a:rPr>
              <a:t>layering </a:t>
            </a:r>
            <a:r>
              <a:rPr lang="it" sz="2100">
                <a:solidFill>
                  <a:schemeClr val="accent2"/>
                </a:solidFill>
                <a:latin typeface="Roboto"/>
                <a:ea typeface="Roboto"/>
                <a:cs typeface="Roboto"/>
                <a:sym typeface="Roboto"/>
              </a:rPr>
              <a:t>on the hierarchical temporal dynamics developed</a:t>
            </a:r>
            <a:endParaRPr sz="2100">
              <a:solidFill>
                <a:schemeClr val="accent2"/>
              </a:solidFill>
              <a:latin typeface="Roboto"/>
              <a:ea typeface="Roboto"/>
              <a:cs typeface="Roboto"/>
              <a:sym typeface="Roboto"/>
            </a:endParaRPr>
          </a:p>
          <a:p>
            <a:pPr indent="0" lvl="0" marL="457200" rtl="0" algn="l">
              <a:spcBef>
                <a:spcPts val="0"/>
              </a:spcBef>
              <a:spcAft>
                <a:spcPts val="0"/>
              </a:spcAft>
              <a:buNone/>
            </a:pPr>
            <a:r>
              <a:rPr lang="it" sz="2100">
                <a:solidFill>
                  <a:schemeClr val="accent2"/>
                </a:solidFill>
                <a:latin typeface="Roboto"/>
                <a:ea typeface="Roboto"/>
                <a:cs typeface="Roboto"/>
                <a:sym typeface="Roboto"/>
              </a:rPr>
              <a:t>by a deep RNN? </a:t>
            </a:r>
            <a:endParaRPr sz="2100">
              <a:solidFill>
                <a:schemeClr val="accent2"/>
              </a:solidFill>
              <a:latin typeface="Roboto"/>
              <a:ea typeface="Roboto"/>
              <a:cs typeface="Roboto"/>
              <a:sym typeface="Roboto"/>
            </a:endParaRPr>
          </a:p>
          <a:p>
            <a:pPr indent="0" lvl="0" marL="457200" rtl="0" algn="l">
              <a:spcBef>
                <a:spcPts val="0"/>
              </a:spcBef>
              <a:spcAft>
                <a:spcPts val="0"/>
              </a:spcAft>
              <a:buNone/>
            </a:pPr>
            <a:r>
              <a:t/>
            </a:r>
            <a:endParaRPr sz="2100">
              <a:solidFill>
                <a:schemeClr val="accent2"/>
              </a:solidFill>
              <a:latin typeface="Roboto"/>
              <a:ea typeface="Roboto"/>
              <a:cs typeface="Roboto"/>
              <a:sym typeface="Roboto"/>
            </a:endParaRPr>
          </a:p>
          <a:p>
            <a:pPr indent="-361950" lvl="0" marL="457200" rtl="0" algn="l">
              <a:spcBef>
                <a:spcPts val="0"/>
              </a:spcBef>
              <a:spcAft>
                <a:spcPts val="0"/>
              </a:spcAft>
              <a:buClr>
                <a:schemeClr val="accent2"/>
              </a:buClr>
              <a:buSzPts val="2100"/>
              <a:buFont typeface="Roboto"/>
              <a:buAutoNum type="arabicPeriod"/>
            </a:pPr>
            <a:r>
              <a:rPr lang="it" sz="2100">
                <a:solidFill>
                  <a:schemeClr val="accent2"/>
                </a:solidFill>
                <a:latin typeface="Roboto"/>
                <a:ea typeface="Roboto"/>
                <a:cs typeface="Roboto"/>
                <a:sym typeface="Roboto"/>
              </a:rPr>
              <a:t>Is it possible to keep the </a:t>
            </a:r>
            <a:r>
              <a:rPr b="1" lang="it" sz="2100">
                <a:solidFill>
                  <a:schemeClr val="accent2"/>
                </a:solidFill>
                <a:latin typeface="Roboto"/>
                <a:ea typeface="Roboto"/>
                <a:cs typeface="Roboto"/>
                <a:sym typeface="Roboto"/>
              </a:rPr>
              <a:t>advantage </a:t>
            </a:r>
            <a:r>
              <a:rPr lang="it" sz="2100">
                <a:solidFill>
                  <a:schemeClr val="accent2"/>
                </a:solidFill>
                <a:latin typeface="Roboto"/>
                <a:ea typeface="Roboto"/>
                <a:cs typeface="Roboto"/>
                <a:sym typeface="Roboto"/>
              </a:rPr>
              <a:t>of </a:t>
            </a:r>
            <a:r>
              <a:rPr b="1" lang="it" sz="2100">
                <a:solidFill>
                  <a:schemeClr val="accent2"/>
                </a:solidFill>
                <a:latin typeface="Roboto"/>
                <a:ea typeface="Roboto"/>
                <a:cs typeface="Roboto"/>
                <a:sym typeface="Roboto"/>
              </a:rPr>
              <a:t>Deep Learning</a:t>
            </a:r>
            <a:r>
              <a:rPr lang="it" sz="2100">
                <a:solidFill>
                  <a:schemeClr val="accent2"/>
                </a:solidFill>
                <a:latin typeface="Roboto"/>
                <a:ea typeface="Roboto"/>
                <a:cs typeface="Roboto"/>
                <a:sym typeface="Roboto"/>
              </a:rPr>
              <a:t> for RNN (e.g. in terms of multi time-scales representation of temporal data) by using an </a:t>
            </a:r>
            <a:r>
              <a:rPr b="1" lang="it" sz="2100">
                <a:solidFill>
                  <a:schemeClr val="accent2"/>
                </a:solidFill>
                <a:latin typeface="Roboto"/>
                <a:ea typeface="Roboto"/>
                <a:cs typeface="Roboto"/>
                <a:sym typeface="Roboto"/>
              </a:rPr>
              <a:t>efficient </a:t>
            </a:r>
            <a:r>
              <a:rPr lang="it" sz="2100">
                <a:solidFill>
                  <a:schemeClr val="accent2"/>
                </a:solidFill>
                <a:latin typeface="Roboto"/>
                <a:ea typeface="Roboto"/>
                <a:cs typeface="Roboto"/>
                <a:sym typeface="Roboto"/>
              </a:rPr>
              <a:t>approach such is RC? </a:t>
            </a:r>
            <a:endParaRPr sz="2100">
              <a:solidFill>
                <a:schemeClr val="accent2"/>
              </a:solidFill>
              <a:latin typeface="Roboto"/>
              <a:ea typeface="Roboto"/>
              <a:cs typeface="Roboto"/>
              <a:sym typeface="Roboto"/>
            </a:endParaRPr>
          </a:p>
          <a:p>
            <a:pPr indent="0" lvl="0" marL="457200" rtl="0" algn="l">
              <a:spcBef>
                <a:spcPts val="0"/>
              </a:spcBef>
              <a:spcAft>
                <a:spcPts val="0"/>
              </a:spcAft>
              <a:buNone/>
            </a:pPr>
            <a:r>
              <a:t/>
            </a:r>
            <a:endParaRPr sz="2100">
              <a:solidFill>
                <a:schemeClr val="accent2"/>
              </a:solidFill>
              <a:latin typeface="Roboto"/>
              <a:ea typeface="Roboto"/>
              <a:cs typeface="Roboto"/>
              <a:sym typeface="Roboto"/>
            </a:endParaRPr>
          </a:p>
          <a:p>
            <a:pPr indent="-361950" lvl="0" marL="457200" rtl="0" algn="l">
              <a:spcBef>
                <a:spcPts val="0"/>
              </a:spcBef>
              <a:spcAft>
                <a:spcPts val="0"/>
              </a:spcAft>
              <a:buClr>
                <a:schemeClr val="accent2"/>
              </a:buClr>
              <a:buSzPts val="2100"/>
              <a:buFont typeface="Roboto"/>
              <a:buAutoNum type="arabicPeriod"/>
            </a:pPr>
            <a:r>
              <a:rPr lang="it" sz="2100">
                <a:solidFill>
                  <a:schemeClr val="accent2"/>
                </a:solidFill>
                <a:latin typeface="Roboto"/>
                <a:ea typeface="Roboto"/>
                <a:cs typeface="Roboto"/>
                <a:sym typeface="Roboto"/>
              </a:rPr>
              <a:t>What is the </a:t>
            </a:r>
            <a:r>
              <a:rPr b="1" lang="it" sz="2100">
                <a:solidFill>
                  <a:schemeClr val="accent2"/>
                </a:solidFill>
                <a:latin typeface="Roboto"/>
                <a:ea typeface="Roboto"/>
                <a:cs typeface="Roboto"/>
                <a:sym typeface="Roboto"/>
              </a:rPr>
              <a:t>role </a:t>
            </a:r>
            <a:r>
              <a:rPr lang="it" sz="2100">
                <a:solidFill>
                  <a:schemeClr val="accent2"/>
                </a:solidFill>
                <a:latin typeface="Roboto"/>
                <a:ea typeface="Roboto"/>
                <a:cs typeface="Roboto"/>
                <a:sym typeface="Roboto"/>
              </a:rPr>
              <a:t>of the </a:t>
            </a:r>
            <a:r>
              <a:rPr b="1" lang="it" sz="2100">
                <a:solidFill>
                  <a:schemeClr val="accent2"/>
                </a:solidFill>
                <a:latin typeface="Roboto"/>
                <a:ea typeface="Roboto"/>
                <a:cs typeface="Roboto"/>
                <a:sym typeface="Roboto"/>
              </a:rPr>
              <a:t>hyper-parameters </a:t>
            </a:r>
            <a:r>
              <a:rPr lang="it" sz="2100">
                <a:solidFill>
                  <a:schemeClr val="accent2"/>
                </a:solidFill>
                <a:latin typeface="Roboto"/>
                <a:ea typeface="Roboto"/>
                <a:cs typeface="Roboto"/>
                <a:sym typeface="Roboto"/>
              </a:rPr>
              <a:t>that rule RC network dy-</a:t>
            </a:r>
            <a:endParaRPr sz="2100">
              <a:solidFill>
                <a:schemeClr val="accent2"/>
              </a:solidFill>
              <a:latin typeface="Roboto"/>
              <a:ea typeface="Roboto"/>
              <a:cs typeface="Roboto"/>
              <a:sym typeface="Roboto"/>
            </a:endParaRPr>
          </a:p>
          <a:p>
            <a:pPr indent="0" lvl="0" marL="457200" rtl="0" algn="l">
              <a:spcBef>
                <a:spcPts val="0"/>
              </a:spcBef>
              <a:spcAft>
                <a:spcPts val="0"/>
              </a:spcAft>
              <a:buNone/>
            </a:pPr>
            <a:r>
              <a:rPr lang="it" sz="2100">
                <a:solidFill>
                  <a:schemeClr val="accent2"/>
                </a:solidFill>
                <a:latin typeface="Roboto"/>
                <a:ea typeface="Roboto"/>
                <a:cs typeface="Roboto"/>
                <a:sym typeface="Roboto"/>
              </a:rPr>
              <a:t>namics within a layered organization of the </a:t>
            </a:r>
            <a:r>
              <a:rPr b="1" lang="it" sz="2100">
                <a:solidFill>
                  <a:schemeClr val="accent2"/>
                </a:solidFill>
                <a:latin typeface="Roboto"/>
                <a:ea typeface="Roboto"/>
                <a:cs typeface="Roboto"/>
                <a:sym typeface="Roboto"/>
              </a:rPr>
              <a:t>reservoir</a:t>
            </a:r>
            <a:r>
              <a:rPr lang="it" sz="2100">
                <a:solidFill>
                  <a:schemeClr val="accent2"/>
                </a:solidFill>
                <a:latin typeface="Roboto"/>
                <a:ea typeface="Roboto"/>
                <a:cs typeface="Roboto"/>
                <a:sym typeface="Roboto"/>
              </a:rPr>
              <a:t>?</a:t>
            </a:r>
            <a:endParaRPr sz="2100">
              <a:solidFill>
                <a:schemeClr val="accent2"/>
              </a:solidFill>
              <a:latin typeface="Roboto"/>
              <a:ea typeface="Roboto"/>
              <a:cs typeface="Roboto"/>
              <a:sym typeface="Roboto"/>
            </a:endParaRPr>
          </a:p>
          <a:p>
            <a:pPr indent="0" lvl="0" marL="457200" rtl="0" algn="l">
              <a:spcBef>
                <a:spcPts val="0"/>
              </a:spcBef>
              <a:spcAft>
                <a:spcPts val="0"/>
              </a:spcAft>
              <a:buNone/>
            </a:pPr>
            <a:r>
              <a:t/>
            </a:r>
            <a:endParaRPr sz="2100">
              <a:solidFill>
                <a:schemeClr val="accen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3" name="Shape 113"/>
        <p:cNvGrpSpPr/>
        <p:nvPr/>
      </p:nvGrpSpPr>
      <p:grpSpPr>
        <a:xfrm>
          <a:off x="0" y="0"/>
          <a:ext cx="0" cy="0"/>
          <a:chOff x="0" y="0"/>
          <a:chExt cx="0" cy="0"/>
        </a:xfrm>
      </p:grpSpPr>
      <p:sp>
        <p:nvSpPr>
          <p:cNvPr id="114" name="Google Shape;114;p18"/>
          <p:cNvSpPr txBox="1"/>
          <p:nvPr/>
        </p:nvSpPr>
        <p:spPr>
          <a:xfrm>
            <a:off x="949650" y="2084825"/>
            <a:ext cx="7244700" cy="8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4400">
                <a:solidFill>
                  <a:schemeClr val="lt1"/>
                </a:solidFill>
                <a:latin typeface="Georgia"/>
                <a:ea typeface="Georgia"/>
                <a:cs typeface="Georgia"/>
                <a:sym typeface="Georgia"/>
              </a:rPr>
              <a:t>Four architectures</a:t>
            </a:r>
            <a:endParaRPr sz="4400">
              <a:solidFill>
                <a:schemeClr val="lt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20" name="Google Shape;120;p19"/>
          <p:cNvSpPr txBox="1"/>
          <p:nvPr/>
        </p:nvSpPr>
        <p:spPr>
          <a:xfrm>
            <a:off x="0" y="0"/>
            <a:ext cx="6063300" cy="70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3380">
                <a:solidFill>
                  <a:schemeClr val="dk1"/>
                </a:solidFill>
              </a:rPr>
              <a:t>Shallow LI-ESN model</a:t>
            </a:r>
            <a:endParaRPr>
              <a:latin typeface="Roboto"/>
              <a:ea typeface="Roboto"/>
              <a:cs typeface="Roboto"/>
              <a:sym typeface="Roboto"/>
            </a:endParaRPr>
          </a:p>
        </p:txBody>
      </p:sp>
      <p:pic>
        <p:nvPicPr>
          <p:cNvPr id="121" name="Google Shape;121;p19"/>
          <p:cNvPicPr preferRelativeResize="0"/>
          <p:nvPr/>
        </p:nvPicPr>
        <p:blipFill>
          <a:blip r:embed="rId3">
            <a:alphaModFix/>
          </a:blip>
          <a:stretch>
            <a:fillRect/>
          </a:stretch>
        </p:blipFill>
        <p:spPr>
          <a:xfrm>
            <a:off x="0" y="674350"/>
            <a:ext cx="5686425" cy="2219325"/>
          </a:xfrm>
          <a:prstGeom prst="rect">
            <a:avLst/>
          </a:prstGeom>
          <a:noFill/>
          <a:ln>
            <a:noFill/>
          </a:ln>
        </p:spPr>
      </p:pic>
      <p:pic>
        <p:nvPicPr>
          <p:cNvPr id="122" name="Google Shape;122;p19"/>
          <p:cNvPicPr preferRelativeResize="0"/>
          <p:nvPr/>
        </p:nvPicPr>
        <p:blipFill>
          <a:blip r:embed="rId4">
            <a:alphaModFix/>
          </a:blip>
          <a:stretch>
            <a:fillRect/>
          </a:stretch>
        </p:blipFill>
        <p:spPr>
          <a:xfrm>
            <a:off x="152400" y="2893675"/>
            <a:ext cx="4972050" cy="247650"/>
          </a:xfrm>
          <a:prstGeom prst="rect">
            <a:avLst/>
          </a:prstGeom>
          <a:noFill/>
          <a:ln>
            <a:noFill/>
          </a:ln>
        </p:spPr>
      </p:pic>
      <p:pic>
        <p:nvPicPr>
          <p:cNvPr id="123" name="Google Shape;123;p19"/>
          <p:cNvPicPr preferRelativeResize="0"/>
          <p:nvPr/>
        </p:nvPicPr>
        <p:blipFill>
          <a:blip r:embed="rId5">
            <a:alphaModFix/>
          </a:blip>
          <a:stretch>
            <a:fillRect/>
          </a:stretch>
        </p:blipFill>
        <p:spPr>
          <a:xfrm>
            <a:off x="152400" y="3178725"/>
            <a:ext cx="2009775" cy="314325"/>
          </a:xfrm>
          <a:prstGeom prst="rect">
            <a:avLst/>
          </a:prstGeom>
          <a:noFill/>
          <a:ln>
            <a:noFill/>
          </a:ln>
        </p:spPr>
      </p:pic>
      <p:sp>
        <p:nvSpPr>
          <p:cNvPr id="124" name="Google Shape;124;p19"/>
          <p:cNvSpPr txBox="1"/>
          <p:nvPr/>
        </p:nvSpPr>
        <p:spPr>
          <a:xfrm>
            <a:off x="0" y="3608225"/>
            <a:ext cx="9144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chemeClr val="accent1"/>
                </a:solidFill>
                <a:latin typeface="Roboto"/>
                <a:ea typeface="Roboto"/>
                <a:cs typeface="Roboto"/>
                <a:sym typeface="Roboto"/>
              </a:rPr>
              <a:t>Both in this and in the following three models, there are two important hyper-parameters that will be tuned accordingly in each experiment:</a:t>
            </a:r>
            <a:endParaRPr sz="1600">
              <a:solidFill>
                <a:schemeClr val="accent1"/>
              </a:solidFill>
              <a:latin typeface="Roboto"/>
              <a:ea typeface="Roboto"/>
              <a:cs typeface="Roboto"/>
              <a:sym typeface="Roboto"/>
            </a:endParaRPr>
          </a:p>
          <a:p>
            <a:pPr indent="-330200" lvl="0" marL="457200" rtl="0" algn="l">
              <a:spcBef>
                <a:spcPts val="0"/>
              </a:spcBef>
              <a:spcAft>
                <a:spcPts val="0"/>
              </a:spcAft>
              <a:buClr>
                <a:schemeClr val="accent1"/>
              </a:buClr>
              <a:buSzPts val="1600"/>
              <a:buFont typeface="Roboto"/>
              <a:buChar char="-"/>
            </a:pPr>
            <a:r>
              <a:rPr lang="it" sz="1600">
                <a:solidFill>
                  <a:schemeClr val="accent1"/>
                </a:solidFill>
                <a:latin typeface="Roboto"/>
                <a:ea typeface="Roboto"/>
                <a:cs typeface="Roboto"/>
                <a:sym typeface="Roboto"/>
              </a:rPr>
              <a:t>leaky parameter </a:t>
            </a:r>
            <a:r>
              <a:rPr b="1" lang="it" sz="1600">
                <a:solidFill>
                  <a:schemeClr val="accent1"/>
                </a:solidFill>
                <a:latin typeface="Roboto"/>
                <a:ea typeface="Roboto"/>
                <a:cs typeface="Roboto"/>
                <a:sym typeface="Roboto"/>
              </a:rPr>
              <a:t>𝛼</a:t>
            </a:r>
            <a:r>
              <a:rPr lang="it" sz="1600">
                <a:solidFill>
                  <a:schemeClr val="accent1"/>
                </a:solidFill>
                <a:latin typeface="Roboto"/>
                <a:ea typeface="Roboto"/>
                <a:cs typeface="Roboto"/>
                <a:sym typeface="Roboto"/>
              </a:rPr>
              <a:t>: regulates the speed of reservoir dynamics in response to the input.</a:t>
            </a:r>
            <a:endParaRPr sz="1600">
              <a:solidFill>
                <a:schemeClr val="accent1"/>
              </a:solidFill>
              <a:latin typeface="Roboto"/>
              <a:ea typeface="Roboto"/>
              <a:cs typeface="Roboto"/>
              <a:sym typeface="Roboto"/>
            </a:endParaRPr>
          </a:p>
          <a:p>
            <a:pPr indent="-330200" lvl="0" marL="457200" rtl="0" algn="l">
              <a:spcBef>
                <a:spcPts val="0"/>
              </a:spcBef>
              <a:spcAft>
                <a:spcPts val="0"/>
              </a:spcAft>
              <a:buClr>
                <a:schemeClr val="accent1"/>
              </a:buClr>
              <a:buSzPts val="1600"/>
              <a:buFont typeface="Roboto"/>
              <a:buChar char="-"/>
            </a:pPr>
            <a:r>
              <a:rPr lang="it" sz="1600">
                <a:solidFill>
                  <a:schemeClr val="accent1"/>
                </a:solidFill>
                <a:latin typeface="Roboto"/>
                <a:ea typeface="Roboto"/>
                <a:cs typeface="Roboto"/>
                <a:sym typeface="Roboto"/>
              </a:rPr>
              <a:t>spectral radius </a:t>
            </a:r>
            <a:r>
              <a:rPr b="1" lang="it" sz="1600">
                <a:solidFill>
                  <a:schemeClr val="accent1"/>
                </a:solidFill>
                <a:latin typeface="Roboto"/>
                <a:ea typeface="Roboto"/>
                <a:cs typeface="Roboto"/>
                <a:sym typeface="Roboto"/>
              </a:rPr>
              <a:t>𝜌</a:t>
            </a:r>
            <a:r>
              <a:rPr lang="it" sz="1600">
                <a:solidFill>
                  <a:schemeClr val="accent1"/>
                </a:solidFill>
                <a:latin typeface="Roboto"/>
                <a:ea typeface="Roboto"/>
                <a:cs typeface="Roboto"/>
                <a:sym typeface="Roboto"/>
              </a:rPr>
              <a:t> (of the recurrent weight matrix): regulates the variable memory length and the contractivity degree of reservoir dynamics.</a:t>
            </a:r>
            <a:endParaRPr sz="1600">
              <a:solidFill>
                <a:schemeClr val="accent1"/>
              </a:solidFill>
              <a:latin typeface="Roboto"/>
              <a:ea typeface="Roboto"/>
              <a:cs typeface="Roboto"/>
              <a:sym typeface="Roboto"/>
            </a:endParaRPr>
          </a:p>
          <a:p>
            <a:pPr indent="0" lvl="0" marL="0" rtl="0" algn="l">
              <a:spcBef>
                <a:spcPts val="0"/>
              </a:spcBef>
              <a:spcAft>
                <a:spcPts val="0"/>
              </a:spcAft>
              <a:buNone/>
            </a:pPr>
            <a:r>
              <a:t/>
            </a:r>
            <a:endParaRPr sz="1600">
              <a:solidFill>
                <a:schemeClr val="accent1"/>
              </a:solidFill>
              <a:latin typeface="Roboto"/>
              <a:ea typeface="Roboto"/>
              <a:cs typeface="Roboto"/>
              <a:sym typeface="Roboto"/>
            </a:endParaRPr>
          </a:p>
        </p:txBody>
      </p:sp>
      <p:sp>
        <p:nvSpPr>
          <p:cNvPr id="125" name="Google Shape;125;p19"/>
          <p:cNvSpPr txBox="1"/>
          <p:nvPr/>
        </p:nvSpPr>
        <p:spPr>
          <a:xfrm>
            <a:off x="6094625" y="1883500"/>
            <a:ext cx="256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latin typeface="Roboto"/>
                <a:ea typeface="Roboto"/>
                <a:cs typeface="Roboto"/>
                <a:sym typeface="Roboto"/>
              </a:rPr>
              <a:t>100 fully connected units</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31" name="Google Shape;131;p20"/>
          <p:cNvSpPr txBox="1"/>
          <p:nvPr/>
        </p:nvSpPr>
        <p:spPr>
          <a:xfrm>
            <a:off x="0" y="0"/>
            <a:ext cx="6063300" cy="92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3380">
                <a:solidFill>
                  <a:schemeClr val="dk1"/>
                </a:solidFill>
              </a:rPr>
              <a:t>Deep ESN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32" name="Google Shape;132;p20"/>
          <p:cNvPicPr preferRelativeResize="0"/>
          <p:nvPr/>
        </p:nvPicPr>
        <p:blipFill>
          <a:blip r:embed="rId3">
            <a:alphaModFix/>
          </a:blip>
          <a:stretch>
            <a:fillRect/>
          </a:stretch>
        </p:blipFill>
        <p:spPr>
          <a:xfrm>
            <a:off x="717175" y="643825"/>
            <a:ext cx="1673100" cy="4464299"/>
          </a:xfrm>
          <a:prstGeom prst="rect">
            <a:avLst/>
          </a:prstGeom>
          <a:noFill/>
          <a:ln>
            <a:noFill/>
          </a:ln>
        </p:spPr>
      </p:pic>
      <p:pic>
        <p:nvPicPr>
          <p:cNvPr id="133" name="Google Shape;133;p20"/>
          <p:cNvPicPr preferRelativeResize="0"/>
          <p:nvPr/>
        </p:nvPicPr>
        <p:blipFill>
          <a:blip r:embed="rId4">
            <a:alphaModFix/>
          </a:blip>
          <a:stretch>
            <a:fillRect/>
          </a:stretch>
        </p:blipFill>
        <p:spPr>
          <a:xfrm>
            <a:off x="2542675" y="1739310"/>
            <a:ext cx="4848225" cy="304800"/>
          </a:xfrm>
          <a:prstGeom prst="rect">
            <a:avLst/>
          </a:prstGeom>
          <a:noFill/>
          <a:ln>
            <a:noFill/>
          </a:ln>
        </p:spPr>
      </p:pic>
      <p:pic>
        <p:nvPicPr>
          <p:cNvPr id="134" name="Google Shape;134;p20"/>
          <p:cNvPicPr preferRelativeResize="0"/>
          <p:nvPr/>
        </p:nvPicPr>
        <p:blipFill>
          <a:blip r:embed="rId5">
            <a:alphaModFix/>
          </a:blip>
          <a:stretch>
            <a:fillRect/>
          </a:stretch>
        </p:blipFill>
        <p:spPr>
          <a:xfrm>
            <a:off x="7343825" y="1739310"/>
            <a:ext cx="1476375" cy="352425"/>
          </a:xfrm>
          <a:prstGeom prst="rect">
            <a:avLst/>
          </a:prstGeom>
          <a:noFill/>
          <a:ln>
            <a:noFill/>
          </a:ln>
        </p:spPr>
      </p:pic>
      <p:pic>
        <p:nvPicPr>
          <p:cNvPr id="135" name="Google Shape;135;p20"/>
          <p:cNvPicPr preferRelativeResize="0"/>
          <p:nvPr/>
        </p:nvPicPr>
        <p:blipFill>
          <a:blip r:embed="rId6">
            <a:alphaModFix/>
          </a:blip>
          <a:stretch>
            <a:fillRect/>
          </a:stretch>
        </p:blipFill>
        <p:spPr>
          <a:xfrm>
            <a:off x="2542675" y="2091735"/>
            <a:ext cx="3048000" cy="666750"/>
          </a:xfrm>
          <a:prstGeom prst="rect">
            <a:avLst/>
          </a:prstGeom>
          <a:noFill/>
          <a:ln>
            <a:noFill/>
          </a:ln>
        </p:spPr>
      </p:pic>
      <p:pic>
        <p:nvPicPr>
          <p:cNvPr id="136" name="Google Shape;136;p20"/>
          <p:cNvPicPr preferRelativeResize="0"/>
          <p:nvPr/>
        </p:nvPicPr>
        <p:blipFill>
          <a:blip r:embed="rId7">
            <a:alphaModFix/>
          </a:blip>
          <a:stretch>
            <a:fillRect/>
          </a:stretch>
        </p:blipFill>
        <p:spPr>
          <a:xfrm>
            <a:off x="2542675" y="2758475"/>
            <a:ext cx="3962400" cy="466725"/>
          </a:xfrm>
          <a:prstGeom prst="rect">
            <a:avLst/>
          </a:prstGeom>
          <a:noFill/>
          <a:ln>
            <a:noFill/>
          </a:ln>
        </p:spPr>
      </p:pic>
      <p:sp>
        <p:nvSpPr>
          <p:cNvPr id="137" name="Google Shape;137;p20"/>
          <p:cNvSpPr txBox="1"/>
          <p:nvPr/>
        </p:nvSpPr>
        <p:spPr>
          <a:xfrm>
            <a:off x="2542675" y="3813400"/>
            <a:ext cx="51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latin typeface="Roboto"/>
                <a:ea typeface="Roboto"/>
                <a:cs typeface="Roboto"/>
                <a:sym typeface="Roboto"/>
              </a:rPr>
              <a:t>10 layers of 10 fully-connected units</a:t>
            </a:r>
            <a:endParaRPr>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sp>
        <p:nvSpPr>
          <p:cNvPr id="143" name="Google Shape;143;p21"/>
          <p:cNvSpPr txBox="1"/>
          <p:nvPr/>
        </p:nvSpPr>
        <p:spPr>
          <a:xfrm>
            <a:off x="0" y="0"/>
            <a:ext cx="6063300" cy="92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3380">
                <a:solidFill>
                  <a:schemeClr val="dk1"/>
                </a:solidFill>
              </a:rPr>
              <a:t>Deep ESN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44" name="Google Shape;144;p21"/>
          <p:cNvPicPr preferRelativeResize="0"/>
          <p:nvPr/>
        </p:nvPicPr>
        <p:blipFill>
          <a:blip r:embed="rId3">
            <a:alphaModFix/>
          </a:blip>
          <a:stretch>
            <a:fillRect/>
          </a:stretch>
        </p:blipFill>
        <p:spPr>
          <a:xfrm>
            <a:off x="717175" y="643825"/>
            <a:ext cx="1673100" cy="4464299"/>
          </a:xfrm>
          <a:prstGeom prst="rect">
            <a:avLst/>
          </a:prstGeom>
          <a:noFill/>
          <a:ln>
            <a:noFill/>
          </a:ln>
        </p:spPr>
      </p:pic>
      <p:pic>
        <p:nvPicPr>
          <p:cNvPr id="145" name="Google Shape;145;p21"/>
          <p:cNvPicPr preferRelativeResize="0"/>
          <p:nvPr/>
        </p:nvPicPr>
        <p:blipFill>
          <a:blip r:embed="rId4">
            <a:alphaModFix/>
          </a:blip>
          <a:stretch>
            <a:fillRect/>
          </a:stretch>
        </p:blipFill>
        <p:spPr>
          <a:xfrm>
            <a:off x="2542675" y="1739310"/>
            <a:ext cx="4848225" cy="304800"/>
          </a:xfrm>
          <a:prstGeom prst="rect">
            <a:avLst/>
          </a:prstGeom>
          <a:noFill/>
          <a:ln>
            <a:noFill/>
          </a:ln>
        </p:spPr>
      </p:pic>
      <p:pic>
        <p:nvPicPr>
          <p:cNvPr id="146" name="Google Shape;146;p21"/>
          <p:cNvPicPr preferRelativeResize="0"/>
          <p:nvPr/>
        </p:nvPicPr>
        <p:blipFill>
          <a:blip r:embed="rId5">
            <a:alphaModFix/>
          </a:blip>
          <a:stretch>
            <a:fillRect/>
          </a:stretch>
        </p:blipFill>
        <p:spPr>
          <a:xfrm>
            <a:off x="7343825" y="1739310"/>
            <a:ext cx="1476375" cy="352425"/>
          </a:xfrm>
          <a:prstGeom prst="rect">
            <a:avLst/>
          </a:prstGeom>
          <a:noFill/>
          <a:ln>
            <a:noFill/>
          </a:ln>
        </p:spPr>
      </p:pic>
      <p:pic>
        <p:nvPicPr>
          <p:cNvPr id="147" name="Google Shape;147;p21"/>
          <p:cNvPicPr preferRelativeResize="0"/>
          <p:nvPr/>
        </p:nvPicPr>
        <p:blipFill>
          <a:blip r:embed="rId6">
            <a:alphaModFix/>
          </a:blip>
          <a:stretch>
            <a:fillRect/>
          </a:stretch>
        </p:blipFill>
        <p:spPr>
          <a:xfrm>
            <a:off x="2542675" y="2091735"/>
            <a:ext cx="3048000" cy="666750"/>
          </a:xfrm>
          <a:prstGeom prst="rect">
            <a:avLst/>
          </a:prstGeom>
          <a:noFill/>
          <a:ln>
            <a:noFill/>
          </a:ln>
        </p:spPr>
      </p:pic>
      <p:pic>
        <p:nvPicPr>
          <p:cNvPr id="148" name="Google Shape;148;p21"/>
          <p:cNvPicPr preferRelativeResize="0"/>
          <p:nvPr/>
        </p:nvPicPr>
        <p:blipFill>
          <a:blip r:embed="rId7">
            <a:alphaModFix/>
          </a:blip>
          <a:stretch>
            <a:fillRect/>
          </a:stretch>
        </p:blipFill>
        <p:spPr>
          <a:xfrm>
            <a:off x="2542675" y="2758475"/>
            <a:ext cx="3962400" cy="466725"/>
          </a:xfrm>
          <a:prstGeom prst="rect">
            <a:avLst/>
          </a:prstGeom>
          <a:noFill/>
          <a:ln>
            <a:noFill/>
          </a:ln>
        </p:spPr>
      </p:pic>
      <p:pic>
        <p:nvPicPr>
          <p:cNvPr id="149" name="Google Shape;149;p21"/>
          <p:cNvPicPr preferRelativeResize="0"/>
          <p:nvPr/>
        </p:nvPicPr>
        <p:blipFill>
          <a:blip r:embed="rId8">
            <a:alphaModFix/>
          </a:blip>
          <a:stretch>
            <a:fillRect/>
          </a:stretch>
        </p:blipFill>
        <p:spPr>
          <a:xfrm>
            <a:off x="5767875" y="3565775"/>
            <a:ext cx="3376126" cy="157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