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https://docs.google.com/presentation/d/1c_YBoExWB1xjTcHQeht4TPmYE867jWd21YcZvi0WFTA/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87c6c0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87c6c0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a87c6c0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a87c6c0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a87c6c0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a87c6c0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87c6c0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87c6c0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 arrow: input, </a:t>
            </a:r>
            <a:r>
              <a:rPr lang="it" sz="1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Blue arrow: light flow, </a:t>
            </a:r>
            <a:r>
              <a:rPr lang="it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nodes are measured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a87c6c0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a87c6c0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a87c6c0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5a87c6c0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k:efficiency</a:t>
            </a:r>
            <a:endParaRPr sz="2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5a87c6c0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5a87c6c0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a87c6c09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a87c6c09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reservoir is obtained by dividing the delay loop into N intervals and using time multiplexing.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drawback of photonic reservoirs is that a compact design results in short time delays; hence, the required input and readout operation rates may be too high for practical implementation. A digital mask modulation technique was reported to greatly alleviate this problem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a87c6c09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a87c6c0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reservoir is obtained by dividing the delay loop into N intervals and using time multiplexing.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drawback of photonic reservoirs is that a compact design results in short time delays; hence, the required input and readout operation rates may be too high for practical implementation. A digital mask modulation technique was reported to greatly alleviate this problem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a87c6c09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a87c6c09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https://www.synopsys.com/glossary/what-is-a-mach-zehnder-modulator.html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0cc5ce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0cc5ce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5a87c6c09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5a87c6c09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a87c6c09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a87c6c09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5a87c6c09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5a87c6c09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5a87c6c09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5a87c6c0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0cc5ce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30cc5ce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5a87c6c0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5a87c6c0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0cc5ce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0cc5ce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30cc5ce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30cc5c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0cc5ce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0cc5ce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0cc5ce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30cc5ce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a87c6c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a87c6c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87c6c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87c6c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87c6c09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87c6c09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youtu.be/uio1J2PKzL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ctrTitle"/>
          </p:nvPr>
        </p:nvSpPr>
        <p:spPr>
          <a:xfrm>
            <a:off x="0" y="1444250"/>
            <a:ext cx="9144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>
                <a:latin typeface="Arial"/>
                <a:ea typeface="Arial"/>
                <a:cs typeface="Arial"/>
                <a:sym typeface="Arial"/>
              </a:rPr>
              <a:t>Stop! What is your name?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0" y="3116575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It is Edoardo Federici, student of CNS!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title"/>
          </p:nvPr>
        </p:nvSpPr>
        <p:spPr>
          <a:xfrm>
            <a:off x="816150" y="1523450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together?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016000" y="155650"/>
            <a:ext cx="5878800" cy="5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300">
                <a:latin typeface="Helvetica Neue"/>
                <a:ea typeface="Helvetica Neue"/>
                <a:cs typeface="Helvetica Neue"/>
                <a:sym typeface="Helvetica Neue"/>
              </a:rPr>
              <a:t>It is possible to implement optical RC either on photonic chips or using diffractive optics: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Helvetica Neue"/>
              <a:buChar char="+"/>
            </a:pPr>
            <a:r>
              <a:rPr lang="it" sz="3300">
                <a:latin typeface="Helvetica Neue"/>
                <a:ea typeface="Helvetica Neue"/>
                <a:cs typeface="Helvetica Neue"/>
                <a:sym typeface="Helvetica Neue"/>
              </a:rPr>
              <a:t>higher bandwidths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Helvetica Neue"/>
              <a:buChar char="+"/>
            </a:pPr>
            <a:r>
              <a:rPr lang="it" sz="3300">
                <a:latin typeface="Helvetica Neue"/>
                <a:ea typeface="Helvetica Neue"/>
                <a:cs typeface="Helvetica Neue"/>
                <a:sym typeface="Helvetica Neue"/>
              </a:rPr>
              <a:t>higher parallelism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Helvetica Neue"/>
              <a:buChar char="+"/>
            </a:pPr>
            <a:r>
              <a:rPr lang="it" sz="3300">
                <a:latin typeface="Helvetica Neue"/>
                <a:ea typeface="Helvetica Neue"/>
                <a:cs typeface="Helvetica Neue"/>
                <a:sym typeface="Helvetica Neue"/>
              </a:rPr>
              <a:t>lower power consumption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Helvetica Neue"/>
                <a:ea typeface="Helvetica Neue"/>
                <a:cs typeface="Helvetica Neue"/>
                <a:sym typeface="Helvetica Neue"/>
              </a:rPr>
              <a:t>wrt digital implementations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08450" y="-841925"/>
            <a:ext cx="30000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!</a:t>
            </a:r>
            <a:endParaRPr sz="4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title"/>
          </p:nvPr>
        </p:nvSpPr>
        <p:spPr>
          <a:xfrm>
            <a:off x="816150" y="1523450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Spatially distributed PRC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On chip silicon computer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It is a 16-node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square mesh reservoir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with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 loops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Coupling and splitting between the nodes is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done with a combination of multimode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interferometers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(purely passive components).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amplified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are measured using an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sampling scope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 saved to a computer where they were used for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offline training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Where is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non-linearity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? In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photodetectors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which essentially square the magnitude of the complex representation of the coherent light signal.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Internally,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scale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of the network is set by the optical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delay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 determines how much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it has of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past input signals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50" y="696875"/>
            <a:ext cx="3901450" cy="19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[2]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90205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It is a 8x8 array of single mode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Vertical-Cavity</a:t>
            </a:r>
            <a:b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Surface-Emitting Lasers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(diodes, lasers emit light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perpendicular to the wafer surface) arranged in a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square lattice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VCSEL array’s emission passes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diffractive </a:t>
            </a:r>
            <a:b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element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 is imaged onto a reflective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spatial light modulator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The DOE’s diffractive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side-orders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overlap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with the diffractive order of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their neighboring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lasers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B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y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reflector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the output of the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spatial light modulator is then again imaged onto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laser-array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where the overlapping orders result in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coupling between neighboring emitters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Finally it passes through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Köhler-Integrator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that allows to focus it on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spot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where it is detected.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Diffractively Coupled VCSEL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100" y="650925"/>
            <a:ext cx="3369900" cy="276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[3]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466800" y="1011900"/>
            <a:ext cx="53655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: Laser injection.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Reservoir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: feedback loop between VCSEL array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coupled with the input and the (scaled) SLM reflection of both, creates virtual states: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Readout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: homogenized by the Kohler integrator and detected by a multi-mode optical fiber: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Diffractively Coupled VCSEL (2)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5825"/>
            <a:ext cx="2837050" cy="23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25" y="3187250"/>
            <a:ext cx="1640780" cy="18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000" y="4213475"/>
            <a:ext cx="4216574" cy="7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6800" y="2623199"/>
            <a:ext cx="5518376" cy="6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[3]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4294967295" type="title"/>
          </p:nvPr>
        </p:nvSpPr>
        <p:spPr>
          <a:xfrm>
            <a:off x="816150" y="1523450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 Based PRC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discrete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stream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 transformed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into a piecewise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continuous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function </a:t>
            </a:r>
            <a:r>
              <a:rPr i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I(t)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using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sample-and-hold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procedure (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delay in the feedback loop).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This input is multiplied by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mask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M(t)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(piecewise constant over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= τ/N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and periodic over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τ). (≠ classical RC)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resulting function </a:t>
            </a:r>
            <a:r>
              <a:rPr i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J(t)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 = I(t)M(t)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to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scaling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γ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added to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state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x(t-τ)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Finally, a linear combination of the values of the </a:t>
            </a:r>
            <a:r>
              <a:rPr i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virtual nodes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characterize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transient response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of the reservoir to a certain input at a given time)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is taken to obtain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Single Dynamical Node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[4]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2125"/>
            <a:ext cx="4572001" cy="280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425" y="624200"/>
            <a:ext cx="4531150" cy="35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831300"/>
            <a:ext cx="8520600" cy="24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Mackey–Glass oscillator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 used 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 model this SDN. It is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to include the external input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J(t).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evolution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 the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is described by:                                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latin typeface="Helvetica Neue"/>
                <a:ea typeface="Helvetica Neue"/>
                <a:cs typeface="Helvetica Neue"/>
                <a:sym typeface="Helvetica Neue"/>
              </a:rPr>
              <a:t>where η is the feedback strength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Single Dynamical Node (2)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25" y="1196925"/>
            <a:ext cx="5365976" cy="15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0" y="2331188"/>
            <a:ext cx="3841600" cy="6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0" y="3261600"/>
            <a:ext cx="37779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identify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time scales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b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virtual nodes separation</a:t>
            </a:r>
            <a:b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delay line</a:t>
            </a:r>
            <a:b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Mackey–Glass system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performance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for  θ &lt;≈ T &lt;&lt; τ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085550" y="3063500"/>
            <a:ext cx="4931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T&lt;&lt;θ, </a:t>
            </a:r>
            <a:r>
              <a:rPr i="1"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x(t)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only determined by the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instantaneous 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of the input </a:t>
            </a:r>
            <a:r>
              <a:rPr i="1"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J(t)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reservoir state </a:t>
            </a:r>
            <a:r>
              <a:rPr i="1"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x(t-τ)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there is no coupling between nodes.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085550" y="3981900"/>
            <a:ext cx="5118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θ&lt;T, </a:t>
            </a:r>
            <a:r>
              <a:rPr i="1"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x(t)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depends on the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states 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</a:t>
            </a:r>
            <a:r>
              <a:rPr lang="it" sz="16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 virtual nodes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doesn’t take into account the 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instantaneous</a:t>
            </a:r>
            <a:r>
              <a:rPr lang="it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values of the feedback and of the input.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part of the setup, which is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fiber based, includes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laser source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a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Mach-Zehnder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modulator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and a long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fiber spool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Mach-Zehnder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modulator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provides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nonlinear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modulation transfer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function, while the long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fiber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provides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delayed feedback loop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electronic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part of the setup is typically composed of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photodiode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and an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amplifier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injection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input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extraction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 the system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are both done in the electronic part.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Optoelectronic delay based RC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100" y="778250"/>
            <a:ext cx="4718900" cy="25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0" y="1444250"/>
            <a:ext cx="9176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>
                <a:latin typeface="Arial"/>
                <a:ea typeface="Arial"/>
                <a:cs typeface="Arial"/>
                <a:sym typeface="Arial"/>
              </a:rPr>
              <a:t>What is your quest?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4294967295" type="subTitle"/>
          </p:nvPr>
        </p:nvSpPr>
        <p:spPr>
          <a:xfrm>
            <a:off x="0" y="3116575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To seek knowledge!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generates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signal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for a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task and feeds it into the system using the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arbitrary waveform generator (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AWG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).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 the system is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digitiser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which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readout function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in a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post processing stage.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 gain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changing the average intensity inside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with the optical attenuator.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gain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changing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voltage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of the function generator by a multiplicative factor.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bias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using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DC voltage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to change the operating point of the M-Z modulator.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Optoelectronic delay based RC (2)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[5]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025" y="749876"/>
            <a:ext cx="4052674" cy="23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8228175" y="1259350"/>
            <a:ext cx="1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optical</a:t>
            </a:r>
            <a:endParaRPr sz="9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971675" y="2331825"/>
            <a:ext cx="129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electrical</a:t>
            </a:r>
            <a:endParaRPr sz="9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Information flow: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Four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reservoir nodes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at five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stages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 processing.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Starting from the bottom, and going clockwise,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value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u(n)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gets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an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gain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β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and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mask value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aseline="-25000" i="1" lang="it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then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with the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 node state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αx</a:t>
            </a:r>
            <a:r>
              <a:rPr baseline="-25000" i="1" lang="it">
                <a:latin typeface="Helvetica Neue"/>
                <a:ea typeface="Helvetica Neue"/>
                <a:cs typeface="Helvetica Neue"/>
                <a:sym typeface="Helvetica Neue"/>
              </a:rPr>
              <a:t>i-k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(n-1)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result goes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 the sine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function to give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state of the reservoir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it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which then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gets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amplified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a factor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and, after the delay,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will get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with a new input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u(n+1)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All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states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-25000" i="1" lang="it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are also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readout unit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by their respective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weights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aseline="-25000" i="1" lang="it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added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together to give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desired output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it">
                <a:latin typeface="Helvetica Neue"/>
                <a:ea typeface="Helvetica Neue"/>
                <a:cs typeface="Helvetica Neue"/>
                <a:sym typeface="Helvetica Neue"/>
              </a:rPr>
              <a:t>y(n)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Optoelectronic delay based RC (3)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[5]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25" y="1761575"/>
            <a:ext cx="3696275" cy="24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7860300" y="4414750"/>
            <a:ext cx="1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Open Sans"/>
                <a:ea typeface="Open Sans"/>
                <a:cs typeface="Open Sans"/>
                <a:sym typeface="Open Sans"/>
              </a:rPr>
              <a:t>^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semiconductor laser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is subject to the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injection of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modulated laser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(external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input) and an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feedback loop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with a delay </a:t>
            </a:r>
            <a:r>
              <a:rPr lang="it" sz="1600"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forming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reservoir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This reservoir computer was used to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classify spoken digits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and to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forecast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chaotic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series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with high accuracy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(NARMA).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transient states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are obtained by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delayed optical feedbacks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non-linearity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is actively obtained thanks to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polarisation controller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All optical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delay based RC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625" y="742875"/>
            <a:ext cx="4531375" cy="37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495" y="742875"/>
            <a:ext cx="6187506" cy="41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[6]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831300"/>
            <a:ext cx="85206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optical signal is injected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into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ring cavity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through a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fiber coupler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cavity itself consists of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fiber </a:t>
            </a:r>
            <a:b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spool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used as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 line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amplifier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circulator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and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SESAM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(semiconductor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saturable absorber mirror, a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non-linear passive element).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fiber coupler is used to send 20% of the cavity intensity to the readout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photodiode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All optical delay based RC (2)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8670000" y="46371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250" y="794275"/>
            <a:ext cx="5203749" cy="27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Thank you for your time</a:t>
            </a:r>
            <a:endParaRPr b="1"/>
          </a:p>
        </p:txBody>
      </p:sp>
      <p:sp>
        <p:nvSpPr>
          <p:cNvPr id="233" name="Google Shape;233;p36"/>
          <p:cNvSpPr txBox="1"/>
          <p:nvPr>
            <p:ph idx="1" type="subTitle"/>
          </p:nvPr>
        </p:nvSpPr>
        <p:spPr>
          <a:xfrm>
            <a:off x="265500" y="127350"/>
            <a:ext cx="4045200" cy="48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The two main </a:t>
            </a:r>
            <a:r>
              <a:rPr lang="it">
                <a:solidFill>
                  <a:schemeClr val="lt2"/>
                </a:solidFill>
              </a:rPr>
              <a:t>advantages </a:t>
            </a:r>
            <a:r>
              <a:rPr lang="it"/>
              <a:t>offered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by photonic hardware implementations of RC are </a:t>
            </a:r>
            <a:r>
              <a:rPr lang="it">
                <a:solidFill>
                  <a:schemeClr val="lt2"/>
                </a:solidFill>
              </a:rPr>
              <a:t>low power consumption</a:t>
            </a:r>
            <a:r>
              <a:rPr lang="it"/>
              <a:t> and </a:t>
            </a:r>
            <a:r>
              <a:rPr lang="it">
                <a:solidFill>
                  <a:schemeClr val="lt2"/>
                </a:solidFill>
              </a:rPr>
              <a:t>high processing speeds</a:t>
            </a:r>
            <a:r>
              <a:rPr lang="it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Semiconductor lasers</a:t>
            </a:r>
            <a:r>
              <a:rPr lang="it"/>
              <a:t> exhibit a </a:t>
            </a:r>
            <a:r>
              <a:rPr lang="it">
                <a:solidFill>
                  <a:schemeClr val="lt2"/>
                </a:solidFill>
              </a:rPr>
              <a:t>n</a:t>
            </a:r>
            <a:r>
              <a:rPr lang="it">
                <a:solidFill>
                  <a:schemeClr val="lt2"/>
                </a:solidFill>
              </a:rPr>
              <a:t>on-linear interaction</a:t>
            </a:r>
            <a:r>
              <a:rPr lang="it"/>
              <a:t> between the laser field and semiconductor medium, resulting in </a:t>
            </a:r>
            <a:r>
              <a:rPr lang="it">
                <a:solidFill>
                  <a:schemeClr val="lt2"/>
                </a:solidFill>
              </a:rPr>
              <a:t>complex behaviour</a:t>
            </a:r>
            <a:r>
              <a:rPr lang="it"/>
              <a:t> when subjected to feedback, electrical modulation or optical injection.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07475"/>
            <a:ext cx="8520600" cy="4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[1]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it" sz="14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https://youtu.be/uio1J2PKzLI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[2] 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Vandoorne K, Mechet P, Van Vaerenbergh T, et al. Experimental demonstration of reservoir computing on a silicon photonics chip. Nat Commun 2014;5:1–6.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[3]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Brunner D, Fischer I. Reconfigurable semiconductor laser networks based on diffractive coupling. Opt lett 2015;40:3854.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[4]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 Larger L, Soriano MC, Brunner D, et al. Photonic information processing beyond turing: an optoelectronic implementation of reservoir computing. Opt Express 2012;20:3241–9.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[5]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 Soriano MC, Ortín S, Brunner D, et al. Optoelectronic reservoir computing: tackling noise-induced performance degradation. Opt Express 2013;21:12–20.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[6]</a:t>
            </a:r>
            <a:r>
              <a:rPr lang="it" sz="1400">
                <a:latin typeface="Economica"/>
                <a:ea typeface="Economica"/>
                <a:cs typeface="Economica"/>
                <a:sym typeface="Economica"/>
              </a:rPr>
              <a:t> Brunner D, Soriano MC, Mirasso CR, Fischer I. Parallel photonic information processing at gigabyte per second data rates using transient states. Nat Commun 2013;4:1364.</a:t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[7] </a:t>
            </a:r>
            <a:r>
              <a:rPr lang="it" sz="1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G. Van der Sande, D. Brunner, and M.C. Soriano. Advances in photonic reservoir computing. Nanophotonics, 6(3):561ñ576, 2017.</a:t>
            </a:r>
            <a:endParaRPr sz="1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[8]</a:t>
            </a:r>
            <a:r>
              <a:rPr lang="it" sz="1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Tanaka, Gouhei, et al. "Recent advances in physical reservoir computing: a review." Neural Networks (2019).</a:t>
            </a:r>
            <a:endParaRPr sz="1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[9] </a:t>
            </a:r>
            <a:r>
              <a:rPr lang="it" sz="1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L. Appeltant, M.C. Soriano, G. Van der Sande, J. Danckaert, S. Massar, J. Dambre, B. Schrauwen, C.R. Mirasso, I. Fischer.  Information processing using a single dynamical node as complex system. Nature communications, 2, 468, 2011.</a:t>
            </a:r>
            <a:endParaRPr sz="1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[10] </a:t>
            </a:r>
            <a:r>
              <a:rPr lang="it" sz="1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Y. Paquot, F. Duport, A. Smerieri, J. Dambre, B. Schrauwen, M. Haelterman, S. Massar. Optoelectronic reservoir computing. Scientific reports, 2, 2012.</a:t>
            </a:r>
            <a:endParaRPr sz="1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it" sz="1400">
                <a:solidFill>
                  <a:schemeClr val="l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[11]</a:t>
            </a:r>
            <a:r>
              <a:rPr lang="it" sz="1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De Marinis, Lorenzo, et al. "Photonic neural networks: a survey." </a:t>
            </a:r>
            <a:r>
              <a:rPr lang="it" sz="14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IEEE Access</a:t>
            </a:r>
            <a:r>
              <a:rPr lang="it" sz="1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7 (2019): 175827-175841.</a:t>
            </a:r>
            <a:endParaRPr sz="1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0" y="1444250"/>
            <a:ext cx="9144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5000">
                <a:latin typeface="Arial"/>
                <a:ea typeface="Arial"/>
                <a:cs typeface="Arial"/>
                <a:sym typeface="Arial"/>
              </a:rPr>
              <a:t>What is the airspeed velocity of an unladen RC?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0" y="3116575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What do you mean? Electronic or optical ESN?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335000" y="519550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Economica"/>
                <a:ea typeface="Economica"/>
                <a:cs typeface="Economica"/>
                <a:sym typeface="Economica"/>
              </a:rPr>
              <a:t>[1]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00" y="378525"/>
            <a:ext cx="9144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044700" y="13735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>
                <a:latin typeface="Helvetica Neue"/>
                <a:ea typeface="Helvetica Neue"/>
                <a:cs typeface="Helvetica Neue"/>
                <a:sym typeface="Helvetica Neue"/>
              </a:rPr>
              <a:t>Models of Photonic RC</a:t>
            </a:r>
            <a:endParaRPr sz="4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 sz="1712">
                <a:latin typeface="Helvetica Neue"/>
                <a:ea typeface="Helvetica Neue"/>
                <a:cs typeface="Helvetica Neue"/>
                <a:sym typeface="Helvetica Neue"/>
              </a:rPr>
              <a:t>Physical implementation of RC networks exploiting the properties of optical devices</a:t>
            </a:r>
            <a:endParaRPr sz="1712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0" y="0"/>
            <a:ext cx="18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CNS 2020/2021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898100" y="4743300"/>
            <a:ext cx="22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Edoardo Federici - 61667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816150" y="1523450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Necessary Background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Reservoir Computing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07225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(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!)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Reservoir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is a dynamical system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made </a:t>
            </a:r>
            <a:br>
              <a:rPr lang="it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 individual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units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that store information.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Each unit has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non-linear response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to the input → the non-linear mapping into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high-dimensional space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facilitates classification.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 (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trainable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!)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Readout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layer performs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transformation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of the output of the reservoir (linear/ridge regression). It often has a closed-form solution.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25" y="332525"/>
            <a:ext cx="3312650" cy="1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Photonic Computing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831300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Relies on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photons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(light) instead of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electrons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(current).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Photons are created by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laser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(or a diode) and travel in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fiber optic cable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→ information flows at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 of light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How to handle signals? Classical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transistors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are replaced by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switches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created using materials with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non-linear refractive index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to create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logic gates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which, in turn, are assembled to build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charging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the transmission lines between two logic gates up to the signal voltage, in optical communication just the amount of energy that is necessary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switch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the receiving optical transistor is necessary.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300" y="207400"/>
            <a:ext cx="3128725" cy="14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831300"/>
            <a:ext cx="8520600" cy="4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&lt;&lt;When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 wave propagates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through an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optical medium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,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oscillating electromagnetic field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exerts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polarizing force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on all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electrons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comprising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Since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electrons of the atoms are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tightly bound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to the nuclei,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polarizing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effect is exerted on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valence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electrons. With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light sources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the radiation fields are much smaller than the fields that bind the electrons to atoms. Hence the radiation acts as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perturbation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This produces a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polarization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that is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proportional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to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electric field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of the 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 wave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However, if the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radiation field</a:t>
            </a: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is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comparable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with the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 fields</a:t>
            </a:r>
            <a:r>
              <a:rPr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(~10</a:t>
            </a:r>
            <a:r>
              <a:rPr baseline="30000" lang="it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 V/cm), then the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between the polarization and the radiation field is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longer a linear one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 The requisite light fields needed to exhibit this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non-linearity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are obtainable with </a:t>
            </a:r>
            <a:r>
              <a:rPr b="1" lang="it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laser sources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.&gt;&gt;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Non-linear Optics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11300" y="43369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Modern Optics, Grant R. Fowles, 1968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