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9" r:id="rId3"/>
    <p:sldId id="263" r:id="rId4"/>
    <p:sldId id="258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8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9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6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6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5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3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1" r:id="rId7"/>
    <p:sldLayoutId id="2147483792" r:id="rId8"/>
    <p:sldLayoutId id="2147483793" r:id="rId9"/>
    <p:sldLayoutId id="2147483794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6">
            <a:extLst>
              <a:ext uri="{FF2B5EF4-FFF2-40B4-BE49-F238E27FC236}">
                <a16:creationId xmlns:a16="http://schemas.microsoft.com/office/drawing/2014/main" id="{2776DE55-DC8B-E035-8B16-9A2CB7BBA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0283640-2A67-4F4D-B420-171D5FF4C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8337" y="-96460"/>
            <a:ext cx="11156869" cy="5483616"/>
          </a:xfrm>
          <a:custGeom>
            <a:avLst/>
            <a:gdLst>
              <a:gd name="connsiteX0" fmla="*/ 75351 w 11156869"/>
              <a:gd name="connsiteY0" fmla="*/ 5483616 h 5483616"/>
              <a:gd name="connsiteX1" fmla="*/ 11156869 w 11156869"/>
              <a:gd name="connsiteY1" fmla="*/ 5290187 h 5483616"/>
              <a:gd name="connsiteX2" fmla="*/ 5162089 w 11156869"/>
              <a:gd name="connsiteY2" fmla="*/ 753031 h 5483616"/>
              <a:gd name="connsiteX3" fmla="*/ 5077812 w 11156869"/>
              <a:gd name="connsiteY3" fmla="*/ 692507 h 5483616"/>
              <a:gd name="connsiteX4" fmla="*/ 2925063 w 11156869"/>
              <a:gd name="connsiteY4" fmla="*/ 1150 h 5483616"/>
              <a:gd name="connsiteX5" fmla="*/ 2691806 w 11156869"/>
              <a:gd name="connsiteY5" fmla="*/ 2336 h 5483616"/>
              <a:gd name="connsiteX6" fmla="*/ 94710 w 11156869"/>
              <a:gd name="connsiteY6" fmla="*/ 1073886 h 5483616"/>
              <a:gd name="connsiteX7" fmla="*/ 0 w 11156869"/>
              <a:gd name="connsiteY7" fmla="*/ 1166738 h 548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56869" h="5483616">
                <a:moveTo>
                  <a:pt x="75351" y="5483616"/>
                </a:moveTo>
                <a:lnTo>
                  <a:pt x="11156869" y="5290187"/>
                </a:lnTo>
                <a:lnTo>
                  <a:pt x="5162089" y="753031"/>
                </a:lnTo>
                <a:lnTo>
                  <a:pt x="5077812" y="692507"/>
                </a:lnTo>
                <a:cubicBezTo>
                  <a:pt x="4420350" y="245206"/>
                  <a:pt x="3671975" y="19009"/>
                  <a:pt x="2925063" y="1150"/>
                </a:cubicBezTo>
                <a:cubicBezTo>
                  <a:pt x="2847260" y="-711"/>
                  <a:pt x="2769472" y="-310"/>
                  <a:pt x="2691806" y="2336"/>
                </a:cubicBezTo>
                <a:cubicBezTo>
                  <a:pt x="1745236" y="34591"/>
                  <a:pt x="816534" y="400481"/>
                  <a:pt x="94710" y="1073886"/>
                </a:cubicBezTo>
                <a:lnTo>
                  <a:pt x="0" y="1166738"/>
                </a:lnTo>
                <a:close/>
              </a:path>
            </a:pathLst>
          </a:custGeom>
          <a:gradFill>
            <a:gsLst>
              <a:gs pos="32000">
                <a:schemeClr val="bg2">
                  <a:alpha val="65000"/>
                </a:schemeClr>
              </a:gs>
              <a:gs pos="100000">
                <a:schemeClr val="accent1">
                  <a:lumMod val="60000"/>
                  <a:lumOff val="40000"/>
                  <a:alpha val="79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D0A00C-21E1-C8D5-6314-9414E9F8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3" y="873457"/>
            <a:ext cx="5586488" cy="17731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MapSnap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E0F2D7-FF66-82CC-6B3B-CA6EC51B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144" y="2729552"/>
            <a:ext cx="4139823" cy="148184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MSc - Designing Digital Business </a:t>
            </a:r>
          </a:p>
          <a:p>
            <a:pPr indent="-228600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Modul D11</a:t>
            </a:r>
          </a:p>
          <a:p>
            <a:pPr indent="-228600">
              <a:lnSpc>
                <a:spcPct val="110000"/>
              </a:lnSpc>
              <a:spcBef>
                <a:spcPts val="0"/>
              </a:spcBef>
            </a:pPr>
            <a:br>
              <a:rPr lang="en-US" dirty="0"/>
            </a:br>
            <a:r>
              <a:rPr lang="en-US" dirty="0"/>
              <a:t>Alphan, Langer, </a:t>
            </a:r>
            <a:r>
              <a:rPr lang="en-US" dirty="0" err="1"/>
              <a:t>Ossmann</a:t>
            </a:r>
            <a:endParaRPr lang="en-US" dirty="0"/>
          </a:p>
          <a:p>
            <a:pPr indent="-228600">
              <a:lnSpc>
                <a:spcPct val="110000"/>
              </a:lnSpc>
            </a:pPr>
            <a:endParaRPr lang="en-US" dirty="0"/>
          </a:p>
        </p:txBody>
      </p:sp>
      <p:pic>
        <p:nvPicPr>
          <p:cNvPr id="1032" name="Picture 8" descr="Ein logo für android wird auf weißem hintergrund angezeigt. | Premium-Vektor">
            <a:extLst>
              <a:ext uri="{FF2B5EF4-FFF2-40B4-BE49-F238E27FC236}">
                <a16:creationId xmlns:a16="http://schemas.microsoft.com/office/drawing/2014/main" id="{CDFB112B-BBC7-1B89-73B0-9EBBBD73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565" y="4446565"/>
            <a:ext cx="2411435" cy="241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Ein Bild, das Grafiken, Screenshot, Symbol, Design enthält.&#10;&#10;Automatisch generierte Beschreibung">
            <a:extLst>
              <a:ext uri="{FF2B5EF4-FFF2-40B4-BE49-F238E27FC236}">
                <a16:creationId xmlns:a16="http://schemas.microsoft.com/office/drawing/2014/main" id="{B4288DCF-567F-C990-86A4-09C73DE9A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952" y="1842976"/>
            <a:ext cx="886576" cy="8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6">
            <a:extLst>
              <a:ext uri="{FF2B5EF4-FFF2-40B4-BE49-F238E27FC236}">
                <a16:creationId xmlns:a16="http://schemas.microsoft.com/office/drawing/2014/main" id="{2776DE55-DC8B-E035-8B16-9A2CB7BBA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0283640-2A67-4F4D-B420-171D5FF4C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8337" y="-96460"/>
            <a:ext cx="11156869" cy="5483616"/>
          </a:xfrm>
          <a:custGeom>
            <a:avLst/>
            <a:gdLst>
              <a:gd name="connsiteX0" fmla="*/ 75351 w 11156869"/>
              <a:gd name="connsiteY0" fmla="*/ 5483616 h 5483616"/>
              <a:gd name="connsiteX1" fmla="*/ 11156869 w 11156869"/>
              <a:gd name="connsiteY1" fmla="*/ 5290187 h 5483616"/>
              <a:gd name="connsiteX2" fmla="*/ 5162089 w 11156869"/>
              <a:gd name="connsiteY2" fmla="*/ 753031 h 5483616"/>
              <a:gd name="connsiteX3" fmla="*/ 5077812 w 11156869"/>
              <a:gd name="connsiteY3" fmla="*/ 692507 h 5483616"/>
              <a:gd name="connsiteX4" fmla="*/ 2925063 w 11156869"/>
              <a:gd name="connsiteY4" fmla="*/ 1150 h 5483616"/>
              <a:gd name="connsiteX5" fmla="*/ 2691806 w 11156869"/>
              <a:gd name="connsiteY5" fmla="*/ 2336 h 5483616"/>
              <a:gd name="connsiteX6" fmla="*/ 94710 w 11156869"/>
              <a:gd name="connsiteY6" fmla="*/ 1073886 h 5483616"/>
              <a:gd name="connsiteX7" fmla="*/ 0 w 11156869"/>
              <a:gd name="connsiteY7" fmla="*/ 1166738 h 548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56869" h="5483616">
                <a:moveTo>
                  <a:pt x="75351" y="5483616"/>
                </a:moveTo>
                <a:lnTo>
                  <a:pt x="11156869" y="5290187"/>
                </a:lnTo>
                <a:lnTo>
                  <a:pt x="5162089" y="753031"/>
                </a:lnTo>
                <a:lnTo>
                  <a:pt x="5077812" y="692507"/>
                </a:lnTo>
                <a:cubicBezTo>
                  <a:pt x="4420350" y="245206"/>
                  <a:pt x="3671975" y="19009"/>
                  <a:pt x="2925063" y="1150"/>
                </a:cubicBezTo>
                <a:cubicBezTo>
                  <a:pt x="2847260" y="-711"/>
                  <a:pt x="2769472" y="-310"/>
                  <a:pt x="2691806" y="2336"/>
                </a:cubicBezTo>
                <a:cubicBezTo>
                  <a:pt x="1745236" y="34591"/>
                  <a:pt x="816534" y="400481"/>
                  <a:pt x="94710" y="1073886"/>
                </a:cubicBezTo>
                <a:lnTo>
                  <a:pt x="0" y="1166738"/>
                </a:lnTo>
                <a:close/>
              </a:path>
            </a:pathLst>
          </a:custGeom>
          <a:gradFill>
            <a:gsLst>
              <a:gs pos="32000">
                <a:schemeClr val="bg2">
                  <a:alpha val="65000"/>
                </a:schemeClr>
              </a:gs>
              <a:gs pos="100000">
                <a:schemeClr val="accent1">
                  <a:lumMod val="60000"/>
                  <a:lumOff val="40000"/>
                  <a:alpha val="79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D0A00C-21E1-C8D5-6314-9414E9F8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600" y="283029"/>
            <a:ext cx="6987657" cy="977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Key-Features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E0F2D7-FF66-82CC-6B3B-CA6EC51B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600" y="1807894"/>
            <a:ext cx="5362057" cy="2473820"/>
          </a:xfrm>
        </p:spPr>
        <p:txBody>
          <a:bodyPr vert="horz" lIns="91440" tIns="45720" rIns="91440" bIns="45720" rtlCol="0">
            <a:noAutofit/>
          </a:bodyPr>
          <a:lstStyle/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Abrufen</a:t>
            </a:r>
            <a:r>
              <a:rPr lang="en-US" dirty="0"/>
              <a:t> von </a:t>
            </a:r>
            <a:r>
              <a:rPr lang="en-US" dirty="0" err="1"/>
              <a:t>Wetterdaten</a:t>
            </a:r>
            <a:endParaRPr lang="en-US" dirty="0"/>
          </a:p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Notiz</a:t>
            </a:r>
            <a:r>
              <a:rPr lang="en-US" dirty="0"/>
              <a:t> </a:t>
            </a:r>
            <a:r>
              <a:rPr lang="en-US" dirty="0" err="1"/>
              <a:t>erstellen</a:t>
            </a:r>
            <a:endParaRPr lang="en-US" dirty="0"/>
          </a:p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Intuitive </a:t>
            </a:r>
            <a:r>
              <a:rPr lang="en-US" dirty="0" err="1"/>
              <a:t>Benutzeroberfläche</a:t>
            </a:r>
            <a:endParaRPr lang="en-US" dirty="0"/>
          </a:p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Bild in die </a:t>
            </a:r>
            <a:r>
              <a:rPr lang="en-US" dirty="0" err="1"/>
              <a:t>Notiz</a:t>
            </a:r>
            <a:r>
              <a:rPr lang="en-US" dirty="0"/>
              <a:t> </a:t>
            </a:r>
            <a:r>
              <a:rPr lang="en-US" dirty="0" err="1"/>
              <a:t>einfügen</a:t>
            </a:r>
            <a:endParaRPr lang="en-US" dirty="0"/>
          </a:p>
        </p:txBody>
      </p:sp>
      <p:pic>
        <p:nvPicPr>
          <p:cNvPr id="1032" name="Picture 8" descr="Ein logo für android wird auf weißem hintergrund angezeigt. | Premium-Vektor">
            <a:extLst>
              <a:ext uri="{FF2B5EF4-FFF2-40B4-BE49-F238E27FC236}">
                <a16:creationId xmlns:a16="http://schemas.microsoft.com/office/drawing/2014/main" id="{CDFB112B-BBC7-1B89-73B0-9EBBBD73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565" y="4446565"/>
            <a:ext cx="2411435" cy="241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F2BFCA7-AEFE-4177-7C5A-A7CF2F94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516" y="850739"/>
            <a:ext cx="1725049" cy="39309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Grafik 3" descr="Ein Bild, das Grafiken, Screenshot, Symbol, Design enthält.&#10;&#10;Automatisch generierte Beschreibung">
            <a:extLst>
              <a:ext uri="{FF2B5EF4-FFF2-40B4-BE49-F238E27FC236}">
                <a16:creationId xmlns:a16="http://schemas.microsoft.com/office/drawing/2014/main" id="{5ABABE8F-BD75-5F41-ACEC-0468C8556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266" y="237956"/>
            <a:ext cx="886576" cy="8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6">
            <a:extLst>
              <a:ext uri="{FF2B5EF4-FFF2-40B4-BE49-F238E27FC236}">
                <a16:creationId xmlns:a16="http://schemas.microsoft.com/office/drawing/2014/main" id="{2776DE55-DC8B-E035-8B16-9A2CB7BBA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0283640-2A67-4F4D-B420-171D5FF4C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8337" y="-96460"/>
            <a:ext cx="11156869" cy="5483616"/>
          </a:xfrm>
          <a:custGeom>
            <a:avLst/>
            <a:gdLst>
              <a:gd name="connsiteX0" fmla="*/ 75351 w 11156869"/>
              <a:gd name="connsiteY0" fmla="*/ 5483616 h 5483616"/>
              <a:gd name="connsiteX1" fmla="*/ 11156869 w 11156869"/>
              <a:gd name="connsiteY1" fmla="*/ 5290187 h 5483616"/>
              <a:gd name="connsiteX2" fmla="*/ 5162089 w 11156869"/>
              <a:gd name="connsiteY2" fmla="*/ 753031 h 5483616"/>
              <a:gd name="connsiteX3" fmla="*/ 5077812 w 11156869"/>
              <a:gd name="connsiteY3" fmla="*/ 692507 h 5483616"/>
              <a:gd name="connsiteX4" fmla="*/ 2925063 w 11156869"/>
              <a:gd name="connsiteY4" fmla="*/ 1150 h 5483616"/>
              <a:gd name="connsiteX5" fmla="*/ 2691806 w 11156869"/>
              <a:gd name="connsiteY5" fmla="*/ 2336 h 5483616"/>
              <a:gd name="connsiteX6" fmla="*/ 94710 w 11156869"/>
              <a:gd name="connsiteY6" fmla="*/ 1073886 h 5483616"/>
              <a:gd name="connsiteX7" fmla="*/ 0 w 11156869"/>
              <a:gd name="connsiteY7" fmla="*/ 1166738 h 548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56869" h="5483616">
                <a:moveTo>
                  <a:pt x="75351" y="5483616"/>
                </a:moveTo>
                <a:lnTo>
                  <a:pt x="11156869" y="5290187"/>
                </a:lnTo>
                <a:lnTo>
                  <a:pt x="5162089" y="753031"/>
                </a:lnTo>
                <a:lnTo>
                  <a:pt x="5077812" y="692507"/>
                </a:lnTo>
                <a:cubicBezTo>
                  <a:pt x="4420350" y="245206"/>
                  <a:pt x="3671975" y="19009"/>
                  <a:pt x="2925063" y="1150"/>
                </a:cubicBezTo>
                <a:cubicBezTo>
                  <a:pt x="2847260" y="-711"/>
                  <a:pt x="2769472" y="-310"/>
                  <a:pt x="2691806" y="2336"/>
                </a:cubicBezTo>
                <a:cubicBezTo>
                  <a:pt x="1745236" y="34591"/>
                  <a:pt x="816534" y="400481"/>
                  <a:pt x="94710" y="1073886"/>
                </a:cubicBezTo>
                <a:lnTo>
                  <a:pt x="0" y="1166738"/>
                </a:lnTo>
                <a:close/>
              </a:path>
            </a:pathLst>
          </a:custGeom>
          <a:gradFill>
            <a:gsLst>
              <a:gs pos="32000">
                <a:schemeClr val="bg2">
                  <a:alpha val="65000"/>
                </a:schemeClr>
              </a:gs>
              <a:gs pos="100000">
                <a:schemeClr val="accent1">
                  <a:lumMod val="60000"/>
                  <a:lumOff val="40000"/>
                  <a:alpha val="79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D0A00C-21E1-C8D5-6314-9414E9F8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600" y="433990"/>
            <a:ext cx="6987657" cy="8265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err="1"/>
              <a:t>Marketingstrategie</a:t>
            </a:r>
            <a:endParaRPr lang="en-US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E0F2D7-FF66-82CC-6B3B-CA6EC51B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600" y="1807894"/>
            <a:ext cx="5362057" cy="3051782"/>
          </a:xfrm>
        </p:spPr>
        <p:txBody>
          <a:bodyPr vert="horz" lIns="91440" tIns="45720" rIns="91440" bIns="45720" rtlCol="0">
            <a:noAutofit/>
          </a:bodyPr>
          <a:lstStyle/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Short-Clips von </a:t>
            </a:r>
            <a:r>
              <a:rPr lang="en-US" dirty="0" err="1"/>
              <a:t>Personen</a:t>
            </a:r>
            <a:r>
              <a:rPr lang="en-US" dirty="0"/>
              <a:t> die an </a:t>
            </a:r>
            <a:r>
              <a:rPr lang="en-US" dirty="0" err="1"/>
              <a:t>verschiedenen</a:t>
            </a:r>
            <a:r>
              <a:rPr lang="en-US" dirty="0"/>
              <a:t> </a:t>
            </a:r>
            <a:r>
              <a:rPr lang="en-US" dirty="0" err="1"/>
              <a:t>Orten</a:t>
            </a:r>
            <a:r>
              <a:rPr lang="en-US" dirty="0"/>
              <a:t> </a:t>
            </a:r>
            <a:r>
              <a:rPr lang="en-US" dirty="0" err="1"/>
              <a:t>unterwegs</a:t>
            </a:r>
            <a:r>
              <a:rPr lang="en-US" dirty="0"/>
              <a:t> </a:t>
            </a:r>
            <a:r>
              <a:rPr lang="en-US" dirty="0" err="1"/>
              <a:t>sind</a:t>
            </a:r>
            <a:endParaRPr lang="en-US" dirty="0"/>
          </a:p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Social-Media Marketing</a:t>
            </a:r>
          </a:p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Zielgruppenidentifikation</a:t>
            </a:r>
            <a:endParaRPr lang="en-US" dirty="0"/>
          </a:p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Kooperationen</a:t>
            </a:r>
            <a:r>
              <a:rPr lang="en-US" dirty="0"/>
              <a:t> und </a:t>
            </a:r>
            <a:r>
              <a:rPr lang="en-US" dirty="0" err="1"/>
              <a:t>Partnerschaften</a:t>
            </a:r>
            <a:endParaRPr lang="en-US" dirty="0"/>
          </a:p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Werbeanzeigen</a:t>
            </a:r>
            <a:endParaRPr lang="en-US" dirty="0"/>
          </a:p>
        </p:txBody>
      </p:sp>
      <p:pic>
        <p:nvPicPr>
          <p:cNvPr id="1032" name="Picture 8" descr="Ein logo für android wird auf weißem hintergrund angezeigt. | Premium-Vektor">
            <a:extLst>
              <a:ext uri="{FF2B5EF4-FFF2-40B4-BE49-F238E27FC236}">
                <a16:creationId xmlns:a16="http://schemas.microsoft.com/office/drawing/2014/main" id="{CDFB112B-BBC7-1B89-73B0-9EBBBD73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565" y="4446565"/>
            <a:ext cx="2411435" cy="241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F2BFCA7-AEFE-4177-7C5A-A7CF2F94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516" y="850739"/>
            <a:ext cx="1725049" cy="39309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Grafik 4" descr="Ein Bild, das Grafiken, Screenshot, Symbol, Design enthält.&#10;&#10;Automatisch generierte Beschreibung">
            <a:extLst>
              <a:ext uri="{FF2B5EF4-FFF2-40B4-BE49-F238E27FC236}">
                <a16:creationId xmlns:a16="http://schemas.microsoft.com/office/drawing/2014/main" id="{A13EF051-F43C-F602-B59C-0A68C41C4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266" y="237956"/>
            <a:ext cx="886576" cy="8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6">
            <a:extLst>
              <a:ext uri="{FF2B5EF4-FFF2-40B4-BE49-F238E27FC236}">
                <a16:creationId xmlns:a16="http://schemas.microsoft.com/office/drawing/2014/main" id="{2776DE55-DC8B-E035-8B16-9A2CB7BBA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0283640-2A67-4F4D-B420-171D5FF4C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8337" y="-96460"/>
            <a:ext cx="11156869" cy="5483616"/>
          </a:xfrm>
          <a:custGeom>
            <a:avLst/>
            <a:gdLst>
              <a:gd name="connsiteX0" fmla="*/ 75351 w 11156869"/>
              <a:gd name="connsiteY0" fmla="*/ 5483616 h 5483616"/>
              <a:gd name="connsiteX1" fmla="*/ 11156869 w 11156869"/>
              <a:gd name="connsiteY1" fmla="*/ 5290187 h 5483616"/>
              <a:gd name="connsiteX2" fmla="*/ 5162089 w 11156869"/>
              <a:gd name="connsiteY2" fmla="*/ 753031 h 5483616"/>
              <a:gd name="connsiteX3" fmla="*/ 5077812 w 11156869"/>
              <a:gd name="connsiteY3" fmla="*/ 692507 h 5483616"/>
              <a:gd name="connsiteX4" fmla="*/ 2925063 w 11156869"/>
              <a:gd name="connsiteY4" fmla="*/ 1150 h 5483616"/>
              <a:gd name="connsiteX5" fmla="*/ 2691806 w 11156869"/>
              <a:gd name="connsiteY5" fmla="*/ 2336 h 5483616"/>
              <a:gd name="connsiteX6" fmla="*/ 94710 w 11156869"/>
              <a:gd name="connsiteY6" fmla="*/ 1073886 h 5483616"/>
              <a:gd name="connsiteX7" fmla="*/ 0 w 11156869"/>
              <a:gd name="connsiteY7" fmla="*/ 1166738 h 548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56869" h="5483616">
                <a:moveTo>
                  <a:pt x="75351" y="5483616"/>
                </a:moveTo>
                <a:lnTo>
                  <a:pt x="11156869" y="5290187"/>
                </a:lnTo>
                <a:lnTo>
                  <a:pt x="5162089" y="753031"/>
                </a:lnTo>
                <a:lnTo>
                  <a:pt x="5077812" y="692507"/>
                </a:lnTo>
                <a:cubicBezTo>
                  <a:pt x="4420350" y="245206"/>
                  <a:pt x="3671975" y="19009"/>
                  <a:pt x="2925063" y="1150"/>
                </a:cubicBezTo>
                <a:cubicBezTo>
                  <a:pt x="2847260" y="-711"/>
                  <a:pt x="2769472" y="-310"/>
                  <a:pt x="2691806" y="2336"/>
                </a:cubicBezTo>
                <a:cubicBezTo>
                  <a:pt x="1745236" y="34591"/>
                  <a:pt x="816534" y="400481"/>
                  <a:pt x="94710" y="1073886"/>
                </a:cubicBezTo>
                <a:lnTo>
                  <a:pt x="0" y="1166738"/>
                </a:lnTo>
                <a:close/>
              </a:path>
            </a:pathLst>
          </a:custGeom>
          <a:gradFill>
            <a:gsLst>
              <a:gs pos="32000">
                <a:schemeClr val="bg2">
                  <a:alpha val="65000"/>
                </a:schemeClr>
              </a:gs>
              <a:gs pos="100000">
                <a:schemeClr val="accent1">
                  <a:lumMod val="60000"/>
                  <a:lumOff val="40000"/>
                  <a:alpha val="79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D0A00C-21E1-C8D5-6314-9414E9F8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600" y="433990"/>
            <a:ext cx="6987657" cy="8265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err="1"/>
              <a:t>Beispiel</a:t>
            </a:r>
            <a:r>
              <a:rPr lang="en-US" sz="3200" dirty="0"/>
              <a:t> für </a:t>
            </a:r>
            <a:r>
              <a:rPr lang="en-US" sz="3200" dirty="0" err="1"/>
              <a:t>Werbung</a:t>
            </a:r>
            <a:endParaRPr lang="en-US" sz="3200" dirty="0"/>
          </a:p>
        </p:txBody>
      </p:sp>
      <p:pic>
        <p:nvPicPr>
          <p:cNvPr id="1032" name="Picture 8" descr="Ein logo für android wird auf weißem hintergrund angezeigt. | Premium-Vektor">
            <a:extLst>
              <a:ext uri="{FF2B5EF4-FFF2-40B4-BE49-F238E27FC236}">
                <a16:creationId xmlns:a16="http://schemas.microsoft.com/office/drawing/2014/main" id="{CDFB112B-BBC7-1B89-73B0-9EBBBD73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565" y="4446565"/>
            <a:ext cx="2411435" cy="241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Grafiken, Screenshot, Symbol, Design enthält.&#10;&#10;Automatisch generierte Beschreibung">
            <a:extLst>
              <a:ext uri="{FF2B5EF4-FFF2-40B4-BE49-F238E27FC236}">
                <a16:creationId xmlns:a16="http://schemas.microsoft.com/office/drawing/2014/main" id="{A13EF051-F43C-F602-B59C-0A68C41C4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266" y="237956"/>
            <a:ext cx="886576" cy="886576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5B5A291-F525-6E5B-58EE-92A0CE24C27F}"/>
              </a:ext>
            </a:extLst>
          </p:cNvPr>
          <p:cNvGrpSpPr/>
          <p:nvPr/>
        </p:nvGrpSpPr>
        <p:grpSpPr>
          <a:xfrm>
            <a:off x="2939452" y="1694483"/>
            <a:ext cx="6313095" cy="4176983"/>
            <a:chOff x="3116012" y="1529078"/>
            <a:chExt cx="6313095" cy="4176983"/>
          </a:xfrm>
        </p:grpSpPr>
        <p:pic>
          <p:nvPicPr>
            <p:cNvPr id="9" name="Grafik 8" descr="Ein Bild, das Person, Baum, draußen, Handy enthält.">
              <a:extLst>
                <a:ext uri="{FF2B5EF4-FFF2-40B4-BE49-F238E27FC236}">
                  <a16:creationId xmlns:a16="http://schemas.microsoft.com/office/drawing/2014/main" id="{979E3627-FA5D-96DB-97BB-E593484FE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6012" y="1529078"/>
              <a:ext cx="6313095" cy="41769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9B3B790-DB61-BAD7-5D22-5676D1A6D3E2}"/>
                </a:ext>
              </a:extLst>
            </p:cNvPr>
            <p:cNvSpPr txBox="1"/>
            <p:nvPr/>
          </p:nvSpPr>
          <p:spPr>
            <a:xfrm>
              <a:off x="7143641" y="5249057"/>
              <a:ext cx="2181947" cy="36933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Jetzt installieren</a:t>
              </a:r>
              <a:endParaRPr lang="de-AT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494EA8D-A4BF-66D9-4BB9-A9980174B0D2}"/>
                </a:ext>
              </a:extLst>
            </p:cNvPr>
            <p:cNvSpPr txBox="1"/>
            <p:nvPr/>
          </p:nvSpPr>
          <p:spPr>
            <a:xfrm>
              <a:off x="3594298" y="1929174"/>
              <a:ext cx="2145718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3200" b="1" dirty="0" err="1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MapSnap</a:t>
              </a:r>
              <a:endParaRPr lang="de-AT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7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6">
            <a:extLst>
              <a:ext uri="{FF2B5EF4-FFF2-40B4-BE49-F238E27FC236}">
                <a16:creationId xmlns:a16="http://schemas.microsoft.com/office/drawing/2014/main" id="{2776DE55-DC8B-E035-8B16-9A2CB7BBA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0283640-2A67-4F4D-B420-171D5FF4C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8337" y="-96460"/>
            <a:ext cx="11156869" cy="5483616"/>
          </a:xfrm>
          <a:custGeom>
            <a:avLst/>
            <a:gdLst>
              <a:gd name="connsiteX0" fmla="*/ 75351 w 11156869"/>
              <a:gd name="connsiteY0" fmla="*/ 5483616 h 5483616"/>
              <a:gd name="connsiteX1" fmla="*/ 11156869 w 11156869"/>
              <a:gd name="connsiteY1" fmla="*/ 5290187 h 5483616"/>
              <a:gd name="connsiteX2" fmla="*/ 5162089 w 11156869"/>
              <a:gd name="connsiteY2" fmla="*/ 753031 h 5483616"/>
              <a:gd name="connsiteX3" fmla="*/ 5077812 w 11156869"/>
              <a:gd name="connsiteY3" fmla="*/ 692507 h 5483616"/>
              <a:gd name="connsiteX4" fmla="*/ 2925063 w 11156869"/>
              <a:gd name="connsiteY4" fmla="*/ 1150 h 5483616"/>
              <a:gd name="connsiteX5" fmla="*/ 2691806 w 11156869"/>
              <a:gd name="connsiteY5" fmla="*/ 2336 h 5483616"/>
              <a:gd name="connsiteX6" fmla="*/ 94710 w 11156869"/>
              <a:gd name="connsiteY6" fmla="*/ 1073886 h 5483616"/>
              <a:gd name="connsiteX7" fmla="*/ 0 w 11156869"/>
              <a:gd name="connsiteY7" fmla="*/ 1166738 h 548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56869" h="5483616">
                <a:moveTo>
                  <a:pt x="75351" y="5483616"/>
                </a:moveTo>
                <a:lnTo>
                  <a:pt x="11156869" y="5290187"/>
                </a:lnTo>
                <a:lnTo>
                  <a:pt x="5162089" y="753031"/>
                </a:lnTo>
                <a:lnTo>
                  <a:pt x="5077812" y="692507"/>
                </a:lnTo>
                <a:cubicBezTo>
                  <a:pt x="4420350" y="245206"/>
                  <a:pt x="3671975" y="19009"/>
                  <a:pt x="2925063" y="1150"/>
                </a:cubicBezTo>
                <a:cubicBezTo>
                  <a:pt x="2847260" y="-711"/>
                  <a:pt x="2769472" y="-310"/>
                  <a:pt x="2691806" y="2336"/>
                </a:cubicBezTo>
                <a:cubicBezTo>
                  <a:pt x="1745236" y="34591"/>
                  <a:pt x="816534" y="400481"/>
                  <a:pt x="94710" y="1073886"/>
                </a:cubicBezTo>
                <a:lnTo>
                  <a:pt x="0" y="1166738"/>
                </a:lnTo>
                <a:close/>
              </a:path>
            </a:pathLst>
          </a:custGeom>
          <a:gradFill>
            <a:gsLst>
              <a:gs pos="32000">
                <a:schemeClr val="bg2">
                  <a:alpha val="65000"/>
                </a:schemeClr>
              </a:gs>
              <a:gs pos="100000">
                <a:schemeClr val="accent1">
                  <a:lumMod val="60000"/>
                  <a:lumOff val="40000"/>
                  <a:alpha val="79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D0A00C-21E1-C8D5-6314-9414E9F8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600" y="433990"/>
            <a:ext cx="6987657" cy="8265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Paywall</a:t>
            </a:r>
          </a:p>
        </p:txBody>
      </p:sp>
      <p:pic>
        <p:nvPicPr>
          <p:cNvPr id="1032" name="Picture 8" descr="Ein logo für android wird auf weißem hintergrund angezeigt. | Premium-Vektor">
            <a:extLst>
              <a:ext uri="{FF2B5EF4-FFF2-40B4-BE49-F238E27FC236}">
                <a16:creationId xmlns:a16="http://schemas.microsoft.com/office/drawing/2014/main" id="{CDFB112B-BBC7-1B89-73B0-9EBBBD73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565" y="4446565"/>
            <a:ext cx="2411435" cy="241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Grafiken, Screenshot, Symbol, Design enthält.&#10;&#10;Automatisch generierte Beschreibung">
            <a:extLst>
              <a:ext uri="{FF2B5EF4-FFF2-40B4-BE49-F238E27FC236}">
                <a16:creationId xmlns:a16="http://schemas.microsoft.com/office/drawing/2014/main" id="{A13EF051-F43C-F602-B59C-0A68C41C4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266" y="237956"/>
            <a:ext cx="886576" cy="886576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14625F3-415D-6996-42BF-275CD496F8B5}"/>
              </a:ext>
            </a:extLst>
          </p:cNvPr>
          <p:cNvGrpSpPr/>
          <p:nvPr/>
        </p:nvGrpSpPr>
        <p:grpSpPr>
          <a:xfrm>
            <a:off x="5433338" y="1260493"/>
            <a:ext cx="1725049" cy="3930930"/>
            <a:chOff x="5433338" y="1260493"/>
            <a:chExt cx="1725049" cy="393093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4E891FB8-30B8-9FF8-F2E5-16AE2222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3338" y="1260493"/>
              <a:ext cx="1725049" cy="393093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" name="Grafik 3" descr="Ein Bild, das Grafiken, Screenshot, Symbol, Design enthält.&#10;&#10;Automatisch generierte Beschreibung">
              <a:extLst>
                <a:ext uri="{FF2B5EF4-FFF2-40B4-BE49-F238E27FC236}">
                  <a16:creationId xmlns:a16="http://schemas.microsoft.com/office/drawing/2014/main" id="{438EFD7F-ACDC-91B5-4D41-AD9F4AA2A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574" y="2026406"/>
              <a:ext cx="886576" cy="886576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71C4D9F4-E0C6-5DC4-F16A-57AC795078F8}"/>
                </a:ext>
              </a:extLst>
            </p:cNvPr>
            <p:cNvSpPr txBox="1"/>
            <p:nvPr/>
          </p:nvSpPr>
          <p:spPr>
            <a:xfrm>
              <a:off x="5498331" y="2854990"/>
              <a:ext cx="1577999" cy="179433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 Version</a:t>
              </a:r>
            </a:p>
            <a:p>
              <a:pPr algn="ctr"/>
              <a:r>
                <a:rPr lang="de-DE" sz="79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Map</a:t>
              </a:r>
              <a:r>
                <a:rPr lang="de-DE" sz="79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Funktion mit Routen</a:t>
              </a:r>
            </a:p>
            <a:p>
              <a:pPr algn="ctr"/>
              <a:r>
                <a:rPr lang="de-DE" sz="79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Verknüpfung mit </a:t>
              </a:r>
              <a:r>
                <a:rPr lang="de-DE" sz="79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Social</a:t>
              </a:r>
              <a:r>
                <a:rPr lang="de-DE" sz="79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Media</a:t>
              </a:r>
            </a:p>
            <a:p>
              <a:pPr algn="ctr"/>
              <a:r>
                <a:rPr lang="de-DE" sz="79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Schrittzähler</a:t>
              </a:r>
            </a:p>
            <a:p>
              <a:pPr algn="ctr"/>
              <a:r>
                <a:rPr lang="de-DE" sz="79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Keine Werbung</a:t>
              </a:r>
            </a:p>
            <a:p>
              <a:pPr algn="ctr"/>
              <a:endParaRPr lang="de-DE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de-DE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de-DE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de-DE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de-DE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de-A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C34EE41-5628-6FAE-B146-013169BE5BEC}"/>
                </a:ext>
              </a:extLst>
            </p:cNvPr>
            <p:cNvSpPr txBox="1"/>
            <p:nvPr/>
          </p:nvSpPr>
          <p:spPr>
            <a:xfrm>
              <a:off x="5884076" y="4044012"/>
              <a:ext cx="787813" cy="184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Basic Version</a:t>
              </a:r>
              <a:endParaRPr lang="de-AT" sz="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60780C8-943F-6DD9-1B7A-C3571A89533B}"/>
                </a:ext>
              </a:extLst>
            </p:cNvPr>
            <p:cNvSpPr txBox="1"/>
            <p:nvPr/>
          </p:nvSpPr>
          <p:spPr>
            <a:xfrm>
              <a:off x="5722150" y="4228678"/>
              <a:ext cx="1121563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 Version</a:t>
              </a:r>
              <a:endParaRPr lang="de-AT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F07B6171-4E32-C061-E8BF-3BA8049D9AFC}"/>
              </a:ext>
            </a:extLst>
          </p:cNvPr>
          <p:cNvSpPr txBox="1"/>
          <p:nvPr/>
        </p:nvSpPr>
        <p:spPr>
          <a:xfrm>
            <a:off x="6804422" y="1752601"/>
            <a:ext cx="27190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" dirty="0"/>
              <a:t>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1895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6">
            <a:extLst>
              <a:ext uri="{FF2B5EF4-FFF2-40B4-BE49-F238E27FC236}">
                <a16:creationId xmlns:a16="http://schemas.microsoft.com/office/drawing/2014/main" id="{2776DE55-DC8B-E035-8B16-9A2CB7BBA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0283640-2A67-4F4D-B420-171D5FF4C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8337" y="-96460"/>
            <a:ext cx="11156869" cy="5483616"/>
          </a:xfrm>
          <a:custGeom>
            <a:avLst/>
            <a:gdLst>
              <a:gd name="connsiteX0" fmla="*/ 75351 w 11156869"/>
              <a:gd name="connsiteY0" fmla="*/ 5483616 h 5483616"/>
              <a:gd name="connsiteX1" fmla="*/ 11156869 w 11156869"/>
              <a:gd name="connsiteY1" fmla="*/ 5290187 h 5483616"/>
              <a:gd name="connsiteX2" fmla="*/ 5162089 w 11156869"/>
              <a:gd name="connsiteY2" fmla="*/ 753031 h 5483616"/>
              <a:gd name="connsiteX3" fmla="*/ 5077812 w 11156869"/>
              <a:gd name="connsiteY3" fmla="*/ 692507 h 5483616"/>
              <a:gd name="connsiteX4" fmla="*/ 2925063 w 11156869"/>
              <a:gd name="connsiteY4" fmla="*/ 1150 h 5483616"/>
              <a:gd name="connsiteX5" fmla="*/ 2691806 w 11156869"/>
              <a:gd name="connsiteY5" fmla="*/ 2336 h 5483616"/>
              <a:gd name="connsiteX6" fmla="*/ 94710 w 11156869"/>
              <a:gd name="connsiteY6" fmla="*/ 1073886 h 5483616"/>
              <a:gd name="connsiteX7" fmla="*/ 0 w 11156869"/>
              <a:gd name="connsiteY7" fmla="*/ 1166738 h 548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56869" h="5483616">
                <a:moveTo>
                  <a:pt x="75351" y="5483616"/>
                </a:moveTo>
                <a:lnTo>
                  <a:pt x="11156869" y="5290187"/>
                </a:lnTo>
                <a:lnTo>
                  <a:pt x="5162089" y="753031"/>
                </a:lnTo>
                <a:lnTo>
                  <a:pt x="5077812" y="692507"/>
                </a:lnTo>
                <a:cubicBezTo>
                  <a:pt x="4420350" y="245206"/>
                  <a:pt x="3671975" y="19009"/>
                  <a:pt x="2925063" y="1150"/>
                </a:cubicBezTo>
                <a:cubicBezTo>
                  <a:pt x="2847260" y="-711"/>
                  <a:pt x="2769472" y="-310"/>
                  <a:pt x="2691806" y="2336"/>
                </a:cubicBezTo>
                <a:cubicBezTo>
                  <a:pt x="1745236" y="34591"/>
                  <a:pt x="816534" y="400481"/>
                  <a:pt x="94710" y="1073886"/>
                </a:cubicBezTo>
                <a:lnTo>
                  <a:pt x="0" y="1166738"/>
                </a:lnTo>
                <a:close/>
              </a:path>
            </a:pathLst>
          </a:custGeom>
          <a:gradFill>
            <a:gsLst>
              <a:gs pos="32000">
                <a:schemeClr val="bg2">
                  <a:alpha val="65000"/>
                </a:schemeClr>
              </a:gs>
              <a:gs pos="100000">
                <a:schemeClr val="accent1">
                  <a:lumMod val="60000"/>
                  <a:lumOff val="40000"/>
                  <a:alpha val="79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D0A00C-21E1-C8D5-6314-9414E9F8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479" y="396440"/>
            <a:ext cx="6987657" cy="977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MapSnap</a:t>
            </a:r>
            <a:r>
              <a:rPr lang="en-US" dirty="0"/>
              <a:t> du dich </a:t>
            </a:r>
            <a:r>
              <a:rPr lang="en-US" dirty="0" err="1"/>
              <a:t>doch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!</a:t>
            </a:r>
          </a:p>
        </p:txBody>
      </p:sp>
      <p:pic>
        <p:nvPicPr>
          <p:cNvPr id="2050" name="Picture 2" descr="Google releases Android Studio v3.2 Beta">
            <a:extLst>
              <a:ext uri="{FF2B5EF4-FFF2-40B4-BE49-F238E27FC236}">
                <a16:creationId xmlns:a16="http://schemas.microsoft.com/office/drawing/2014/main" id="{552959F3-5576-AD0F-BF55-1759AABD3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408">
            <a:off x="6753019" y="3795404"/>
            <a:ext cx="4074301" cy="228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672E3C9-44EE-06FB-6C75-F59FC90B1D87}"/>
              </a:ext>
            </a:extLst>
          </p:cNvPr>
          <p:cNvSpPr txBox="1">
            <a:spLocks/>
          </p:cNvSpPr>
          <p:nvPr/>
        </p:nvSpPr>
        <p:spPr>
          <a:xfrm>
            <a:off x="1094106" y="2354837"/>
            <a:ext cx="6987657" cy="97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Danke für </a:t>
            </a:r>
            <a:r>
              <a:rPr lang="en-US" sz="2400" b="0" dirty="0" err="1"/>
              <a:t>eure</a:t>
            </a:r>
            <a:r>
              <a:rPr lang="en-US" sz="2400" b="0" dirty="0"/>
              <a:t> </a:t>
            </a:r>
            <a:r>
              <a:rPr lang="en-US" sz="2400" b="0" dirty="0" err="1"/>
              <a:t>Aufmerksamkeit</a:t>
            </a:r>
            <a:r>
              <a:rPr lang="en-US" sz="2400" b="0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44A933-91E0-1F39-BA77-245B466EF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61" y="5601407"/>
            <a:ext cx="5118981" cy="11744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MSc - Designing Digital Business </a:t>
            </a:r>
          </a:p>
          <a:p>
            <a:pPr indent="-228600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Modul D11</a:t>
            </a:r>
            <a:br>
              <a:rPr lang="en-US" sz="1600" dirty="0"/>
            </a:br>
            <a:r>
              <a:rPr lang="en-US" sz="1600" dirty="0"/>
              <a:t>Gruppe ALO:</a:t>
            </a:r>
          </a:p>
          <a:p>
            <a:pPr indent="-228600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Alphan, Langer, </a:t>
            </a:r>
            <a:r>
              <a:rPr lang="en-US" sz="1600" dirty="0" err="1"/>
              <a:t>Ossmann</a:t>
            </a:r>
            <a:endParaRPr lang="en-US" sz="1600" dirty="0"/>
          </a:p>
          <a:p>
            <a:pPr indent="-228600">
              <a:lnSpc>
                <a:spcPct val="110000"/>
              </a:lnSpc>
            </a:pPr>
            <a:endParaRPr lang="en-US" sz="1600" dirty="0"/>
          </a:p>
        </p:txBody>
      </p:sp>
      <p:pic>
        <p:nvPicPr>
          <p:cNvPr id="4" name="Grafik 3" descr="Ein Bild, das Grafiken, Screenshot, Symbol, Design enthält.&#10;&#10;Automatisch generierte Beschreibung">
            <a:extLst>
              <a:ext uri="{FF2B5EF4-FFF2-40B4-BE49-F238E27FC236}">
                <a16:creationId xmlns:a16="http://schemas.microsoft.com/office/drawing/2014/main" id="{32503F65-D8DE-F7D2-C314-B9F89071F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266" y="237956"/>
            <a:ext cx="886576" cy="8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3" grpId="0" build="p"/>
    </p:bldLst>
  </p:timing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97</Words>
  <Application>Microsoft Office PowerPoint</Application>
  <PresentationFormat>Breitbild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SwellVTI</vt:lpstr>
      <vt:lpstr>MapSnap</vt:lpstr>
      <vt:lpstr>Key-Features</vt:lpstr>
      <vt:lpstr>Marketingstrategie</vt:lpstr>
      <vt:lpstr>Beispiel für Werbung</vt:lpstr>
      <vt:lpstr>Paywall</vt:lpstr>
      <vt:lpstr>MapSnap du dich doch auch!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MapSnap</dc:title>
  <dc:creator>Ilkkan Alphan</dc:creator>
  <cp:lastModifiedBy>Ilkkan Alphan</cp:lastModifiedBy>
  <cp:revision>21</cp:revision>
  <dcterms:created xsi:type="dcterms:W3CDTF">2024-01-26T00:51:52Z</dcterms:created>
  <dcterms:modified xsi:type="dcterms:W3CDTF">2024-01-26T18:44:58Z</dcterms:modified>
</cp:coreProperties>
</file>