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2" r:id="rId1"/>
  </p:sldMasterIdLst>
  <p:sldIdLst>
    <p:sldId id="256" r:id="rId2"/>
    <p:sldId id="259" r:id="rId3"/>
    <p:sldId id="262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100" d="100"/>
          <a:sy n="100" d="100"/>
        </p:scale>
        <p:origin x="3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D7368D-31D9-8101-473D-CD39E706F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796401" y="3378954"/>
            <a:ext cx="6394567" cy="3479046"/>
          </a:xfrm>
          <a:custGeom>
            <a:avLst/>
            <a:gdLst>
              <a:gd name="connsiteX0" fmla="*/ 5171297 w 6394567"/>
              <a:gd name="connsiteY0" fmla="*/ 284 h 3479046"/>
              <a:gd name="connsiteX1" fmla="*/ 6394290 w 6394567"/>
              <a:gd name="connsiteY1" fmla="*/ 430072 h 3479046"/>
              <a:gd name="connsiteX2" fmla="*/ 6394567 w 6394567"/>
              <a:gd name="connsiteY2" fmla="*/ 430316 h 3479046"/>
              <a:gd name="connsiteX3" fmla="*/ 6394567 w 6394567"/>
              <a:gd name="connsiteY3" fmla="*/ 3479046 h 3479046"/>
              <a:gd name="connsiteX4" fmla="*/ 0 w 6394567"/>
              <a:gd name="connsiteY4" fmla="*/ 3479046 h 3479046"/>
              <a:gd name="connsiteX5" fmla="*/ 3916974 w 6394567"/>
              <a:gd name="connsiteY5" fmla="*/ 405504 h 3479046"/>
              <a:gd name="connsiteX6" fmla="*/ 3959456 w 6394567"/>
              <a:gd name="connsiteY6" fmla="*/ 373857 h 3479046"/>
              <a:gd name="connsiteX7" fmla="*/ 5052215 w 6394567"/>
              <a:gd name="connsiteY7" fmla="*/ 1756 h 3479046"/>
              <a:gd name="connsiteX8" fmla="*/ 5171297 w 6394567"/>
              <a:gd name="connsiteY8" fmla="*/ 284 h 3479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94567" h="3479046">
                <a:moveTo>
                  <a:pt x="5171297" y="284"/>
                </a:moveTo>
                <a:cubicBezTo>
                  <a:pt x="5607674" y="7531"/>
                  <a:pt x="6039042" y="153650"/>
                  <a:pt x="6394290" y="430072"/>
                </a:cubicBezTo>
                <a:lnTo>
                  <a:pt x="6394567" y="430316"/>
                </a:lnTo>
                <a:lnTo>
                  <a:pt x="6394567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39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F32C74-82F4-2A29-889B-EF23CEE6AA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1" y="1122363"/>
            <a:ext cx="6211185" cy="2305246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ACADD6-278F-604C-8A38-BBBAFC6754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802" y="3549048"/>
            <a:ext cx="5029198" cy="1956278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43946B-3F5A-C916-B62B-8D5938EA8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6539F-2DB8-FCDA-C884-9C3CD29B8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AA7B3-5D3B-D493-8F6F-1FEBB8576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083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50D2E-0561-F284-F89A-AAE3CD09A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36841"/>
            <a:ext cx="10239338" cy="95366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657C4C-16EC-2477-6332-830F53011D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69848" y="2139696"/>
            <a:ext cx="10239338" cy="367768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0940D3-6996-1C08-F1AF-87C354657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676C3-588F-B636-8CE0-AA2CBFBCE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EF8A9-EB1E-B344-A4B8-B58D06336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391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EF3A28-33E4-2796-AE7A-1234569F5C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44950" y="1081177"/>
            <a:ext cx="2508849" cy="463382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D185FC-2BBB-E997-A5CD-F2C6CF6B7C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66800" y="1081177"/>
            <a:ext cx="7505700" cy="463382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314B3C-96CD-071C-C2AD-2C7E04F81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AA2B04-F5E0-C5A3-C77D-6AE9A9E91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155BC2-C712-C4A4-50EC-E10D88344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406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A4769-9A55-AF9B-4CE4-DFA07E711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45D9E-DBB4-B890-88D5-B4C03599E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15260-1C0B-A965-3114-D7C40D18B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AF4D1-0334-3F24-69B4-06C7BD742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BA76D-3B8B-429D-9B32-54D6A6297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992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9C414-4A2F-78AF-ED60-6130D4C563B3}"/>
              </a:ext>
            </a:extLst>
          </p:cNvPr>
          <p:cNvSpPr/>
          <p:nvPr/>
        </p:nvSpPr>
        <p:spPr>
          <a:xfrm>
            <a:off x="6284115" y="3378954"/>
            <a:ext cx="5907885" cy="3479046"/>
          </a:xfrm>
          <a:custGeom>
            <a:avLst/>
            <a:gdLst>
              <a:gd name="connsiteX0" fmla="*/ 5171297 w 5907885"/>
              <a:gd name="connsiteY0" fmla="*/ 284 h 3479046"/>
              <a:gd name="connsiteX1" fmla="*/ 5813217 w 5907885"/>
              <a:gd name="connsiteY1" fmla="*/ 114238 h 3479046"/>
              <a:gd name="connsiteX2" fmla="*/ 5907885 w 5907885"/>
              <a:gd name="connsiteY2" fmla="*/ 151524 h 3479046"/>
              <a:gd name="connsiteX3" fmla="*/ 5907885 w 5907885"/>
              <a:gd name="connsiteY3" fmla="*/ 3479046 h 3479046"/>
              <a:gd name="connsiteX4" fmla="*/ 0 w 5907885"/>
              <a:gd name="connsiteY4" fmla="*/ 3479046 h 3479046"/>
              <a:gd name="connsiteX5" fmla="*/ 3916974 w 5907885"/>
              <a:gd name="connsiteY5" fmla="*/ 405504 h 3479046"/>
              <a:gd name="connsiteX6" fmla="*/ 3959456 w 5907885"/>
              <a:gd name="connsiteY6" fmla="*/ 373857 h 3479046"/>
              <a:gd name="connsiteX7" fmla="*/ 5052215 w 5907885"/>
              <a:gd name="connsiteY7" fmla="*/ 1756 h 3479046"/>
              <a:gd name="connsiteX8" fmla="*/ 5171297 w 5907885"/>
              <a:gd name="connsiteY8" fmla="*/ 284 h 3479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7885" h="3479046">
                <a:moveTo>
                  <a:pt x="5171297" y="284"/>
                </a:moveTo>
                <a:cubicBezTo>
                  <a:pt x="5389485" y="3908"/>
                  <a:pt x="5606422" y="42249"/>
                  <a:pt x="5813217" y="114238"/>
                </a:cubicBezTo>
                <a:lnTo>
                  <a:pt x="5907885" y="151524"/>
                </a:lnTo>
                <a:lnTo>
                  <a:pt x="5907885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23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3410AE4-7FC7-589E-B6D3-0DA7B5FC5CE3}"/>
              </a:ext>
            </a:extLst>
          </p:cNvPr>
          <p:cNvSpPr/>
          <p:nvPr/>
        </p:nvSpPr>
        <p:spPr>
          <a:xfrm flipH="1" flipV="1">
            <a:off x="0" y="0"/>
            <a:ext cx="2923855" cy="1479128"/>
          </a:xfrm>
          <a:custGeom>
            <a:avLst/>
            <a:gdLst>
              <a:gd name="connsiteX0" fmla="*/ 2923855 w 2923855"/>
              <a:gd name="connsiteY0" fmla="*/ 1479128 h 1479128"/>
              <a:gd name="connsiteX1" fmla="*/ 0 w 2923855"/>
              <a:gd name="connsiteY1" fmla="*/ 1479128 h 1479128"/>
              <a:gd name="connsiteX2" fmla="*/ 1368245 w 2923855"/>
              <a:gd name="connsiteY2" fmla="*/ 405504 h 1479128"/>
              <a:gd name="connsiteX3" fmla="*/ 1410727 w 2923855"/>
              <a:gd name="connsiteY3" fmla="*/ 373857 h 1479128"/>
              <a:gd name="connsiteX4" fmla="*/ 2503486 w 2923855"/>
              <a:gd name="connsiteY4" fmla="*/ 1756 h 1479128"/>
              <a:gd name="connsiteX5" fmla="*/ 2622568 w 2923855"/>
              <a:gd name="connsiteY5" fmla="*/ 284 h 1479128"/>
              <a:gd name="connsiteX6" fmla="*/ 2785835 w 2923855"/>
              <a:gd name="connsiteY6" fmla="*/ 9494 h 1479128"/>
              <a:gd name="connsiteX7" fmla="*/ 2923855 w 2923855"/>
              <a:gd name="connsiteY7" fmla="*/ 28352 h 1479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23855" h="1479128">
                <a:moveTo>
                  <a:pt x="2923855" y="1479128"/>
                </a:moveTo>
                <a:lnTo>
                  <a:pt x="0" y="1479128"/>
                </a:lnTo>
                <a:lnTo>
                  <a:pt x="1368245" y="405504"/>
                </a:lnTo>
                <a:lnTo>
                  <a:pt x="1410727" y="373857"/>
                </a:lnTo>
                <a:cubicBezTo>
                  <a:pt x="1742357" y="139664"/>
                  <a:pt x="2122368" y="17528"/>
                  <a:pt x="2503486" y="1756"/>
                </a:cubicBezTo>
                <a:cubicBezTo>
                  <a:pt x="2543187" y="114"/>
                  <a:pt x="2582898" y="-375"/>
                  <a:pt x="2622568" y="284"/>
                </a:cubicBezTo>
                <a:cubicBezTo>
                  <a:pt x="2677115" y="1190"/>
                  <a:pt x="2731584" y="4266"/>
                  <a:pt x="2785835" y="9494"/>
                </a:cubicBezTo>
                <a:lnTo>
                  <a:pt x="2923855" y="28352"/>
                </a:lnTo>
                <a:close/>
              </a:path>
            </a:pathLst>
          </a:custGeom>
          <a:gradFill>
            <a:gsLst>
              <a:gs pos="33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381CBD-08D9-3C9A-7620-24F2D6404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709738"/>
            <a:ext cx="6455434" cy="29812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D5AE2B-1716-CEEC-73F8-E81F591925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800" y="4759252"/>
            <a:ext cx="5397260" cy="95574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F3052-6EE8-979F-04FB-1B8DF81F2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986285-161A-6869-27C2-0A159C234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ED64F-5DAB-238D-C34A-1DCCB1222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005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484D0-7460-7B08-F1EE-96EABE402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9" y="936841"/>
            <a:ext cx="10092477" cy="95366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0B7F9-8ECB-7079-A11E-51D3903E2B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2117341"/>
            <a:ext cx="4809482" cy="37601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E97161-CAF5-CA48-D814-7ACD43AB99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9795" y="2117341"/>
            <a:ext cx="4809482" cy="37601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3BD680-4E7A-5155-3CAE-6BD44EE8B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A152D-EFF2-B3AA-3F25-14E113673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BD6032-FD7A-BFFD-9BE5-48EDBEFBD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237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47F4D-4855-340E-03F3-4860885EC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63283"/>
            <a:ext cx="10096500" cy="91600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CEB472-7426-C288-B5F6-0A1232DCE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801" y="1879287"/>
            <a:ext cx="4739628" cy="582117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25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194F9C-B6FA-97C3-F618-0CF956CB53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66801" y="2505075"/>
            <a:ext cx="4739628" cy="33896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F5665C-7910-AFA2-350F-42C06ED5AF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0330" y="1879287"/>
            <a:ext cx="4762970" cy="582117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25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71352E-1DE0-F0CD-6F81-1D8FF59C2B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0330" y="2505075"/>
            <a:ext cx="4762970" cy="33896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38F7E4-7D9E-4736-3269-4F0C46996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8386CF-9A84-8D2A-BC47-C951DD994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80844D-FE1F-49E7-3BBD-527FB72EC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162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F691C-93A5-1364-00A9-A470C289F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357223"/>
            <a:ext cx="8886884" cy="1043078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E055BD-4154-B9D1-0B5B-B1E3A06B6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2A9E4A-03D1-7A8B-233D-014A3248F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2CEFC4-D276-DF45-F395-F5BD2EA70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466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12C0AD-76F4-FCE4-2717-0A9AA4351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83BB66-3F41-7F1D-5108-B3F679A88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AA6DA0-07AE-4BE4-B82F-7936D0E3E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877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BFB75-C953-0BD0-4E2E-717767426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70626"/>
            <a:ext cx="3705225" cy="1286774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1AA52-60F3-40F2-673B-5848F4253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75426"/>
            <a:ext cx="5980112" cy="476837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0167E8-C561-5A72-AED3-442F66DDEE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DBFED3-7CB3-1B8B-9504-13A121CAD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2456C9-19A0-4441-B1AF-B7AFBF642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8898EA-84CC-411C-0012-D31495369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67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C1E10-1458-2553-05B4-313F7E26D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82128"/>
            <a:ext cx="3705225" cy="1275272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C0F677-F177-6DED-1920-685B9D9FF2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143000"/>
            <a:ext cx="5980112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4D1CB1-2109-480E-8904-4077C94D6E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6576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B0DB38-7CB9-2140-BC21-6D2E7DD0B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B448AD-3B1D-4B5E-CAB9-BB5FD2CDE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EEF53D-CF5A-87A2-E973-3B8CCDEBA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455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1F4A25-A386-9574-775C-E5E5F9FC3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36841"/>
            <a:ext cx="8886884" cy="9536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F7885F-2B7B-74DB-9996-E0ACEBC9D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2139696"/>
            <a:ext cx="8883836" cy="36776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04F519-BA47-2B81-CC1C-7E1F119EC6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7379" y="4629744"/>
            <a:ext cx="26535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E351CED-465B-40B5-ADCE-957C918F227B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952D7B-C352-1630-4C3D-7D5983C04D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610602" y="6318446"/>
            <a:ext cx="27431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E04F0-DF9B-480B-CC46-BAE7A81FB7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6318446"/>
            <a:ext cx="6156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/>
                </a:solidFill>
              </a:defRPr>
            </a:lvl1pPr>
          </a:lstStyle>
          <a:p>
            <a:fld id="{5A33CB2A-1702-4C1D-9CC4-8D472D39F19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438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  <p:sldLayoutId id="2147483798" r:id="rId2"/>
    <p:sldLayoutId id="2147483799" r:id="rId3"/>
    <p:sldLayoutId id="2147483800" r:id="rId4"/>
    <p:sldLayoutId id="2147483801" r:id="rId5"/>
    <p:sldLayoutId id="2147483795" r:id="rId6"/>
    <p:sldLayoutId id="2147483791" r:id="rId7"/>
    <p:sldLayoutId id="2147483792" r:id="rId8"/>
    <p:sldLayoutId id="2147483793" r:id="rId9"/>
    <p:sldLayoutId id="2147483794" r:id="rId10"/>
    <p:sldLayoutId id="214748379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6">
            <a:extLst>
              <a:ext uri="{FF2B5EF4-FFF2-40B4-BE49-F238E27FC236}">
                <a16:creationId xmlns:a16="http://schemas.microsoft.com/office/drawing/2014/main" id="{2776DE55-DC8B-E035-8B16-9A2CB7BBA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50283640-2A67-4F4D-B420-171D5FF4C9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540000" flipV="1">
            <a:off x="-28337" y="-96460"/>
            <a:ext cx="11156869" cy="5483616"/>
          </a:xfrm>
          <a:custGeom>
            <a:avLst/>
            <a:gdLst>
              <a:gd name="connsiteX0" fmla="*/ 75351 w 11156869"/>
              <a:gd name="connsiteY0" fmla="*/ 5483616 h 5483616"/>
              <a:gd name="connsiteX1" fmla="*/ 11156869 w 11156869"/>
              <a:gd name="connsiteY1" fmla="*/ 5290187 h 5483616"/>
              <a:gd name="connsiteX2" fmla="*/ 5162089 w 11156869"/>
              <a:gd name="connsiteY2" fmla="*/ 753031 h 5483616"/>
              <a:gd name="connsiteX3" fmla="*/ 5077812 w 11156869"/>
              <a:gd name="connsiteY3" fmla="*/ 692507 h 5483616"/>
              <a:gd name="connsiteX4" fmla="*/ 2925063 w 11156869"/>
              <a:gd name="connsiteY4" fmla="*/ 1150 h 5483616"/>
              <a:gd name="connsiteX5" fmla="*/ 2691806 w 11156869"/>
              <a:gd name="connsiteY5" fmla="*/ 2336 h 5483616"/>
              <a:gd name="connsiteX6" fmla="*/ 94710 w 11156869"/>
              <a:gd name="connsiteY6" fmla="*/ 1073886 h 5483616"/>
              <a:gd name="connsiteX7" fmla="*/ 0 w 11156869"/>
              <a:gd name="connsiteY7" fmla="*/ 1166738 h 5483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156869" h="5483616">
                <a:moveTo>
                  <a:pt x="75351" y="5483616"/>
                </a:moveTo>
                <a:lnTo>
                  <a:pt x="11156869" y="5290187"/>
                </a:lnTo>
                <a:lnTo>
                  <a:pt x="5162089" y="753031"/>
                </a:lnTo>
                <a:lnTo>
                  <a:pt x="5077812" y="692507"/>
                </a:lnTo>
                <a:cubicBezTo>
                  <a:pt x="4420350" y="245206"/>
                  <a:pt x="3671975" y="19009"/>
                  <a:pt x="2925063" y="1150"/>
                </a:cubicBezTo>
                <a:cubicBezTo>
                  <a:pt x="2847260" y="-711"/>
                  <a:pt x="2769472" y="-310"/>
                  <a:pt x="2691806" y="2336"/>
                </a:cubicBezTo>
                <a:cubicBezTo>
                  <a:pt x="1745236" y="34591"/>
                  <a:pt x="816534" y="400481"/>
                  <a:pt x="94710" y="1073886"/>
                </a:cubicBezTo>
                <a:lnTo>
                  <a:pt x="0" y="1166738"/>
                </a:lnTo>
                <a:close/>
              </a:path>
            </a:pathLst>
          </a:custGeom>
          <a:gradFill>
            <a:gsLst>
              <a:gs pos="32000">
                <a:schemeClr val="bg2">
                  <a:alpha val="65000"/>
                </a:schemeClr>
              </a:gs>
              <a:gs pos="100000">
                <a:schemeClr val="accent1">
                  <a:lumMod val="60000"/>
                  <a:lumOff val="40000"/>
                  <a:alpha val="79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4D0A00C-21E1-C8D5-6314-9414E9F860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7143" y="873457"/>
            <a:ext cx="5586488" cy="177315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 err="1"/>
              <a:t>MapSnap</a:t>
            </a:r>
            <a:endParaRPr lang="en-US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4E0F2D7-FF66-82CC-6B3B-CA6EC51B40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7144" y="2729552"/>
            <a:ext cx="4139823" cy="1481840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110000"/>
              </a:lnSpc>
              <a:spcBef>
                <a:spcPts val="0"/>
              </a:spcBef>
            </a:pPr>
            <a:r>
              <a:rPr lang="en-US" dirty="0"/>
              <a:t>MSc - Designing Digital Business </a:t>
            </a:r>
          </a:p>
          <a:p>
            <a:pPr indent="-228600">
              <a:lnSpc>
                <a:spcPct val="110000"/>
              </a:lnSpc>
              <a:spcBef>
                <a:spcPts val="0"/>
              </a:spcBef>
            </a:pPr>
            <a:r>
              <a:rPr lang="en-US" dirty="0"/>
              <a:t>Modul D11</a:t>
            </a:r>
          </a:p>
          <a:p>
            <a:pPr indent="-228600">
              <a:lnSpc>
                <a:spcPct val="110000"/>
              </a:lnSpc>
              <a:spcBef>
                <a:spcPts val="0"/>
              </a:spcBef>
            </a:pPr>
            <a:br>
              <a:rPr lang="en-US" dirty="0"/>
            </a:br>
            <a:r>
              <a:rPr lang="en-US" dirty="0"/>
              <a:t>Alphan, Langer, </a:t>
            </a:r>
            <a:r>
              <a:rPr lang="en-US" dirty="0" err="1"/>
              <a:t>Ossmann</a:t>
            </a:r>
            <a:endParaRPr lang="en-US" dirty="0"/>
          </a:p>
          <a:p>
            <a:pPr indent="-228600">
              <a:lnSpc>
                <a:spcPct val="110000"/>
              </a:lnSpc>
            </a:pPr>
            <a:endParaRPr lang="en-US" dirty="0"/>
          </a:p>
        </p:txBody>
      </p:sp>
      <p:pic>
        <p:nvPicPr>
          <p:cNvPr id="1032" name="Picture 8" descr="Ein logo für android wird auf weißem hintergrund angezeigt. | Premium-Vektor">
            <a:extLst>
              <a:ext uri="{FF2B5EF4-FFF2-40B4-BE49-F238E27FC236}">
                <a16:creationId xmlns:a16="http://schemas.microsoft.com/office/drawing/2014/main" id="{CDFB112B-BBC7-1B89-73B0-9EBBBD73A8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0565" y="4446565"/>
            <a:ext cx="2411435" cy="241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Grafik 6" descr="Ein Bild, das Grafiken, Screenshot, Symbol, Design enthält.&#10;&#10;Automatisch generierte Beschreibung">
            <a:extLst>
              <a:ext uri="{FF2B5EF4-FFF2-40B4-BE49-F238E27FC236}">
                <a16:creationId xmlns:a16="http://schemas.microsoft.com/office/drawing/2014/main" id="{B4288DCF-567F-C990-86A4-09C73DE9A6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3208" y="1842976"/>
            <a:ext cx="886576" cy="886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926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6">
            <a:extLst>
              <a:ext uri="{FF2B5EF4-FFF2-40B4-BE49-F238E27FC236}">
                <a16:creationId xmlns:a16="http://schemas.microsoft.com/office/drawing/2014/main" id="{2776DE55-DC8B-E035-8B16-9A2CB7BBA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50283640-2A67-4F4D-B420-171D5FF4C9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540000" flipV="1">
            <a:off x="-28337" y="-96460"/>
            <a:ext cx="11156869" cy="5483616"/>
          </a:xfrm>
          <a:custGeom>
            <a:avLst/>
            <a:gdLst>
              <a:gd name="connsiteX0" fmla="*/ 75351 w 11156869"/>
              <a:gd name="connsiteY0" fmla="*/ 5483616 h 5483616"/>
              <a:gd name="connsiteX1" fmla="*/ 11156869 w 11156869"/>
              <a:gd name="connsiteY1" fmla="*/ 5290187 h 5483616"/>
              <a:gd name="connsiteX2" fmla="*/ 5162089 w 11156869"/>
              <a:gd name="connsiteY2" fmla="*/ 753031 h 5483616"/>
              <a:gd name="connsiteX3" fmla="*/ 5077812 w 11156869"/>
              <a:gd name="connsiteY3" fmla="*/ 692507 h 5483616"/>
              <a:gd name="connsiteX4" fmla="*/ 2925063 w 11156869"/>
              <a:gd name="connsiteY4" fmla="*/ 1150 h 5483616"/>
              <a:gd name="connsiteX5" fmla="*/ 2691806 w 11156869"/>
              <a:gd name="connsiteY5" fmla="*/ 2336 h 5483616"/>
              <a:gd name="connsiteX6" fmla="*/ 94710 w 11156869"/>
              <a:gd name="connsiteY6" fmla="*/ 1073886 h 5483616"/>
              <a:gd name="connsiteX7" fmla="*/ 0 w 11156869"/>
              <a:gd name="connsiteY7" fmla="*/ 1166738 h 5483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156869" h="5483616">
                <a:moveTo>
                  <a:pt x="75351" y="5483616"/>
                </a:moveTo>
                <a:lnTo>
                  <a:pt x="11156869" y="5290187"/>
                </a:lnTo>
                <a:lnTo>
                  <a:pt x="5162089" y="753031"/>
                </a:lnTo>
                <a:lnTo>
                  <a:pt x="5077812" y="692507"/>
                </a:lnTo>
                <a:cubicBezTo>
                  <a:pt x="4420350" y="245206"/>
                  <a:pt x="3671975" y="19009"/>
                  <a:pt x="2925063" y="1150"/>
                </a:cubicBezTo>
                <a:cubicBezTo>
                  <a:pt x="2847260" y="-711"/>
                  <a:pt x="2769472" y="-310"/>
                  <a:pt x="2691806" y="2336"/>
                </a:cubicBezTo>
                <a:cubicBezTo>
                  <a:pt x="1745236" y="34591"/>
                  <a:pt x="816534" y="400481"/>
                  <a:pt x="94710" y="1073886"/>
                </a:cubicBezTo>
                <a:lnTo>
                  <a:pt x="0" y="1166738"/>
                </a:lnTo>
                <a:close/>
              </a:path>
            </a:pathLst>
          </a:custGeom>
          <a:gradFill>
            <a:gsLst>
              <a:gs pos="32000">
                <a:schemeClr val="bg2">
                  <a:alpha val="65000"/>
                </a:schemeClr>
              </a:gs>
              <a:gs pos="100000">
                <a:schemeClr val="accent1">
                  <a:lumMod val="60000"/>
                  <a:lumOff val="40000"/>
                  <a:alpha val="79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4D0A00C-21E1-C8D5-6314-9414E9F860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600" y="283029"/>
            <a:ext cx="6987657" cy="97746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Key-Features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4E0F2D7-FF66-82CC-6B3B-CA6EC51B40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600" y="1807894"/>
            <a:ext cx="5362057" cy="2473820"/>
          </a:xfrm>
        </p:spPr>
        <p:txBody>
          <a:bodyPr vert="horz" lIns="91440" tIns="45720" rIns="91440" bIns="45720" rtlCol="0">
            <a:noAutofit/>
          </a:bodyPr>
          <a:lstStyle/>
          <a:p>
            <a:pPr marL="1143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Abrufen</a:t>
            </a:r>
            <a:r>
              <a:rPr lang="en-US" dirty="0"/>
              <a:t> von </a:t>
            </a:r>
            <a:r>
              <a:rPr lang="en-US" dirty="0" err="1"/>
              <a:t>Wetterdaten</a:t>
            </a:r>
            <a:endParaRPr lang="en-US" dirty="0"/>
          </a:p>
          <a:p>
            <a:pPr marL="1143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Standortbezogene</a:t>
            </a:r>
            <a:r>
              <a:rPr lang="en-US" dirty="0"/>
              <a:t> </a:t>
            </a:r>
            <a:r>
              <a:rPr lang="en-US" dirty="0" err="1"/>
              <a:t>Notiz</a:t>
            </a:r>
            <a:r>
              <a:rPr lang="en-US" dirty="0"/>
              <a:t> </a:t>
            </a:r>
            <a:r>
              <a:rPr lang="en-US" dirty="0" err="1"/>
              <a:t>erstellen</a:t>
            </a:r>
            <a:endParaRPr lang="en-US" dirty="0"/>
          </a:p>
          <a:p>
            <a:pPr marL="1143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dirty="0"/>
              <a:t>Intuitive </a:t>
            </a:r>
            <a:r>
              <a:rPr lang="en-US" dirty="0" err="1"/>
              <a:t>Benutzeroberfläche</a:t>
            </a:r>
            <a:endParaRPr lang="en-US" dirty="0"/>
          </a:p>
          <a:p>
            <a:pPr marL="1143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dirty="0"/>
              <a:t>Bild in die </a:t>
            </a:r>
            <a:r>
              <a:rPr lang="en-US" dirty="0" err="1"/>
              <a:t>Notiz</a:t>
            </a:r>
            <a:r>
              <a:rPr lang="en-US" dirty="0"/>
              <a:t> </a:t>
            </a:r>
            <a:r>
              <a:rPr lang="en-US" dirty="0" err="1"/>
              <a:t>einfügen</a:t>
            </a:r>
            <a:endParaRPr lang="en-US" dirty="0"/>
          </a:p>
        </p:txBody>
      </p:sp>
      <p:pic>
        <p:nvPicPr>
          <p:cNvPr id="1032" name="Picture 8" descr="Ein logo für android wird auf weißem hintergrund angezeigt. | Premium-Vektor">
            <a:extLst>
              <a:ext uri="{FF2B5EF4-FFF2-40B4-BE49-F238E27FC236}">
                <a16:creationId xmlns:a16="http://schemas.microsoft.com/office/drawing/2014/main" id="{CDFB112B-BBC7-1B89-73B0-9EBBBD73A8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0565" y="4446565"/>
            <a:ext cx="2411435" cy="241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8F2BFCA7-AEFE-4177-7C5A-A7CF2F9406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5516" y="850739"/>
            <a:ext cx="1725049" cy="393093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" name="Grafik 3" descr="Ein Bild, das Grafiken, Screenshot, Symbol, Design enthält.&#10;&#10;Automatisch generierte Beschreibung">
            <a:extLst>
              <a:ext uri="{FF2B5EF4-FFF2-40B4-BE49-F238E27FC236}">
                <a16:creationId xmlns:a16="http://schemas.microsoft.com/office/drawing/2014/main" id="{5ABABE8F-BD75-5F41-ACEC-0468C85566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6266" y="237956"/>
            <a:ext cx="886576" cy="886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469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4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6">
            <a:extLst>
              <a:ext uri="{FF2B5EF4-FFF2-40B4-BE49-F238E27FC236}">
                <a16:creationId xmlns:a16="http://schemas.microsoft.com/office/drawing/2014/main" id="{2776DE55-DC8B-E035-8B16-9A2CB7BBA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50283640-2A67-4F4D-B420-171D5FF4C9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540000" flipV="1">
            <a:off x="-28337" y="-96460"/>
            <a:ext cx="11156869" cy="5483616"/>
          </a:xfrm>
          <a:custGeom>
            <a:avLst/>
            <a:gdLst>
              <a:gd name="connsiteX0" fmla="*/ 75351 w 11156869"/>
              <a:gd name="connsiteY0" fmla="*/ 5483616 h 5483616"/>
              <a:gd name="connsiteX1" fmla="*/ 11156869 w 11156869"/>
              <a:gd name="connsiteY1" fmla="*/ 5290187 h 5483616"/>
              <a:gd name="connsiteX2" fmla="*/ 5162089 w 11156869"/>
              <a:gd name="connsiteY2" fmla="*/ 753031 h 5483616"/>
              <a:gd name="connsiteX3" fmla="*/ 5077812 w 11156869"/>
              <a:gd name="connsiteY3" fmla="*/ 692507 h 5483616"/>
              <a:gd name="connsiteX4" fmla="*/ 2925063 w 11156869"/>
              <a:gd name="connsiteY4" fmla="*/ 1150 h 5483616"/>
              <a:gd name="connsiteX5" fmla="*/ 2691806 w 11156869"/>
              <a:gd name="connsiteY5" fmla="*/ 2336 h 5483616"/>
              <a:gd name="connsiteX6" fmla="*/ 94710 w 11156869"/>
              <a:gd name="connsiteY6" fmla="*/ 1073886 h 5483616"/>
              <a:gd name="connsiteX7" fmla="*/ 0 w 11156869"/>
              <a:gd name="connsiteY7" fmla="*/ 1166738 h 5483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156869" h="5483616">
                <a:moveTo>
                  <a:pt x="75351" y="5483616"/>
                </a:moveTo>
                <a:lnTo>
                  <a:pt x="11156869" y="5290187"/>
                </a:lnTo>
                <a:lnTo>
                  <a:pt x="5162089" y="753031"/>
                </a:lnTo>
                <a:lnTo>
                  <a:pt x="5077812" y="692507"/>
                </a:lnTo>
                <a:cubicBezTo>
                  <a:pt x="4420350" y="245206"/>
                  <a:pt x="3671975" y="19009"/>
                  <a:pt x="2925063" y="1150"/>
                </a:cubicBezTo>
                <a:cubicBezTo>
                  <a:pt x="2847260" y="-711"/>
                  <a:pt x="2769472" y="-310"/>
                  <a:pt x="2691806" y="2336"/>
                </a:cubicBezTo>
                <a:cubicBezTo>
                  <a:pt x="1745236" y="34591"/>
                  <a:pt x="816534" y="400481"/>
                  <a:pt x="94710" y="1073886"/>
                </a:cubicBezTo>
                <a:lnTo>
                  <a:pt x="0" y="1166738"/>
                </a:lnTo>
                <a:close/>
              </a:path>
            </a:pathLst>
          </a:custGeom>
          <a:gradFill>
            <a:gsLst>
              <a:gs pos="32000">
                <a:schemeClr val="bg2">
                  <a:alpha val="65000"/>
                </a:schemeClr>
              </a:gs>
              <a:gs pos="100000">
                <a:schemeClr val="accent1">
                  <a:lumMod val="60000"/>
                  <a:lumOff val="40000"/>
                  <a:alpha val="79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4D0A00C-21E1-C8D5-6314-9414E9F860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600" y="283029"/>
            <a:ext cx="6987657" cy="97746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 err="1"/>
              <a:t>Screendesign</a:t>
            </a:r>
            <a:endParaRPr lang="en-US" dirty="0"/>
          </a:p>
        </p:txBody>
      </p:sp>
      <p:pic>
        <p:nvPicPr>
          <p:cNvPr id="1032" name="Picture 8" descr="Ein logo für android wird auf weißem hintergrund angezeigt. | Premium-Vektor">
            <a:extLst>
              <a:ext uri="{FF2B5EF4-FFF2-40B4-BE49-F238E27FC236}">
                <a16:creationId xmlns:a16="http://schemas.microsoft.com/office/drawing/2014/main" id="{CDFB112B-BBC7-1B89-73B0-9EBBBD73A8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0565" y="4446565"/>
            <a:ext cx="2411435" cy="241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Grafik 3" descr="Ein Bild, das Grafiken, Screenshot, Symbol, Design enthält.&#10;&#10;Automatisch generierte Beschreibung">
            <a:extLst>
              <a:ext uri="{FF2B5EF4-FFF2-40B4-BE49-F238E27FC236}">
                <a16:creationId xmlns:a16="http://schemas.microsoft.com/office/drawing/2014/main" id="{AE609983-1C1D-8B22-3E85-48633E8C7F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6266" y="237956"/>
            <a:ext cx="886576" cy="886576"/>
          </a:xfrm>
          <a:prstGeom prst="rect">
            <a:avLst/>
          </a:prstGeom>
        </p:spPr>
      </p:pic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8454733B-3815-C20F-BC99-B2EA036D4CC8}"/>
              </a:ext>
            </a:extLst>
          </p:cNvPr>
          <p:cNvGrpSpPr/>
          <p:nvPr/>
        </p:nvGrpSpPr>
        <p:grpSpPr>
          <a:xfrm>
            <a:off x="3116952" y="1655185"/>
            <a:ext cx="1725049" cy="3865479"/>
            <a:chOff x="1619744" y="1691755"/>
            <a:chExt cx="1725049" cy="3865479"/>
          </a:xfrm>
        </p:grpSpPr>
        <p:pic>
          <p:nvPicPr>
            <p:cNvPr id="9" name="Grafik 8">
              <a:extLst>
                <a:ext uri="{FF2B5EF4-FFF2-40B4-BE49-F238E27FC236}">
                  <a16:creationId xmlns:a16="http://schemas.microsoft.com/office/drawing/2014/main" id="{77184C55-623B-9A96-51C2-58F2C56D36F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19744" y="1691755"/>
              <a:ext cx="1725049" cy="3865479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2F638A31-3EF7-B617-8F8D-06C269319DB4}"/>
                </a:ext>
              </a:extLst>
            </p:cNvPr>
            <p:cNvSpPr txBox="1"/>
            <p:nvPr/>
          </p:nvSpPr>
          <p:spPr>
            <a:xfrm>
              <a:off x="3072818" y="2149532"/>
              <a:ext cx="175207" cy="184093"/>
            </a:xfrm>
            <a:prstGeom prst="rect">
              <a:avLst/>
            </a:prstGeom>
            <a:noFill/>
            <a:ln w="28575">
              <a:solidFill>
                <a:schemeClr val="accent6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de-AT" dirty="0"/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F03C45ED-3C66-2F1A-7464-EE103B10CCFA}"/>
              </a:ext>
            </a:extLst>
          </p:cNvPr>
          <p:cNvGrpSpPr/>
          <p:nvPr/>
        </p:nvGrpSpPr>
        <p:grpSpPr>
          <a:xfrm>
            <a:off x="5521603" y="1691753"/>
            <a:ext cx="1787759" cy="3865479"/>
            <a:chOff x="4578525" y="1693320"/>
            <a:chExt cx="1787759" cy="3865479"/>
          </a:xfrm>
        </p:grpSpPr>
        <p:pic>
          <p:nvPicPr>
            <p:cNvPr id="17" name="Grafik 16">
              <a:extLst>
                <a:ext uri="{FF2B5EF4-FFF2-40B4-BE49-F238E27FC236}">
                  <a16:creationId xmlns:a16="http://schemas.microsoft.com/office/drawing/2014/main" id="{BC87DE1B-D565-255B-8DB1-A3ACEB2BB35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578525" y="1693320"/>
              <a:ext cx="1787759" cy="3865479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4C66C0F6-6A98-8C5E-671C-DE10BE29BAC0}"/>
                </a:ext>
              </a:extLst>
            </p:cNvPr>
            <p:cNvSpPr txBox="1"/>
            <p:nvPr/>
          </p:nvSpPr>
          <p:spPr>
            <a:xfrm>
              <a:off x="4683298" y="2413890"/>
              <a:ext cx="1534622" cy="184093"/>
            </a:xfrm>
            <a:prstGeom prst="rect">
              <a:avLst/>
            </a:prstGeom>
            <a:noFill/>
            <a:ln w="28575">
              <a:solidFill>
                <a:schemeClr val="accent6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de-AT" dirty="0"/>
            </a:p>
          </p:txBody>
        </p:sp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9C7BAA41-0739-FA62-BFF9-B82A015EA5DF}"/>
                </a:ext>
              </a:extLst>
            </p:cNvPr>
            <p:cNvSpPr txBox="1"/>
            <p:nvPr/>
          </p:nvSpPr>
          <p:spPr>
            <a:xfrm>
              <a:off x="4683298" y="2726310"/>
              <a:ext cx="1534622" cy="184093"/>
            </a:xfrm>
            <a:prstGeom prst="rect">
              <a:avLst/>
            </a:prstGeom>
            <a:noFill/>
            <a:ln w="28575">
              <a:solidFill>
                <a:schemeClr val="accent6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de-AT" dirty="0"/>
            </a:p>
          </p:txBody>
        </p:sp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BAB13FF0-B3F8-E011-EBE6-0285CCFE0D10}"/>
                </a:ext>
              </a:extLst>
            </p:cNvPr>
            <p:cNvSpPr txBox="1"/>
            <p:nvPr/>
          </p:nvSpPr>
          <p:spPr>
            <a:xfrm>
              <a:off x="4683299" y="3280248"/>
              <a:ext cx="1534622" cy="184093"/>
            </a:xfrm>
            <a:prstGeom prst="rect">
              <a:avLst/>
            </a:prstGeom>
            <a:noFill/>
            <a:ln w="28575">
              <a:solidFill>
                <a:schemeClr val="accent6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de-AT" dirty="0"/>
            </a:p>
          </p:txBody>
        </p:sp>
      </p:grp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D8A75F74-D00C-4000-4395-BE40E76E9067}"/>
              </a:ext>
            </a:extLst>
          </p:cNvPr>
          <p:cNvGrpSpPr/>
          <p:nvPr/>
        </p:nvGrpSpPr>
        <p:grpSpPr>
          <a:xfrm>
            <a:off x="8099553" y="1691753"/>
            <a:ext cx="1900592" cy="3865479"/>
            <a:chOff x="7627257" y="1691755"/>
            <a:chExt cx="1900592" cy="3865479"/>
          </a:xfrm>
        </p:grpSpPr>
        <p:pic>
          <p:nvPicPr>
            <p:cNvPr id="22" name="Grafik 21">
              <a:extLst>
                <a:ext uri="{FF2B5EF4-FFF2-40B4-BE49-F238E27FC236}">
                  <a16:creationId xmlns:a16="http://schemas.microsoft.com/office/drawing/2014/main" id="{61CC3A07-84D9-D78B-F2A0-F3889C78119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627257" y="1691755"/>
              <a:ext cx="1900592" cy="3865479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F01034C0-3CB1-DA84-3173-82CAAC351237}"/>
                </a:ext>
              </a:extLst>
            </p:cNvPr>
            <p:cNvSpPr txBox="1"/>
            <p:nvPr/>
          </p:nvSpPr>
          <p:spPr>
            <a:xfrm>
              <a:off x="7716686" y="2373906"/>
              <a:ext cx="1714651" cy="478832"/>
            </a:xfrm>
            <a:prstGeom prst="rect">
              <a:avLst/>
            </a:prstGeom>
            <a:noFill/>
            <a:ln w="28575">
              <a:solidFill>
                <a:schemeClr val="accent6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de-AT" dirty="0"/>
            </a:p>
          </p:txBody>
        </p:sp>
      </p:grpSp>
      <p:pic>
        <p:nvPicPr>
          <p:cNvPr id="26" name="Grafik 25">
            <a:extLst>
              <a:ext uri="{FF2B5EF4-FFF2-40B4-BE49-F238E27FC236}">
                <a16:creationId xmlns:a16="http://schemas.microsoft.com/office/drawing/2014/main" id="{1F8C2330-A67A-C054-34D5-673AF29F739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1712" y="1649384"/>
            <a:ext cx="1725049" cy="393093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7" name="Textfeld 26">
            <a:extLst>
              <a:ext uri="{FF2B5EF4-FFF2-40B4-BE49-F238E27FC236}">
                <a16:creationId xmlns:a16="http://schemas.microsoft.com/office/drawing/2014/main" id="{BD20A6EF-AEE8-DE9F-2BAF-B48F0F38C38A}"/>
              </a:ext>
            </a:extLst>
          </p:cNvPr>
          <p:cNvSpPr txBox="1"/>
          <p:nvPr/>
        </p:nvSpPr>
        <p:spPr>
          <a:xfrm>
            <a:off x="1141025" y="4400556"/>
            <a:ext cx="640150" cy="220657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de-AT" dirty="0"/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0617500C-AA1A-737B-2727-AF501B251309}"/>
              </a:ext>
            </a:extLst>
          </p:cNvPr>
          <p:cNvSpPr txBox="1"/>
          <p:nvPr/>
        </p:nvSpPr>
        <p:spPr>
          <a:xfrm>
            <a:off x="1253737" y="4814613"/>
            <a:ext cx="414726" cy="216201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657595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6">
            <a:extLst>
              <a:ext uri="{FF2B5EF4-FFF2-40B4-BE49-F238E27FC236}">
                <a16:creationId xmlns:a16="http://schemas.microsoft.com/office/drawing/2014/main" id="{2776DE55-DC8B-E035-8B16-9A2CB7BBA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50283640-2A67-4F4D-B420-171D5FF4C9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540000" flipV="1">
            <a:off x="-28337" y="-96460"/>
            <a:ext cx="11156869" cy="5483616"/>
          </a:xfrm>
          <a:custGeom>
            <a:avLst/>
            <a:gdLst>
              <a:gd name="connsiteX0" fmla="*/ 75351 w 11156869"/>
              <a:gd name="connsiteY0" fmla="*/ 5483616 h 5483616"/>
              <a:gd name="connsiteX1" fmla="*/ 11156869 w 11156869"/>
              <a:gd name="connsiteY1" fmla="*/ 5290187 h 5483616"/>
              <a:gd name="connsiteX2" fmla="*/ 5162089 w 11156869"/>
              <a:gd name="connsiteY2" fmla="*/ 753031 h 5483616"/>
              <a:gd name="connsiteX3" fmla="*/ 5077812 w 11156869"/>
              <a:gd name="connsiteY3" fmla="*/ 692507 h 5483616"/>
              <a:gd name="connsiteX4" fmla="*/ 2925063 w 11156869"/>
              <a:gd name="connsiteY4" fmla="*/ 1150 h 5483616"/>
              <a:gd name="connsiteX5" fmla="*/ 2691806 w 11156869"/>
              <a:gd name="connsiteY5" fmla="*/ 2336 h 5483616"/>
              <a:gd name="connsiteX6" fmla="*/ 94710 w 11156869"/>
              <a:gd name="connsiteY6" fmla="*/ 1073886 h 5483616"/>
              <a:gd name="connsiteX7" fmla="*/ 0 w 11156869"/>
              <a:gd name="connsiteY7" fmla="*/ 1166738 h 5483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156869" h="5483616">
                <a:moveTo>
                  <a:pt x="75351" y="5483616"/>
                </a:moveTo>
                <a:lnTo>
                  <a:pt x="11156869" y="5290187"/>
                </a:lnTo>
                <a:lnTo>
                  <a:pt x="5162089" y="753031"/>
                </a:lnTo>
                <a:lnTo>
                  <a:pt x="5077812" y="692507"/>
                </a:lnTo>
                <a:cubicBezTo>
                  <a:pt x="4420350" y="245206"/>
                  <a:pt x="3671975" y="19009"/>
                  <a:pt x="2925063" y="1150"/>
                </a:cubicBezTo>
                <a:cubicBezTo>
                  <a:pt x="2847260" y="-711"/>
                  <a:pt x="2769472" y="-310"/>
                  <a:pt x="2691806" y="2336"/>
                </a:cubicBezTo>
                <a:cubicBezTo>
                  <a:pt x="1745236" y="34591"/>
                  <a:pt x="816534" y="400481"/>
                  <a:pt x="94710" y="1073886"/>
                </a:cubicBezTo>
                <a:lnTo>
                  <a:pt x="0" y="1166738"/>
                </a:lnTo>
                <a:close/>
              </a:path>
            </a:pathLst>
          </a:custGeom>
          <a:gradFill>
            <a:gsLst>
              <a:gs pos="32000">
                <a:schemeClr val="bg2">
                  <a:alpha val="65000"/>
                </a:schemeClr>
              </a:gs>
              <a:gs pos="100000">
                <a:schemeClr val="accent1">
                  <a:lumMod val="60000"/>
                  <a:lumOff val="40000"/>
                  <a:alpha val="79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4D0A00C-21E1-C8D5-6314-9414E9F860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600" y="433990"/>
            <a:ext cx="6987657" cy="82650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200" dirty="0" err="1"/>
              <a:t>Technologien</a:t>
            </a:r>
            <a:r>
              <a:rPr lang="en-US" sz="3200" dirty="0"/>
              <a:t> und </a:t>
            </a:r>
            <a:r>
              <a:rPr lang="en-US" sz="3200" dirty="0" err="1"/>
              <a:t>Werkzeuge</a:t>
            </a:r>
            <a:endParaRPr lang="en-US" sz="320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4E0F2D7-FF66-82CC-6B3B-CA6EC51B40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600" y="1807894"/>
            <a:ext cx="5362057" cy="2403888"/>
          </a:xfrm>
        </p:spPr>
        <p:txBody>
          <a:bodyPr vert="horz" lIns="91440" tIns="45720" rIns="91440" bIns="45720" rtlCol="0">
            <a:noAutofit/>
          </a:bodyPr>
          <a:lstStyle/>
          <a:p>
            <a:pPr marL="1143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dirty="0"/>
              <a:t>Android Studio</a:t>
            </a:r>
          </a:p>
          <a:p>
            <a:pPr marL="1143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dirty="0"/>
              <a:t>Kotlin Native Code</a:t>
            </a:r>
          </a:p>
          <a:p>
            <a:pPr marL="1143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dirty="0"/>
              <a:t>Room Database</a:t>
            </a:r>
          </a:p>
          <a:p>
            <a:pPr marL="1143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dirty="0"/>
              <a:t>Google Services</a:t>
            </a:r>
          </a:p>
        </p:txBody>
      </p:sp>
      <p:pic>
        <p:nvPicPr>
          <p:cNvPr id="1032" name="Picture 8" descr="Ein logo für android wird auf weißem hintergrund angezeigt. | Premium-Vektor">
            <a:extLst>
              <a:ext uri="{FF2B5EF4-FFF2-40B4-BE49-F238E27FC236}">
                <a16:creationId xmlns:a16="http://schemas.microsoft.com/office/drawing/2014/main" id="{CDFB112B-BBC7-1B89-73B0-9EBBBD73A8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0565" y="4446565"/>
            <a:ext cx="2411435" cy="241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8F2BFCA7-AEFE-4177-7C5A-A7CF2F9406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5516" y="850739"/>
            <a:ext cx="1725049" cy="393093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Grafik 4" descr="Ein Bild, das Grafiken, Screenshot, Symbol, Design enthält.&#10;&#10;Automatisch generierte Beschreibung">
            <a:extLst>
              <a:ext uri="{FF2B5EF4-FFF2-40B4-BE49-F238E27FC236}">
                <a16:creationId xmlns:a16="http://schemas.microsoft.com/office/drawing/2014/main" id="{A13EF051-F43C-F602-B59C-0A68C41C41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6266" y="237956"/>
            <a:ext cx="886576" cy="886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277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4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6">
            <a:extLst>
              <a:ext uri="{FF2B5EF4-FFF2-40B4-BE49-F238E27FC236}">
                <a16:creationId xmlns:a16="http://schemas.microsoft.com/office/drawing/2014/main" id="{2776DE55-DC8B-E035-8B16-9A2CB7BBA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50283640-2A67-4F4D-B420-171D5FF4C9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540000" flipV="1">
            <a:off x="-28337" y="-96460"/>
            <a:ext cx="11156869" cy="5483616"/>
          </a:xfrm>
          <a:custGeom>
            <a:avLst/>
            <a:gdLst>
              <a:gd name="connsiteX0" fmla="*/ 75351 w 11156869"/>
              <a:gd name="connsiteY0" fmla="*/ 5483616 h 5483616"/>
              <a:gd name="connsiteX1" fmla="*/ 11156869 w 11156869"/>
              <a:gd name="connsiteY1" fmla="*/ 5290187 h 5483616"/>
              <a:gd name="connsiteX2" fmla="*/ 5162089 w 11156869"/>
              <a:gd name="connsiteY2" fmla="*/ 753031 h 5483616"/>
              <a:gd name="connsiteX3" fmla="*/ 5077812 w 11156869"/>
              <a:gd name="connsiteY3" fmla="*/ 692507 h 5483616"/>
              <a:gd name="connsiteX4" fmla="*/ 2925063 w 11156869"/>
              <a:gd name="connsiteY4" fmla="*/ 1150 h 5483616"/>
              <a:gd name="connsiteX5" fmla="*/ 2691806 w 11156869"/>
              <a:gd name="connsiteY5" fmla="*/ 2336 h 5483616"/>
              <a:gd name="connsiteX6" fmla="*/ 94710 w 11156869"/>
              <a:gd name="connsiteY6" fmla="*/ 1073886 h 5483616"/>
              <a:gd name="connsiteX7" fmla="*/ 0 w 11156869"/>
              <a:gd name="connsiteY7" fmla="*/ 1166738 h 5483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156869" h="5483616">
                <a:moveTo>
                  <a:pt x="75351" y="5483616"/>
                </a:moveTo>
                <a:lnTo>
                  <a:pt x="11156869" y="5290187"/>
                </a:lnTo>
                <a:lnTo>
                  <a:pt x="5162089" y="753031"/>
                </a:lnTo>
                <a:lnTo>
                  <a:pt x="5077812" y="692507"/>
                </a:lnTo>
                <a:cubicBezTo>
                  <a:pt x="4420350" y="245206"/>
                  <a:pt x="3671975" y="19009"/>
                  <a:pt x="2925063" y="1150"/>
                </a:cubicBezTo>
                <a:cubicBezTo>
                  <a:pt x="2847260" y="-711"/>
                  <a:pt x="2769472" y="-310"/>
                  <a:pt x="2691806" y="2336"/>
                </a:cubicBezTo>
                <a:cubicBezTo>
                  <a:pt x="1745236" y="34591"/>
                  <a:pt x="816534" y="400481"/>
                  <a:pt x="94710" y="1073886"/>
                </a:cubicBezTo>
                <a:lnTo>
                  <a:pt x="0" y="1166738"/>
                </a:lnTo>
                <a:close/>
              </a:path>
            </a:pathLst>
          </a:custGeom>
          <a:gradFill>
            <a:gsLst>
              <a:gs pos="32000">
                <a:schemeClr val="bg2">
                  <a:alpha val="65000"/>
                </a:schemeClr>
              </a:gs>
              <a:gs pos="100000">
                <a:schemeClr val="accent1">
                  <a:lumMod val="60000"/>
                  <a:lumOff val="40000"/>
                  <a:alpha val="79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4D0A00C-21E1-C8D5-6314-9414E9F860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600" y="283029"/>
            <a:ext cx="6987657" cy="97746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 err="1"/>
              <a:t>Herausforderungen</a:t>
            </a:r>
            <a:endParaRPr lang="en-US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4E0F2D7-FF66-82CC-6B3B-CA6EC51B40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600" y="1807893"/>
            <a:ext cx="5133127" cy="2973775"/>
          </a:xfrm>
        </p:spPr>
        <p:txBody>
          <a:bodyPr vert="horz" lIns="91440" tIns="45720" rIns="91440" bIns="45720" rtlCol="0">
            <a:noAutofit/>
          </a:bodyPr>
          <a:lstStyle/>
          <a:p>
            <a:pPr marL="1143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Diskussion</a:t>
            </a:r>
            <a:r>
              <a:rPr lang="en-US" dirty="0"/>
              <a:t> </a:t>
            </a:r>
            <a:r>
              <a:rPr lang="en-US" dirty="0" err="1"/>
              <a:t>über</a:t>
            </a:r>
            <a:r>
              <a:rPr lang="en-US" dirty="0"/>
              <a:t> </a:t>
            </a:r>
            <a:r>
              <a:rPr lang="en-US" dirty="0" err="1"/>
              <a:t>technische</a:t>
            </a:r>
            <a:r>
              <a:rPr lang="en-US" dirty="0"/>
              <a:t> und </a:t>
            </a:r>
            <a:r>
              <a:rPr lang="en-US" dirty="0" err="1"/>
              <a:t>gestalterische</a:t>
            </a:r>
            <a:r>
              <a:rPr lang="en-US" dirty="0"/>
              <a:t> </a:t>
            </a:r>
            <a:r>
              <a:rPr lang="en-US" dirty="0" err="1"/>
              <a:t>Lösungen</a:t>
            </a:r>
            <a:endParaRPr lang="en-US" dirty="0"/>
          </a:p>
          <a:p>
            <a:pPr marL="1143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Angewandte</a:t>
            </a:r>
            <a:r>
              <a:rPr lang="en-US" dirty="0"/>
              <a:t> und </a:t>
            </a:r>
            <a:r>
              <a:rPr lang="en-US" dirty="0" err="1"/>
              <a:t>abgewandte</a:t>
            </a:r>
            <a:r>
              <a:rPr lang="en-US" dirty="0"/>
              <a:t> </a:t>
            </a:r>
            <a:r>
              <a:rPr lang="en-US" dirty="0" err="1"/>
              <a:t>Lösungsstrategien</a:t>
            </a:r>
            <a:endParaRPr lang="en-US" dirty="0"/>
          </a:p>
          <a:p>
            <a:pPr marL="1143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Fehlerrecherche</a:t>
            </a:r>
            <a:endParaRPr lang="en-US" dirty="0"/>
          </a:p>
          <a:p>
            <a:pPr marL="1143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Wenig</a:t>
            </a:r>
            <a:r>
              <a:rPr lang="en-US" dirty="0"/>
              <a:t> </a:t>
            </a:r>
            <a:r>
              <a:rPr lang="en-US" dirty="0" err="1"/>
              <a:t>Erfahrung</a:t>
            </a:r>
            <a:r>
              <a:rPr lang="en-US" dirty="0"/>
              <a:t> und Top Motivation </a:t>
            </a:r>
            <a:r>
              <a:rPr lang="en-US" dirty="0" err="1"/>
              <a:t>aller</a:t>
            </a:r>
            <a:r>
              <a:rPr lang="en-US" dirty="0"/>
              <a:t> </a:t>
            </a:r>
            <a:r>
              <a:rPr lang="en-US" dirty="0" err="1"/>
              <a:t>Teilnehmer</a:t>
            </a:r>
            <a:endParaRPr lang="en-US" dirty="0"/>
          </a:p>
          <a:p>
            <a:pPr marL="1143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032" name="Picture 8" descr="Ein logo für android wird auf weißem hintergrund angezeigt. | Premium-Vektor">
            <a:extLst>
              <a:ext uri="{FF2B5EF4-FFF2-40B4-BE49-F238E27FC236}">
                <a16:creationId xmlns:a16="http://schemas.microsoft.com/office/drawing/2014/main" id="{CDFB112B-BBC7-1B89-73B0-9EBBBD73A8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0565" y="4446565"/>
            <a:ext cx="2411435" cy="241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8F2BFCA7-AEFE-4177-7C5A-A7CF2F9406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5516" y="850739"/>
            <a:ext cx="1725049" cy="393093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Grafik 4" descr="Ein Bild, das Grafiken, Screenshot, Symbol, Design enthält.&#10;&#10;Automatisch generierte Beschreibung">
            <a:extLst>
              <a:ext uri="{FF2B5EF4-FFF2-40B4-BE49-F238E27FC236}">
                <a16:creationId xmlns:a16="http://schemas.microsoft.com/office/drawing/2014/main" id="{FCA2478C-4182-B99F-5C4A-5AF9F176D1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6266" y="237956"/>
            <a:ext cx="886576" cy="886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364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4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6">
            <a:extLst>
              <a:ext uri="{FF2B5EF4-FFF2-40B4-BE49-F238E27FC236}">
                <a16:creationId xmlns:a16="http://schemas.microsoft.com/office/drawing/2014/main" id="{2776DE55-DC8B-E035-8B16-9A2CB7BBA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50283640-2A67-4F4D-B420-171D5FF4C9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540000" flipV="1">
            <a:off x="-28337" y="-96460"/>
            <a:ext cx="11156869" cy="5483616"/>
          </a:xfrm>
          <a:custGeom>
            <a:avLst/>
            <a:gdLst>
              <a:gd name="connsiteX0" fmla="*/ 75351 w 11156869"/>
              <a:gd name="connsiteY0" fmla="*/ 5483616 h 5483616"/>
              <a:gd name="connsiteX1" fmla="*/ 11156869 w 11156869"/>
              <a:gd name="connsiteY1" fmla="*/ 5290187 h 5483616"/>
              <a:gd name="connsiteX2" fmla="*/ 5162089 w 11156869"/>
              <a:gd name="connsiteY2" fmla="*/ 753031 h 5483616"/>
              <a:gd name="connsiteX3" fmla="*/ 5077812 w 11156869"/>
              <a:gd name="connsiteY3" fmla="*/ 692507 h 5483616"/>
              <a:gd name="connsiteX4" fmla="*/ 2925063 w 11156869"/>
              <a:gd name="connsiteY4" fmla="*/ 1150 h 5483616"/>
              <a:gd name="connsiteX5" fmla="*/ 2691806 w 11156869"/>
              <a:gd name="connsiteY5" fmla="*/ 2336 h 5483616"/>
              <a:gd name="connsiteX6" fmla="*/ 94710 w 11156869"/>
              <a:gd name="connsiteY6" fmla="*/ 1073886 h 5483616"/>
              <a:gd name="connsiteX7" fmla="*/ 0 w 11156869"/>
              <a:gd name="connsiteY7" fmla="*/ 1166738 h 5483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156869" h="5483616">
                <a:moveTo>
                  <a:pt x="75351" y="5483616"/>
                </a:moveTo>
                <a:lnTo>
                  <a:pt x="11156869" y="5290187"/>
                </a:lnTo>
                <a:lnTo>
                  <a:pt x="5162089" y="753031"/>
                </a:lnTo>
                <a:lnTo>
                  <a:pt x="5077812" y="692507"/>
                </a:lnTo>
                <a:cubicBezTo>
                  <a:pt x="4420350" y="245206"/>
                  <a:pt x="3671975" y="19009"/>
                  <a:pt x="2925063" y="1150"/>
                </a:cubicBezTo>
                <a:cubicBezTo>
                  <a:pt x="2847260" y="-711"/>
                  <a:pt x="2769472" y="-310"/>
                  <a:pt x="2691806" y="2336"/>
                </a:cubicBezTo>
                <a:cubicBezTo>
                  <a:pt x="1745236" y="34591"/>
                  <a:pt x="816534" y="400481"/>
                  <a:pt x="94710" y="1073886"/>
                </a:cubicBezTo>
                <a:lnTo>
                  <a:pt x="0" y="1166738"/>
                </a:lnTo>
                <a:close/>
              </a:path>
            </a:pathLst>
          </a:custGeom>
          <a:gradFill>
            <a:gsLst>
              <a:gs pos="32000">
                <a:schemeClr val="bg2">
                  <a:alpha val="65000"/>
                </a:schemeClr>
              </a:gs>
              <a:gs pos="100000">
                <a:schemeClr val="accent1">
                  <a:lumMod val="60000"/>
                  <a:lumOff val="40000"/>
                  <a:alpha val="79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4D0A00C-21E1-C8D5-6314-9414E9F860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8479" y="396440"/>
            <a:ext cx="6987657" cy="97746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 err="1"/>
              <a:t>MapSnap</a:t>
            </a:r>
            <a:r>
              <a:rPr lang="en-US" dirty="0"/>
              <a:t> du dich </a:t>
            </a:r>
            <a:r>
              <a:rPr lang="en-US" dirty="0" err="1"/>
              <a:t>doch</a:t>
            </a:r>
            <a:r>
              <a:rPr lang="en-US" dirty="0"/>
              <a:t> </a:t>
            </a:r>
            <a:r>
              <a:rPr lang="en-US" dirty="0" err="1"/>
              <a:t>auch</a:t>
            </a:r>
            <a:r>
              <a:rPr lang="en-US" dirty="0"/>
              <a:t>!</a:t>
            </a:r>
          </a:p>
        </p:txBody>
      </p:sp>
      <p:pic>
        <p:nvPicPr>
          <p:cNvPr id="2050" name="Picture 2" descr="Google releases Android Studio v3.2 Beta">
            <a:extLst>
              <a:ext uri="{FF2B5EF4-FFF2-40B4-BE49-F238E27FC236}">
                <a16:creationId xmlns:a16="http://schemas.microsoft.com/office/drawing/2014/main" id="{552959F3-5576-AD0F-BF55-1759AABD33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57408">
            <a:off x="6753019" y="3795404"/>
            <a:ext cx="4074301" cy="2281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el 1">
            <a:extLst>
              <a:ext uri="{FF2B5EF4-FFF2-40B4-BE49-F238E27FC236}">
                <a16:creationId xmlns:a16="http://schemas.microsoft.com/office/drawing/2014/main" id="{9672E3C9-44EE-06FB-6C75-F59FC90B1D87}"/>
              </a:ext>
            </a:extLst>
          </p:cNvPr>
          <p:cNvSpPr txBox="1">
            <a:spLocks/>
          </p:cNvSpPr>
          <p:nvPr/>
        </p:nvSpPr>
        <p:spPr>
          <a:xfrm>
            <a:off x="1094106" y="2354837"/>
            <a:ext cx="6987657" cy="9774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0" dirty="0"/>
              <a:t>Danke für </a:t>
            </a:r>
            <a:r>
              <a:rPr lang="en-US" sz="2400" b="0" dirty="0" err="1"/>
              <a:t>eure</a:t>
            </a:r>
            <a:r>
              <a:rPr lang="en-US" sz="2400" b="0" dirty="0"/>
              <a:t> </a:t>
            </a:r>
            <a:r>
              <a:rPr lang="en-US" sz="2400" b="0" dirty="0" err="1"/>
              <a:t>Aufmerksamkeit</a:t>
            </a:r>
            <a:r>
              <a:rPr lang="en-US" sz="2400" b="0" dirty="0"/>
              <a:t>!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244A933-91E0-1F39-BA77-245B466EFC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661" y="5601407"/>
            <a:ext cx="5118981" cy="1174400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110000"/>
              </a:lnSpc>
              <a:spcBef>
                <a:spcPts val="0"/>
              </a:spcBef>
            </a:pPr>
            <a:r>
              <a:rPr lang="en-US" sz="1600" dirty="0"/>
              <a:t>MSc - Designing Digital Business </a:t>
            </a:r>
          </a:p>
          <a:p>
            <a:pPr indent="-228600">
              <a:lnSpc>
                <a:spcPct val="110000"/>
              </a:lnSpc>
              <a:spcBef>
                <a:spcPts val="0"/>
              </a:spcBef>
            </a:pPr>
            <a:r>
              <a:rPr lang="en-US" sz="1600" dirty="0"/>
              <a:t>Modul D11</a:t>
            </a:r>
            <a:br>
              <a:rPr lang="en-US" sz="1600" dirty="0"/>
            </a:br>
            <a:r>
              <a:rPr lang="en-US" sz="1600" dirty="0"/>
              <a:t>Gruppe ALO:</a:t>
            </a:r>
          </a:p>
          <a:p>
            <a:pPr indent="-228600">
              <a:lnSpc>
                <a:spcPct val="110000"/>
              </a:lnSpc>
              <a:spcBef>
                <a:spcPts val="0"/>
              </a:spcBef>
            </a:pPr>
            <a:r>
              <a:rPr lang="en-US" sz="1600" dirty="0"/>
              <a:t>Alphan, Langer, </a:t>
            </a:r>
            <a:r>
              <a:rPr lang="en-US" sz="1600" dirty="0" err="1"/>
              <a:t>Ossmann</a:t>
            </a:r>
            <a:endParaRPr lang="en-US" sz="1600" dirty="0"/>
          </a:p>
          <a:p>
            <a:pPr indent="-228600">
              <a:lnSpc>
                <a:spcPct val="110000"/>
              </a:lnSpc>
            </a:pPr>
            <a:endParaRPr lang="en-US" sz="1600" dirty="0"/>
          </a:p>
        </p:txBody>
      </p:sp>
      <p:pic>
        <p:nvPicPr>
          <p:cNvPr id="4" name="Grafik 3" descr="Ein Bild, das Grafiken, Screenshot, Symbol, Design enthält.&#10;&#10;Automatisch generierte Beschreibung">
            <a:extLst>
              <a:ext uri="{FF2B5EF4-FFF2-40B4-BE49-F238E27FC236}">
                <a16:creationId xmlns:a16="http://schemas.microsoft.com/office/drawing/2014/main" id="{32503F65-D8DE-F7D2-C314-B9F89071F9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6266" y="237956"/>
            <a:ext cx="886576" cy="886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77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  <p:bldP spid="3" grpId="0" build="p"/>
    </p:bldLst>
  </p:timing>
</p:sld>
</file>

<file path=ppt/theme/theme1.xml><?xml version="1.0" encoding="utf-8"?>
<a:theme xmlns:a="http://schemas.openxmlformats.org/drawingml/2006/main" name="SwellVTI">
  <a:themeElements>
    <a:clrScheme name="Swell">
      <a:dk1>
        <a:sysClr val="windowText" lastClr="000000"/>
      </a:dk1>
      <a:lt1>
        <a:sysClr val="window" lastClr="FFFFFF"/>
      </a:lt1>
      <a:dk2>
        <a:srgbClr val="233B47"/>
      </a:dk2>
      <a:lt2>
        <a:srgbClr val="FEEFD9"/>
      </a:lt2>
      <a:accent1>
        <a:srgbClr val="16AEA7"/>
      </a:accent1>
      <a:accent2>
        <a:srgbClr val="618F88"/>
      </a:accent2>
      <a:accent3>
        <a:srgbClr val="7A9973"/>
      </a:accent3>
      <a:accent4>
        <a:srgbClr val="8AAE8E"/>
      </a:accent4>
      <a:accent5>
        <a:srgbClr val="EB8F60"/>
      </a:accent5>
      <a:accent6>
        <a:srgbClr val="E57A6F"/>
      </a:accent6>
      <a:hlink>
        <a:srgbClr val="13968F"/>
      </a:hlink>
      <a:folHlink>
        <a:srgbClr val="E56152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wellVTI" id="{8361A04D-931A-43DC-973B-1B0B1DD5DECC}" vid="{6DDB23E8-D18E-4BDA-98D6-324466149EB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87</Words>
  <Application>Microsoft Office PowerPoint</Application>
  <PresentationFormat>Breitbild</PresentationFormat>
  <Paragraphs>25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9" baseType="lpstr">
      <vt:lpstr>Arial</vt:lpstr>
      <vt:lpstr>Neue Haas Grotesk Text Pro</vt:lpstr>
      <vt:lpstr>SwellVTI</vt:lpstr>
      <vt:lpstr>MapSnap</vt:lpstr>
      <vt:lpstr>Key-Features</vt:lpstr>
      <vt:lpstr>Screendesign</vt:lpstr>
      <vt:lpstr>Technologien und Werkzeuge</vt:lpstr>
      <vt:lpstr>Herausforderungen</vt:lpstr>
      <vt:lpstr>MapSnap du dich doch auch!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MapSnap</dc:title>
  <dc:creator>Ilkkan Alphan</dc:creator>
  <cp:lastModifiedBy>Ilkkan Alphan</cp:lastModifiedBy>
  <cp:revision>14</cp:revision>
  <dcterms:created xsi:type="dcterms:W3CDTF">2024-01-26T00:51:52Z</dcterms:created>
  <dcterms:modified xsi:type="dcterms:W3CDTF">2024-01-26T13:40:41Z</dcterms:modified>
</cp:coreProperties>
</file>