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sldIdLst>
    <p:sldId id="256" r:id="rId2"/>
    <p:sldId id="257" r:id="rId3"/>
    <p:sldId id="266" r:id="rId4"/>
    <p:sldId id="258" r:id="rId5"/>
    <p:sldId id="261" r:id="rId6"/>
    <p:sldId id="262" r:id="rId7"/>
    <p:sldId id="263" r:id="rId8"/>
    <p:sldId id="264" r:id="rId9"/>
    <p:sldId id="265" r:id="rId10"/>
    <p:sldId id="275" r:id="rId11"/>
    <p:sldId id="277" r:id="rId12"/>
    <p:sldId id="260" r:id="rId13"/>
    <p:sldId id="276" r:id="rId14"/>
    <p:sldId id="267" r:id="rId15"/>
    <p:sldId id="268" r:id="rId16"/>
    <p:sldId id="269" r:id="rId17"/>
    <p:sldId id="270" r:id="rId18"/>
    <p:sldId id="271" r:id="rId19"/>
    <p:sldId id="272" r:id="rId20"/>
    <p:sldId id="273" r:id="rId21"/>
    <p:sldId id="274" r:id="rId22"/>
    <p:sldId id="278" r:id="rId23"/>
    <p:sldId id="279" r:id="rId24"/>
    <p:sldId id="280" r:id="rId25"/>
    <p:sldId id="281" r:id="rId26"/>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64"/>
    <p:restoredTop sz="96327"/>
  </p:normalViewPr>
  <p:slideViewPr>
    <p:cSldViewPr snapToGrid="0" snapToObjects="1">
      <p:cViewPr varScale="1">
        <p:scale>
          <a:sx n="95" d="100"/>
          <a:sy n="95" d="100"/>
        </p:scale>
        <p:origin x="5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450F2-7211-1E4C-9B53-DCADC5D32E4D}" type="datetimeFigureOut">
              <a:rPr lang="en-TH" smtClean="0"/>
              <a:t>24/6/2022 R</a:t>
            </a:fld>
            <a:endParaRPr lang="en-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D1EA3-4EDB-1B42-B57B-DB46853C4EE5}" type="slidenum">
              <a:rPr lang="en-TH" smtClean="0"/>
              <a:t>‹#›</a:t>
            </a:fld>
            <a:endParaRPr lang="en-TH"/>
          </a:p>
        </p:txBody>
      </p:sp>
    </p:spTree>
    <p:extLst>
      <p:ext uri="{BB962C8B-B14F-4D97-AF65-F5344CB8AC3E}">
        <p14:creationId xmlns:p14="http://schemas.microsoft.com/office/powerpoint/2010/main" val="3331674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90CA2-B3C6-4033-34CD-13B1C02BBD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5E8B45CF-6081-5348-2ADA-20082B518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BEA3A0BB-F6E4-83C9-3853-4F5779085583}"/>
              </a:ext>
            </a:extLst>
          </p:cNvPr>
          <p:cNvSpPr>
            <a:spLocks noGrp="1"/>
          </p:cNvSpPr>
          <p:nvPr>
            <p:ph type="dt" sz="half" idx="10"/>
          </p:nvPr>
        </p:nvSpPr>
        <p:spPr/>
        <p:txBody>
          <a:bodyPr/>
          <a:lstStyle/>
          <a:p>
            <a:fld id="{507D4501-8531-D149-B246-8CAAEFFEE432}" type="datetime1">
              <a:rPr lang="en-US" smtClean="0"/>
              <a:t>6/24/22</a:t>
            </a:fld>
            <a:endParaRPr lang="en-TH"/>
          </a:p>
        </p:txBody>
      </p:sp>
      <p:sp>
        <p:nvSpPr>
          <p:cNvPr id="5" name="Footer Placeholder 4">
            <a:extLst>
              <a:ext uri="{FF2B5EF4-FFF2-40B4-BE49-F238E27FC236}">
                <a16:creationId xmlns:a16="http://schemas.microsoft.com/office/drawing/2014/main" id="{C867C0DD-312C-6B14-23FE-46A32BA90040}"/>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889AAFCC-0F97-D6AE-21FB-AABB2E73D6CF}"/>
              </a:ext>
            </a:extLst>
          </p:cNvPr>
          <p:cNvSpPr>
            <a:spLocks noGrp="1"/>
          </p:cNvSpPr>
          <p:nvPr>
            <p:ph type="sldNum" sz="quarter" idx="12"/>
          </p:nvPr>
        </p:nvSpPr>
        <p:spPr/>
        <p:txBody>
          <a:bodyPr/>
          <a:lstStyle/>
          <a:p>
            <a:fld id="{388324DD-1C21-6B48-9564-9F976A12E8FA}" type="slidenum">
              <a:rPr lang="en-TH" smtClean="0"/>
              <a:t>‹#›</a:t>
            </a:fld>
            <a:endParaRPr lang="en-TH"/>
          </a:p>
        </p:txBody>
      </p:sp>
    </p:spTree>
    <p:extLst>
      <p:ext uri="{BB962C8B-B14F-4D97-AF65-F5344CB8AC3E}">
        <p14:creationId xmlns:p14="http://schemas.microsoft.com/office/powerpoint/2010/main" val="101289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4564-EF26-D88F-9965-DADD9E5DA132}"/>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9D0ABCBC-3EB4-BB24-4A4C-CC5CD6FD58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38A770DB-CC4A-ECD6-DD6A-B6BB9654301E}"/>
              </a:ext>
            </a:extLst>
          </p:cNvPr>
          <p:cNvSpPr>
            <a:spLocks noGrp="1"/>
          </p:cNvSpPr>
          <p:nvPr>
            <p:ph type="dt" sz="half" idx="10"/>
          </p:nvPr>
        </p:nvSpPr>
        <p:spPr/>
        <p:txBody>
          <a:bodyPr/>
          <a:lstStyle/>
          <a:p>
            <a:fld id="{7B8B9ED0-3F17-234A-AB8C-CFCC75831FCF}" type="datetime1">
              <a:rPr lang="en-US" smtClean="0"/>
              <a:t>6/24/22</a:t>
            </a:fld>
            <a:endParaRPr lang="en-TH"/>
          </a:p>
        </p:txBody>
      </p:sp>
      <p:sp>
        <p:nvSpPr>
          <p:cNvPr id="5" name="Footer Placeholder 4">
            <a:extLst>
              <a:ext uri="{FF2B5EF4-FFF2-40B4-BE49-F238E27FC236}">
                <a16:creationId xmlns:a16="http://schemas.microsoft.com/office/drawing/2014/main" id="{6866EC60-CD4D-B77C-8CE3-1DF76A67916D}"/>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855F4D87-D32A-E0B1-6A18-8B4A9B646FA6}"/>
              </a:ext>
            </a:extLst>
          </p:cNvPr>
          <p:cNvSpPr>
            <a:spLocks noGrp="1"/>
          </p:cNvSpPr>
          <p:nvPr>
            <p:ph type="sldNum" sz="quarter" idx="12"/>
          </p:nvPr>
        </p:nvSpPr>
        <p:spPr/>
        <p:txBody>
          <a:bodyPr/>
          <a:lstStyle/>
          <a:p>
            <a:fld id="{388324DD-1C21-6B48-9564-9F976A12E8FA}" type="slidenum">
              <a:rPr lang="en-TH" smtClean="0"/>
              <a:t>‹#›</a:t>
            </a:fld>
            <a:endParaRPr lang="en-TH"/>
          </a:p>
        </p:txBody>
      </p:sp>
    </p:spTree>
    <p:extLst>
      <p:ext uri="{BB962C8B-B14F-4D97-AF65-F5344CB8AC3E}">
        <p14:creationId xmlns:p14="http://schemas.microsoft.com/office/powerpoint/2010/main" val="161201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2278EC-83A9-51EE-1249-2C4BF43AF9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1024F4EF-FE84-F3AC-9D75-195CBE7604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06EC41EB-E191-9656-29F4-F42CE7A18E2F}"/>
              </a:ext>
            </a:extLst>
          </p:cNvPr>
          <p:cNvSpPr>
            <a:spLocks noGrp="1"/>
          </p:cNvSpPr>
          <p:nvPr>
            <p:ph type="dt" sz="half" idx="10"/>
          </p:nvPr>
        </p:nvSpPr>
        <p:spPr/>
        <p:txBody>
          <a:bodyPr/>
          <a:lstStyle/>
          <a:p>
            <a:fld id="{A1E1324A-9458-6C43-AA7E-16984E9DE2ED}" type="datetime1">
              <a:rPr lang="en-US" smtClean="0"/>
              <a:t>6/24/22</a:t>
            </a:fld>
            <a:endParaRPr lang="en-TH"/>
          </a:p>
        </p:txBody>
      </p:sp>
      <p:sp>
        <p:nvSpPr>
          <p:cNvPr id="5" name="Footer Placeholder 4">
            <a:extLst>
              <a:ext uri="{FF2B5EF4-FFF2-40B4-BE49-F238E27FC236}">
                <a16:creationId xmlns:a16="http://schemas.microsoft.com/office/drawing/2014/main" id="{5377C303-DE43-BD84-8A49-EEED9FAD64B4}"/>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64136251-D702-885A-B4DF-C2BF5DD6C784}"/>
              </a:ext>
            </a:extLst>
          </p:cNvPr>
          <p:cNvSpPr>
            <a:spLocks noGrp="1"/>
          </p:cNvSpPr>
          <p:nvPr>
            <p:ph type="sldNum" sz="quarter" idx="12"/>
          </p:nvPr>
        </p:nvSpPr>
        <p:spPr/>
        <p:txBody>
          <a:bodyPr/>
          <a:lstStyle/>
          <a:p>
            <a:fld id="{388324DD-1C21-6B48-9564-9F976A12E8FA}" type="slidenum">
              <a:rPr lang="en-TH" smtClean="0"/>
              <a:t>‹#›</a:t>
            </a:fld>
            <a:endParaRPr lang="en-TH"/>
          </a:p>
        </p:txBody>
      </p:sp>
    </p:spTree>
    <p:extLst>
      <p:ext uri="{BB962C8B-B14F-4D97-AF65-F5344CB8AC3E}">
        <p14:creationId xmlns:p14="http://schemas.microsoft.com/office/powerpoint/2010/main" val="310944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CE0F-02DB-AD2D-8BD0-5B9952881EC0}"/>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B22F5B16-AA1A-9BD1-3842-E8A5DE5E07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687DED9F-B580-E8C5-5FDF-3837E320D1FB}"/>
              </a:ext>
            </a:extLst>
          </p:cNvPr>
          <p:cNvSpPr>
            <a:spLocks noGrp="1"/>
          </p:cNvSpPr>
          <p:nvPr>
            <p:ph type="dt" sz="half" idx="10"/>
          </p:nvPr>
        </p:nvSpPr>
        <p:spPr/>
        <p:txBody>
          <a:bodyPr/>
          <a:lstStyle/>
          <a:p>
            <a:fld id="{DFBB6226-5A53-564F-A99C-F38770544BF4}" type="datetime1">
              <a:rPr lang="en-US" smtClean="0"/>
              <a:t>6/24/22</a:t>
            </a:fld>
            <a:endParaRPr lang="en-TH"/>
          </a:p>
        </p:txBody>
      </p:sp>
      <p:sp>
        <p:nvSpPr>
          <p:cNvPr id="5" name="Footer Placeholder 4">
            <a:extLst>
              <a:ext uri="{FF2B5EF4-FFF2-40B4-BE49-F238E27FC236}">
                <a16:creationId xmlns:a16="http://schemas.microsoft.com/office/drawing/2014/main" id="{D9155BCE-1EFC-0085-BA1D-4AB648E7AF71}"/>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F036D2CF-DE07-CED4-99E1-9F755D1F1E07}"/>
              </a:ext>
            </a:extLst>
          </p:cNvPr>
          <p:cNvSpPr>
            <a:spLocks noGrp="1"/>
          </p:cNvSpPr>
          <p:nvPr>
            <p:ph type="sldNum" sz="quarter" idx="12"/>
          </p:nvPr>
        </p:nvSpPr>
        <p:spPr/>
        <p:txBody>
          <a:bodyPr/>
          <a:lstStyle/>
          <a:p>
            <a:fld id="{388324DD-1C21-6B48-9564-9F976A12E8FA}" type="slidenum">
              <a:rPr lang="en-TH" smtClean="0"/>
              <a:t>‹#›</a:t>
            </a:fld>
            <a:endParaRPr lang="en-TH"/>
          </a:p>
        </p:txBody>
      </p:sp>
    </p:spTree>
    <p:extLst>
      <p:ext uri="{BB962C8B-B14F-4D97-AF65-F5344CB8AC3E}">
        <p14:creationId xmlns:p14="http://schemas.microsoft.com/office/powerpoint/2010/main" val="195363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5BC4-D8D5-E48F-D2C9-8E44A1CE1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CB89D45A-07FA-9DF2-5975-0C48BDE04B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E0B57C-3A5B-DCDC-24E3-5E4BAC6EA1C6}"/>
              </a:ext>
            </a:extLst>
          </p:cNvPr>
          <p:cNvSpPr>
            <a:spLocks noGrp="1"/>
          </p:cNvSpPr>
          <p:nvPr>
            <p:ph type="dt" sz="half" idx="10"/>
          </p:nvPr>
        </p:nvSpPr>
        <p:spPr/>
        <p:txBody>
          <a:bodyPr/>
          <a:lstStyle/>
          <a:p>
            <a:fld id="{AB21AD12-8470-C64C-9059-471595D8DD50}" type="datetime1">
              <a:rPr lang="en-US" smtClean="0"/>
              <a:t>6/24/22</a:t>
            </a:fld>
            <a:endParaRPr lang="en-TH"/>
          </a:p>
        </p:txBody>
      </p:sp>
      <p:sp>
        <p:nvSpPr>
          <p:cNvPr id="5" name="Footer Placeholder 4">
            <a:extLst>
              <a:ext uri="{FF2B5EF4-FFF2-40B4-BE49-F238E27FC236}">
                <a16:creationId xmlns:a16="http://schemas.microsoft.com/office/drawing/2014/main" id="{8905D734-F3BE-464F-DB24-D0FD93DB6693}"/>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732051AA-F8FD-BDDD-903A-55A537639369}"/>
              </a:ext>
            </a:extLst>
          </p:cNvPr>
          <p:cNvSpPr>
            <a:spLocks noGrp="1"/>
          </p:cNvSpPr>
          <p:nvPr>
            <p:ph type="sldNum" sz="quarter" idx="12"/>
          </p:nvPr>
        </p:nvSpPr>
        <p:spPr/>
        <p:txBody>
          <a:bodyPr/>
          <a:lstStyle/>
          <a:p>
            <a:fld id="{388324DD-1C21-6B48-9564-9F976A12E8FA}" type="slidenum">
              <a:rPr lang="en-TH" smtClean="0"/>
              <a:t>‹#›</a:t>
            </a:fld>
            <a:endParaRPr lang="en-TH"/>
          </a:p>
        </p:txBody>
      </p:sp>
    </p:spTree>
    <p:extLst>
      <p:ext uri="{BB962C8B-B14F-4D97-AF65-F5344CB8AC3E}">
        <p14:creationId xmlns:p14="http://schemas.microsoft.com/office/powerpoint/2010/main" val="70814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48A6-DDF0-654A-39E1-3E78F6EE7DD1}"/>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39C894B2-CAD7-B5B0-4218-9A23B7020A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70AFB3BD-D5C6-6812-D1A8-D63E92A666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D97D48C1-34A5-C2F1-9DB5-2A2CC3067728}"/>
              </a:ext>
            </a:extLst>
          </p:cNvPr>
          <p:cNvSpPr>
            <a:spLocks noGrp="1"/>
          </p:cNvSpPr>
          <p:nvPr>
            <p:ph type="dt" sz="half" idx="10"/>
          </p:nvPr>
        </p:nvSpPr>
        <p:spPr/>
        <p:txBody>
          <a:bodyPr/>
          <a:lstStyle/>
          <a:p>
            <a:fld id="{4DF33B20-7AD7-6743-A394-36380DFFE429}" type="datetime1">
              <a:rPr lang="en-US" smtClean="0"/>
              <a:t>6/24/22</a:t>
            </a:fld>
            <a:endParaRPr lang="en-TH"/>
          </a:p>
        </p:txBody>
      </p:sp>
      <p:sp>
        <p:nvSpPr>
          <p:cNvPr id="6" name="Footer Placeholder 5">
            <a:extLst>
              <a:ext uri="{FF2B5EF4-FFF2-40B4-BE49-F238E27FC236}">
                <a16:creationId xmlns:a16="http://schemas.microsoft.com/office/drawing/2014/main" id="{12212FA1-73AF-5703-FBF6-5EC707DF107F}"/>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359C4656-FAA6-F931-7FF3-C66088A5E0FB}"/>
              </a:ext>
            </a:extLst>
          </p:cNvPr>
          <p:cNvSpPr>
            <a:spLocks noGrp="1"/>
          </p:cNvSpPr>
          <p:nvPr>
            <p:ph type="sldNum" sz="quarter" idx="12"/>
          </p:nvPr>
        </p:nvSpPr>
        <p:spPr/>
        <p:txBody>
          <a:bodyPr/>
          <a:lstStyle/>
          <a:p>
            <a:fld id="{388324DD-1C21-6B48-9564-9F976A12E8FA}" type="slidenum">
              <a:rPr lang="en-TH" smtClean="0"/>
              <a:t>‹#›</a:t>
            </a:fld>
            <a:endParaRPr lang="en-TH"/>
          </a:p>
        </p:txBody>
      </p:sp>
    </p:spTree>
    <p:extLst>
      <p:ext uri="{BB962C8B-B14F-4D97-AF65-F5344CB8AC3E}">
        <p14:creationId xmlns:p14="http://schemas.microsoft.com/office/powerpoint/2010/main" val="408586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9A89-24CA-C9AD-C12B-5662DF43D181}"/>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1C9CD17D-D2DB-AD83-E863-8F569779D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7D34D-7D0A-B3C8-8D09-F4B84668CE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C548A1AC-B0C6-43EE-153F-681C534E1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ADEB76-ACB6-E52C-2198-74C6A28ED4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D2DEF75D-2999-929F-E9C1-CE0FE1829CE9}"/>
              </a:ext>
            </a:extLst>
          </p:cNvPr>
          <p:cNvSpPr>
            <a:spLocks noGrp="1"/>
          </p:cNvSpPr>
          <p:nvPr>
            <p:ph type="dt" sz="half" idx="10"/>
          </p:nvPr>
        </p:nvSpPr>
        <p:spPr/>
        <p:txBody>
          <a:bodyPr/>
          <a:lstStyle/>
          <a:p>
            <a:fld id="{4B297D01-9039-404B-A69C-609A1C7E45A9}" type="datetime1">
              <a:rPr lang="en-US" smtClean="0"/>
              <a:t>6/24/22</a:t>
            </a:fld>
            <a:endParaRPr lang="en-TH"/>
          </a:p>
        </p:txBody>
      </p:sp>
      <p:sp>
        <p:nvSpPr>
          <p:cNvPr id="8" name="Footer Placeholder 7">
            <a:extLst>
              <a:ext uri="{FF2B5EF4-FFF2-40B4-BE49-F238E27FC236}">
                <a16:creationId xmlns:a16="http://schemas.microsoft.com/office/drawing/2014/main" id="{24551AC5-7A7E-76F8-99AA-C7128720E928}"/>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A05859F7-0C99-5742-E8B1-58937CE67C47}"/>
              </a:ext>
            </a:extLst>
          </p:cNvPr>
          <p:cNvSpPr>
            <a:spLocks noGrp="1"/>
          </p:cNvSpPr>
          <p:nvPr>
            <p:ph type="sldNum" sz="quarter" idx="12"/>
          </p:nvPr>
        </p:nvSpPr>
        <p:spPr/>
        <p:txBody>
          <a:bodyPr/>
          <a:lstStyle/>
          <a:p>
            <a:fld id="{388324DD-1C21-6B48-9564-9F976A12E8FA}" type="slidenum">
              <a:rPr lang="en-TH" smtClean="0"/>
              <a:t>‹#›</a:t>
            </a:fld>
            <a:endParaRPr lang="en-TH"/>
          </a:p>
        </p:txBody>
      </p:sp>
    </p:spTree>
    <p:extLst>
      <p:ext uri="{BB962C8B-B14F-4D97-AF65-F5344CB8AC3E}">
        <p14:creationId xmlns:p14="http://schemas.microsoft.com/office/powerpoint/2010/main" val="359969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B27F-1C28-6BAC-7CCB-7EDB65969AA3}"/>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65AF9520-6CB7-D1CB-5586-65E5E5B9E3BB}"/>
              </a:ext>
            </a:extLst>
          </p:cNvPr>
          <p:cNvSpPr>
            <a:spLocks noGrp="1"/>
          </p:cNvSpPr>
          <p:nvPr>
            <p:ph type="dt" sz="half" idx="10"/>
          </p:nvPr>
        </p:nvSpPr>
        <p:spPr/>
        <p:txBody>
          <a:bodyPr/>
          <a:lstStyle/>
          <a:p>
            <a:fld id="{A49C7A0A-D3CE-5445-A72C-397911FC5028}" type="datetime1">
              <a:rPr lang="en-US" smtClean="0"/>
              <a:t>6/24/22</a:t>
            </a:fld>
            <a:endParaRPr lang="en-TH"/>
          </a:p>
        </p:txBody>
      </p:sp>
      <p:sp>
        <p:nvSpPr>
          <p:cNvPr id="4" name="Footer Placeholder 3">
            <a:extLst>
              <a:ext uri="{FF2B5EF4-FFF2-40B4-BE49-F238E27FC236}">
                <a16:creationId xmlns:a16="http://schemas.microsoft.com/office/drawing/2014/main" id="{32CECF59-7B7C-2F74-4F89-6750B44FD672}"/>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B81F7BDB-D71F-6374-43F6-2C8CE2B505C0}"/>
              </a:ext>
            </a:extLst>
          </p:cNvPr>
          <p:cNvSpPr>
            <a:spLocks noGrp="1"/>
          </p:cNvSpPr>
          <p:nvPr>
            <p:ph type="sldNum" sz="quarter" idx="12"/>
          </p:nvPr>
        </p:nvSpPr>
        <p:spPr/>
        <p:txBody>
          <a:bodyPr/>
          <a:lstStyle/>
          <a:p>
            <a:fld id="{388324DD-1C21-6B48-9564-9F976A12E8FA}" type="slidenum">
              <a:rPr lang="en-TH" smtClean="0"/>
              <a:t>‹#›</a:t>
            </a:fld>
            <a:endParaRPr lang="en-TH"/>
          </a:p>
        </p:txBody>
      </p:sp>
    </p:spTree>
    <p:extLst>
      <p:ext uri="{BB962C8B-B14F-4D97-AF65-F5344CB8AC3E}">
        <p14:creationId xmlns:p14="http://schemas.microsoft.com/office/powerpoint/2010/main" val="43791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27B98-DC1A-70C2-6379-DD048171F11B}"/>
              </a:ext>
            </a:extLst>
          </p:cNvPr>
          <p:cNvSpPr>
            <a:spLocks noGrp="1"/>
          </p:cNvSpPr>
          <p:nvPr>
            <p:ph type="dt" sz="half" idx="10"/>
          </p:nvPr>
        </p:nvSpPr>
        <p:spPr/>
        <p:txBody>
          <a:bodyPr/>
          <a:lstStyle/>
          <a:p>
            <a:fld id="{B5834264-EAD0-0E4C-8286-8DCA13C9BB1A}" type="datetime1">
              <a:rPr lang="en-US" smtClean="0"/>
              <a:t>6/24/22</a:t>
            </a:fld>
            <a:endParaRPr lang="en-TH"/>
          </a:p>
        </p:txBody>
      </p:sp>
      <p:sp>
        <p:nvSpPr>
          <p:cNvPr id="3" name="Footer Placeholder 2">
            <a:extLst>
              <a:ext uri="{FF2B5EF4-FFF2-40B4-BE49-F238E27FC236}">
                <a16:creationId xmlns:a16="http://schemas.microsoft.com/office/drawing/2014/main" id="{45A7E1F7-E663-5DBD-F886-F696B9B8591D}"/>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A28CA56C-E83B-60D4-540F-18FFC404394D}"/>
              </a:ext>
            </a:extLst>
          </p:cNvPr>
          <p:cNvSpPr>
            <a:spLocks noGrp="1"/>
          </p:cNvSpPr>
          <p:nvPr>
            <p:ph type="sldNum" sz="quarter" idx="12"/>
          </p:nvPr>
        </p:nvSpPr>
        <p:spPr/>
        <p:txBody>
          <a:bodyPr/>
          <a:lstStyle/>
          <a:p>
            <a:fld id="{388324DD-1C21-6B48-9564-9F976A12E8FA}" type="slidenum">
              <a:rPr lang="en-TH" smtClean="0"/>
              <a:t>‹#›</a:t>
            </a:fld>
            <a:endParaRPr lang="en-TH"/>
          </a:p>
        </p:txBody>
      </p:sp>
    </p:spTree>
    <p:extLst>
      <p:ext uri="{BB962C8B-B14F-4D97-AF65-F5344CB8AC3E}">
        <p14:creationId xmlns:p14="http://schemas.microsoft.com/office/powerpoint/2010/main" val="221908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8B3ED-26C9-36E0-C491-5E24A058A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3CFB3EDC-BC85-8D87-1ADD-4CB7042DB5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FA82D706-E836-CBF9-8065-C5C6CC504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ACD865-AA21-5C8D-FA72-914A889AC99E}"/>
              </a:ext>
            </a:extLst>
          </p:cNvPr>
          <p:cNvSpPr>
            <a:spLocks noGrp="1"/>
          </p:cNvSpPr>
          <p:nvPr>
            <p:ph type="dt" sz="half" idx="10"/>
          </p:nvPr>
        </p:nvSpPr>
        <p:spPr/>
        <p:txBody>
          <a:bodyPr/>
          <a:lstStyle/>
          <a:p>
            <a:fld id="{2FC92B84-F37F-204A-B974-02B7C156138D}" type="datetime1">
              <a:rPr lang="en-US" smtClean="0"/>
              <a:t>6/24/22</a:t>
            </a:fld>
            <a:endParaRPr lang="en-TH"/>
          </a:p>
        </p:txBody>
      </p:sp>
      <p:sp>
        <p:nvSpPr>
          <p:cNvPr id="6" name="Footer Placeholder 5">
            <a:extLst>
              <a:ext uri="{FF2B5EF4-FFF2-40B4-BE49-F238E27FC236}">
                <a16:creationId xmlns:a16="http://schemas.microsoft.com/office/drawing/2014/main" id="{3DD5A935-6470-8FDE-1980-7304BC7429F1}"/>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886D6F6E-04B4-1291-4250-F7E5BBDA6FC7}"/>
              </a:ext>
            </a:extLst>
          </p:cNvPr>
          <p:cNvSpPr>
            <a:spLocks noGrp="1"/>
          </p:cNvSpPr>
          <p:nvPr>
            <p:ph type="sldNum" sz="quarter" idx="12"/>
          </p:nvPr>
        </p:nvSpPr>
        <p:spPr/>
        <p:txBody>
          <a:bodyPr/>
          <a:lstStyle/>
          <a:p>
            <a:fld id="{388324DD-1C21-6B48-9564-9F976A12E8FA}" type="slidenum">
              <a:rPr lang="en-TH" smtClean="0"/>
              <a:t>‹#›</a:t>
            </a:fld>
            <a:endParaRPr lang="en-TH"/>
          </a:p>
        </p:txBody>
      </p:sp>
    </p:spTree>
    <p:extLst>
      <p:ext uri="{BB962C8B-B14F-4D97-AF65-F5344CB8AC3E}">
        <p14:creationId xmlns:p14="http://schemas.microsoft.com/office/powerpoint/2010/main" val="350418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E31C-C9DF-50CD-8EEB-F47D7B09DC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A9E634E6-89FD-5B4C-AD60-98A629F08B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019C7428-7A52-7F7D-82CF-71AD1E3E7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B5479D-F38C-6385-6401-6498D34B78C4}"/>
              </a:ext>
            </a:extLst>
          </p:cNvPr>
          <p:cNvSpPr>
            <a:spLocks noGrp="1"/>
          </p:cNvSpPr>
          <p:nvPr>
            <p:ph type="dt" sz="half" idx="10"/>
          </p:nvPr>
        </p:nvSpPr>
        <p:spPr/>
        <p:txBody>
          <a:bodyPr/>
          <a:lstStyle/>
          <a:p>
            <a:fld id="{40DCDD4C-A8E6-F748-A08C-D99BD35C7D71}" type="datetime1">
              <a:rPr lang="en-US" smtClean="0"/>
              <a:t>6/24/22</a:t>
            </a:fld>
            <a:endParaRPr lang="en-TH"/>
          </a:p>
        </p:txBody>
      </p:sp>
      <p:sp>
        <p:nvSpPr>
          <p:cNvPr id="6" name="Footer Placeholder 5">
            <a:extLst>
              <a:ext uri="{FF2B5EF4-FFF2-40B4-BE49-F238E27FC236}">
                <a16:creationId xmlns:a16="http://schemas.microsoft.com/office/drawing/2014/main" id="{883E610C-BE82-7602-B5F9-FE9EAE645E15}"/>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D3C5CE24-2925-AEF3-0198-2316B7C219D1}"/>
              </a:ext>
            </a:extLst>
          </p:cNvPr>
          <p:cNvSpPr>
            <a:spLocks noGrp="1"/>
          </p:cNvSpPr>
          <p:nvPr>
            <p:ph type="sldNum" sz="quarter" idx="12"/>
          </p:nvPr>
        </p:nvSpPr>
        <p:spPr/>
        <p:txBody>
          <a:bodyPr/>
          <a:lstStyle/>
          <a:p>
            <a:fld id="{388324DD-1C21-6B48-9564-9F976A12E8FA}" type="slidenum">
              <a:rPr lang="en-TH" smtClean="0"/>
              <a:t>‹#›</a:t>
            </a:fld>
            <a:endParaRPr lang="en-TH"/>
          </a:p>
        </p:txBody>
      </p:sp>
    </p:spTree>
    <p:extLst>
      <p:ext uri="{BB962C8B-B14F-4D97-AF65-F5344CB8AC3E}">
        <p14:creationId xmlns:p14="http://schemas.microsoft.com/office/powerpoint/2010/main" val="3015522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529C9E-D47D-682D-33FC-BC94A6B562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H"/>
          </a:p>
        </p:txBody>
      </p:sp>
      <p:sp>
        <p:nvSpPr>
          <p:cNvPr id="3" name="Text Placeholder 2">
            <a:extLst>
              <a:ext uri="{FF2B5EF4-FFF2-40B4-BE49-F238E27FC236}">
                <a16:creationId xmlns:a16="http://schemas.microsoft.com/office/drawing/2014/main" id="{AC3503A3-FF45-DF01-0948-5E54AC26FD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B178D0FA-4B28-1B8E-56B1-55F3705545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98612-2121-3E4E-A10C-241E56AF52F3}" type="datetime1">
              <a:rPr lang="en-US" smtClean="0"/>
              <a:t>6/24/22</a:t>
            </a:fld>
            <a:endParaRPr lang="en-TH"/>
          </a:p>
        </p:txBody>
      </p:sp>
      <p:sp>
        <p:nvSpPr>
          <p:cNvPr id="5" name="Footer Placeholder 4">
            <a:extLst>
              <a:ext uri="{FF2B5EF4-FFF2-40B4-BE49-F238E27FC236}">
                <a16:creationId xmlns:a16="http://schemas.microsoft.com/office/drawing/2014/main" id="{8A80D3E0-17EA-2FCF-F5FF-A80FA5ECAC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H"/>
          </a:p>
        </p:txBody>
      </p:sp>
      <p:sp>
        <p:nvSpPr>
          <p:cNvPr id="6" name="Slide Number Placeholder 5">
            <a:extLst>
              <a:ext uri="{FF2B5EF4-FFF2-40B4-BE49-F238E27FC236}">
                <a16:creationId xmlns:a16="http://schemas.microsoft.com/office/drawing/2014/main" id="{07D6E46E-15AD-F149-63A2-099B8A290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324DD-1C21-6B48-9564-9F976A12E8FA}" type="slidenum">
              <a:rPr lang="en-TH" smtClean="0"/>
              <a:t>‹#›</a:t>
            </a:fld>
            <a:endParaRPr lang="en-TH"/>
          </a:p>
        </p:txBody>
      </p:sp>
    </p:spTree>
    <p:extLst>
      <p:ext uri="{BB962C8B-B14F-4D97-AF65-F5344CB8AC3E}">
        <p14:creationId xmlns:p14="http://schemas.microsoft.com/office/powerpoint/2010/main" val="2967535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AF04-7CBE-0C71-E832-CC39F45E763A}"/>
              </a:ext>
            </a:extLst>
          </p:cNvPr>
          <p:cNvSpPr>
            <a:spLocks noGrp="1"/>
          </p:cNvSpPr>
          <p:nvPr>
            <p:ph type="ctrTitle"/>
          </p:nvPr>
        </p:nvSpPr>
        <p:spPr/>
        <p:txBody>
          <a:bodyPr>
            <a:normAutofit/>
          </a:bodyPr>
          <a:lstStyle/>
          <a:p>
            <a:r>
              <a:rPr lang="en-TH" b="1" dirty="0">
                <a:solidFill>
                  <a:srgbClr val="FF0000"/>
                </a:solidFill>
              </a:rPr>
              <a:t>Topic 04: Data Lifecycle and Data Quality</a:t>
            </a:r>
            <a:endParaRPr lang="en-TH" dirty="0"/>
          </a:p>
        </p:txBody>
      </p:sp>
      <p:sp>
        <p:nvSpPr>
          <p:cNvPr id="3" name="Subtitle 2">
            <a:extLst>
              <a:ext uri="{FF2B5EF4-FFF2-40B4-BE49-F238E27FC236}">
                <a16:creationId xmlns:a16="http://schemas.microsoft.com/office/drawing/2014/main" id="{E5BF56E6-111D-283D-00B0-C6F93B185F75}"/>
              </a:ext>
            </a:extLst>
          </p:cNvPr>
          <p:cNvSpPr>
            <a:spLocks noGrp="1"/>
          </p:cNvSpPr>
          <p:nvPr>
            <p:ph type="subTitle" idx="1"/>
          </p:nvPr>
        </p:nvSpPr>
        <p:spPr>
          <a:xfrm>
            <a:off x="1524000" y="4819134"/>
            <a:ext cx="9144000" cy="438665"/>
          </a:xfrm>
        </p:spPr>
        <p:txBody>
          <a:bodyPr/>
          <a:lstStyle/>
          <a:p>
            <a:r>
              <a:rPr lang="en-TH" dirty="0">
                <a:solidFill>
                  <a:srgbClr val="0070C0"/>
                </a:solidFill>
              </a:rPr>
              <a:t>BDM3302: Data Management</a:t>
            </a:r>
          </a:p>
          <a:p>
            <a:endParaRPr lang="en-TH" dirty="0"/>
          </a:p>
        </p:txBody>
      </p:sp>
    </p:spTree>
    <p:extLst>
      <p:ext uri="{BB962C8B-B14F-4D97-AF65-F5344CB8AC3E}">
        <p14:creationId xmlns:p14="http://schemas.microsoft.com/office/powerpoint/2010/main" val="220584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0E7C-2B91-0907-5332-B69B575C368C}"/>
              </a:ext>
            </a:extLst>
          </p:cNvPr>
          <p:cNvSpPr>
            <a:spLocks noGrp="1"/>
          </p:cNvSpPr>
          <p:nvPr>
            <p:ph type="title"/>
          </p:nvPr>
        </p:nvSpPr>
        <p:spPr>
          <a:xfrm>
            <a:off x="838200" y="365125"/>
            <a:ext cx="10515600" cy="1195451"/>
          </a:xfrm>
        </p:spPr>
        <p:txBody>
          <a:bodyPr/>
          <a:lstStyle/>
          <a:p>
            <a:r>
              <a:rPr lang="en-TH" b="1" dirty="0">
                <a:solidFill>
                  <a:srgbClr val="FF0000"/>
                </a:solidFill>
              </a:rPr>
              <a:t>Reasons Why NOT To Delete Data</a:t>
            </a:r>
          </a:p>
        </p:txBody>
      </p:sp>
      <p:sp>
        <p:nvSpPr>
          <p:cNvPr id="3" name="Content Placeholder 2">
            <a:extLst>
              <a:ext uri="{FF2B5EF4-FFF2-40B4-BE49-F238E27FC236}">
                <a16:creationId xmlns:a16="http://schemas.microsoft.com/office/drawing/2014/main" id="{E6013E20-9506-496F-9840-6F66A9F7899D}"/>
              </a:ext>
            </a:extLst>
          </p:cNvPr>
          <p:cNvSpPr>
            <a:spLocks noGrp="1"/>
          </p:cNvSpPr>
          <p:nvPr>
            <p:ph idx="1"/>
          </p:nvPr>
        </p:nvSpPr>
        <p:spPr>
          <a:xfrm>
            <a:off x="1048512" y="1682496"/>
            <a:ext cx="10305288" cy="4494467"/>
          </a:xfrm>
        </p:spPr>
        <p:txBody>
          <a:bodyPr/>
          <a:lstStyle/>
          <a:p>
            <a:r>
              <a:rPr lang="en-TH" dirty="0"/>
              <a:t>Need to keep records for historical purposes</a:t>
            </a:r>
          </a:p>
          <a:p>
            <a:pPr lvl="1"/>
            <a:r>
              <a:rPr lang="en-TH" dirty="0"/>
              <a:t>Accounting, reporting, legal, etc.</a:t>
            </a:r>
          </a:p>
          <a:p>
            <a:r>
              <a:rPr lang="en-TH" dirty="0"/>
              <a:t>Need to go back and look up information</a:t>
            </a:r>
          </a:p>
          <a:p>
            <a:r>
              <a:rPr lang="en-TH" dirty="0"/>
              <a:t>Legally required to keep information</a:t>
            </a:r>
          </a:p>
          <a:p>
            <a:pPr lvl="1"/>
            <a:r>
              <a:rPr lang="en-TH" dirty="0"/>
              <a:t>Accounting data (Tax info, employee witholdings)</a:t>
            </a:r>
          </a:p>
          <a:p>
            <a:pPr lvl="1"/>
            <a:r>
              <a:rPr lang="en-TH" dirty="0"/>
              <a:t>Regulatory authorities (stock trades, etc.)</a:t>
            </a:r>
          </a:p>
          <a:p>
            <a:pPr lvl="1"/>
            <a:r>
              <a:rPr lang="en-TH" dirty="0"/>
              <a:t>Discovery for lawsuits</a:t>
            </a:r>
          </a:p>
        </p:txBody>
      </p:sp>
      <p:sp>
        <p:nvSpPr>
          <p:cNvPr id="4" name="Slide Number Placeholder 3">
            <a:extLst>
              <a:ext uri="{FF2B5EF4-FFF2-40B4-BE49-F238E27FC236}">
                <a16:creationId xmlns:a16="http://schemas.microsoft.com/office/drawing/2014/main" id="{8B15EC1C-3174-C294-EEBF-4BAC5E04AC9D}"/>
              </a:ext>
            </a:extLst>
          </p:cNvPr>
          <p:cNvSpPr>
            <a:spLocks noGrp="1"/>
          </p:cNvSpPr>
          <p:nvPr>
            <p:ph type="sldNum" sz="quarter" idx="12"/>
          </p:nvPr>
        </p:nvSpPr>
        <p:spPr/>
        <p:txBody>
          <a:bodyPr/>
          <a:lstStyle/>
          <a:p>
            <a:fld id="{388324DD-1C21-6B48-9564-9F976A12E8FA}" type="slidenum">
              <a:rPr lang="en-TH" smtClean="0"/>
              <a:t>10</a:t>
            </a:fld>
            <a:endParaRPr lang="en-TH"/>
          </a:p>
        </p:txBody>
      </p:sp>
      <p:pic>
        <p:nvPicPr>
          <p:cNvPr id="10242" name="Picture 2" descr="Don`t throw trash. Recycle bin sign icon. | Stock vector | Colourbox">
            <a:extLst>
              <a:ext uri="{FF2B5EF4-FFF2-40B4-BE49-F238E27FC236}">
                <a16:creationId xmlns:a16="http://schemas.microsoft.com/office/drawing/2014/main" id="{E156BF96-8886-259E-076C-E5FD9264A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3313" y="3978276"/>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94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258A7-B258-561A-1FD5-50F4866F04BB}"/>
              </a:ext>
            </a:extLst>
          </p:cNvPr>
          <p:cNvSpPr>
            <a:spLocks noGrp="1"/>
          </p:cNvSpPr>
          <p:nvPr>
            <p:ph type="title"/>
          </p:nvPr>
        </p:nvSpPr>
        <p:spPr>
          <a:xfrm>
            <a:off x="838200" y="365125"/>
            <a:ext cx="10515600" cy="659003"/>
          </a:xfrm>
        </p:spPr>
        <p:txBody>
          <a:bodyPr>
            <a:normAutofit fontScale="90000"/>
          </a:bodyPr>
          <a:lstStyle/>
          <a:p>
            <a:r>
              <a:rPr lang="en-TH" b="1" dirty="0">
                <a:solidFill>
                  <a:srgbClr val="FF0000"/>
                </a:solidFill>
              </a:rPr>
              <a:t>Data Quality</a:t>
            </a:r>
            <a:r>
              <a:rPr lang="en-US" b="1" dirty="0">
                <a:solidFill>
                  <a:srgbClr val="FF0000"/>
                </a:solidFill>
              </a:rPr>
              <a:t> Management</a:t>
            </a:r>
            <a:endParaRPr lang="en-TH" dirty="0"/>
          </a:p>
        </p:txBody>
      </p:sp>
      <p:sp>
        <p:nvSpPr>
          <p:cNvPr id="3" name="Content Placeholder 2">
            <a:extLst>
              <a:ext uri="{FF2B5EF4-FFF2-40B4-BE49-F238E27FC236}">
                <a16:creationId xmlns:a16="http://schemas.microsoft.com/office/drawing/2014/main" id="{EA02A728-088C-ADEC-F731-C678DB4712AE}"/>
              </a:ext>
            </a:extLst>
          </p:cNvPr>
          <p:cNvSpPr>
            <a:spLocks noGrp="1"/>
          </p:cNvSpPr>
          <p:nvPr>
            <p:ph idx="1"/>
          </p:nvPr>
        </p:nvSpPr>
        <p:spPr>
          <a:xfrm>
            <a:off x="777240" y="1097280"/>
            <a:ext cx="10515600" cy="4945571"/>
          </a:xfrm>
        </p:spPr>
        <p:txBody>
          <a:bodyPr>
            <a:normAutofit fontScale="92500" lnSpcReduction="10000"/>
          </a:bodyPr>
          <a:lstStyle/>
          <a:p>
            <a:r>
              <a:rPr lang="en-US" dirty="0"/>
              <a:t>Critical business decisions and allocation of resources are made based on what is found in the data. </a:t>
            </a:r>
          </a:p>
          <a:p>
            <a:r>
              <a:rPr lang="en-US" dirty="0"/>
              <a:t>Prices are changed, marketing campaigns created, customers are communicated with, and daily operations evolve around whatever data points are churned out by an organization’s various systems. </a:t>
            </a:r>
          </a:p>
          <a:p>
            <a:r>
              <a:rPr lang="en-US" dirty="0"/>
              <a:t>The data that serves as the foundation of these systems </a:t>
            </a:r>
            <a:r>
              <a:rPr lang="en-US" i="1" dirty="0">
                <a:solidFill>
                  <a:srgbClr val="FF0000"/>
                </a:solidFill>
              </a:rPr>
              <a:t>must be good quality data</a:t>
            </a:r>
            <a:r>
              <a:rPr lang="en-US" dirty="0"/>
              <a:t>.  Otherwise, we fail before we ever begin.  It doesn’t matter how pretty the screens are, how intuitive the interfaces are, how high the performance rockets, how automated the processes are, how innovative the methodology is, and how far-reaching the access to the system is, </a:t>
            </a:r>
            <a:r>
              <a:rPr lang="en-US" i="1" dirty="0">
                <a:solidFill>
                  <a:srgbClr val="FF0000"/>
                </a:solidFill>
              </a:rPr>
              <a:t>if the data are bad—the systems fail</a:t>
            </a:r>
            <a:r>
              <a:rPr lang="en-US" dirty="0"/>
              <a:t>. And if the systems fail, or at the very least provide inaccurate information, every process, decision, resource allocation, communication, or interaction with the system will have a damaging, if not disastrous impact on the business itself. </a:t>
            </a:r>
          </a:p>
          <a:p>
            <a:endParaRPr lang="en-TH" dirty="0"/>
          </a:p>
        </p:txBody>
      </p:sp>
      <p:sp>
        <p:nvSpPr>
          <p:cNvPr id="4" name="Slide Number Placeholder 3">
            <a:extLst>
              <a:ext uri="{FF2B5EF4-FFF2-40B4-BE49-F238E27FC236}">
                <a16:creationId xmlns:a16="http://schemas.microsoft.com/office/drawing/2014/main" id="{091A61FF-D05A-8450-0376-62F1B644E20D}"/>
              </a:ext>
            </a:extLst>
          </p:cNvPr>
          <p:cNvSpPr>
            <a:spLocks noGrp="1"/>
          </p:cNvSpPr>
          <p:nvPr>
            <p:ph type="sldNum" sz="quarter" idx="12"/>
          </p:nvPr>
        </p:nvSpPr>
        <p:spPr/>
        <p:txBody>
          <a:bodyPr/>
          <a:lstStyle/>
          <a:p>
            <a:fld id="{388324DD-1C21-6B48-9564-9F976A12E8FA}" type="slidenum">
              <a:rPr lang="en-TH" smtClean="0"/>
              <a:t>11</a:t>
            </a:fld>
            <a:endParaRPr lang="en-TH"/>
          </a:p>
        </p:txBody>
      </p:sp>
      <p:pic>
        <p:nvPicPr>
          <p:cNvPr id="6" name="Picture 2" descr="Data Quality Rules for Data Quality Check &amp; Improvement">
            <a:extLst>
              <a:ext uri="{FF2B5EF4-FFF2-40B4-BE49-F238E27FC236}">
                <a16:creationId xmlns:a16="http://schemas.microsoft.com/office/drawing/2014/main" id="{DC24C026-1AFA-A00C-9512-9B11DD2F8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352" y="10922"/>
            <a:ext cx="1755648" cy="1755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56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C0CFF-E122-7C56-53D0-6A220D1DD7B3}"/>
              </a:ext>
            </a:extLst>
          </p:cNvPr>
          <p:cNvSpPr>
            <a:spLocks noGrp="1"/>
          </p:cNvSpPr>
          <p:nvPr>
            <p:ph type="title"/>
          </p:nvPr>
        </p:nvSpPr>
        <p:spPr>
          <a:xfrm>
            <a:off x="838200" y="365125"/>
            <a:ext cx="10515600" cy="1054925"/>
          </a:xfrm>
        </p:spPr>
        <p:txBody>
          <a:bodyPr/>
          <a:lstStyle/>
          <a:p>
            <a:r>
              <a:rPr lang="en-TH" b="1" dirty="0">
                <a:solidFill>
                  <a:srgbClr val="FF0000"/>
                </a:solidFill>
              </a:rPr>
              <a:t>Data Quality</a:t>
            </a:r>
            <a:r>
              <a:rPr lang="en-US" b="1" dirty="0">
                <a:solidFill>
                  <a:srgbClr val="FF0000"/>
                </a:solidFill>
              </a:rPr>
              <a:t> Management</a:t>
            </a:r>
            <a:endParaRPr lang="en-TH" b="1" dirty="0">
              <a:solidFill>
                <a:srgbClr val="FF0000"/>
              </a:solidFill>
            </a:endParaRPr>
          </a:p>
        </p:txBody>
      </p:sp>
      <p:sp>
        <p:nvSpPr>
          <p:cNvPr id="3" name="Content Placeholder 2">
            <a:extLst>
              <a:ext uri="{FF2B5EF4-FFF2-40B4-BE49-F238E27FC236}">
                <a16:creationId xmlns:a16="http://schemas.microsoft.com/office/drawing/2014/main" id="{1145813B-5179-33FD-1ABF-43C7835FCE24}"/>
              </a:ext>
            </a:extLst>
          </p:cNvPr>
          <p:cNvSpPr>
            <a:spLocks noGrp="1"/>
          </p:cNvSpPr>
          <p:nvPr>
            <p:ph idx="1"/>
          </p:nvPr>
        </p:nvSpPr>
        <p:spPr>
          <a:xfrm>
            <a:off x="838200" y="1459040"/>
            <a:ext cx="10515600" cy="4486275"/>
          </a:xfrm>
        </p:spPr>
        <p:txBody>
          <a:bodyPr/>
          <a:lstStyle/>
          <a:p>
            <a:r>
              <a:rPr lang="en-US" dirty="0"/>
              <a:t>Data quality management (DQM) is a business principle that relies on the skillsets of people, processes, and technologies to ensure high-quality data throughout your organization. </a:t>
            </a:r>
          </a:p>
          <a:p>
            <a:r>
              <a:rPr lang="en-US" dirty="0"/>
              <a:t>The goal of DQM extends beyond maintaining and improving data quality.  In the long term, well managed data is the key to making educated business decisions and attaining your desired business outcomes.  Teams must be able to trust that the data they’re accessing is correct, current, and consistent across the board.</a:t>
            </a:r>
            <a:endParaRPr lang="en-TH" dirty="0"/>
          </a:p>
        </p:txBody>
      </p:sp>
      <p:sp>
        <p:nvSpPr>
          <p:cNvPr id="4" name="Rectangle 3">
            <a:extLst>
              <a:ext uri="{FF2B5EF4-FFF2-40B4-BE49-F238E27FC236}">
                <a16:creationId xmlns:a16="http://schemas.microsoft.com/office/drawing/2014/main" id="{67FE60A8-7318-C7E4-BB63-3CEFB614B0EF}"/>
              </a:ext>
            </a:extLst>
          </p:cNvPr>
          <p:cNvSpPr/>
          <p:nvPr/>
        </p:nvSpPr>
        <p:spPr>
          <a:xfrm>
            <a:off x="838200" y="6311900"/>
            <a:ext cx="7976171" cy="276999"/>
          </a:xfrm>
          <a:prstGeom prst="rect">
            <a:avLst/>
          </a:prstGeom>
        </p:spPr>
        <p:txBody>
          <a:bodyPr wrap="square">
            <a:spAutoFit/>
          </a:bodyPr>
          <a:lstStyle/>
          <a:p>
            <a:r>
              <a:rPr lang="en-TH" sz="1200" dirty="0"/>
              <a:t>https://www.starfishetl.com/blog/data-quality-management-what-it-and-how-do-it</a:t>
            </a:r>
          </a:p>
        </p:txBody>
      </p:sp>
      <p:sp>
        <p:nvSpPr>
          <p:cNvPr id="5" name="Slide Number Placeholder 4">
            <a:extLst>
              <a:ext uri="{FF2B5EF4-FFF2-40B4-BE49-F238E27FC236}">
                <a16:creationId xmlns:a16="http://schemas.microsoft.com/office/drawing/2014/main" id="{47F78062-6755-E8C4-5845-046308CEFA58}"/>
              </a:ext>
            </a:extLst>
          </p:cNvPr>
          <p:cNvSpPr>
            <a:spLocks noGrp="1"/>
          </p:cNvSpPr>
          <p:nvPr>
            <p:ph type="sldNum" sz="quarter" idx="12"/>
          </p:nvPr>
        </p:nvSpPr>
        <p:spPr/>
        <p:txBody>
          <a:bodyPr/>
          <a:lstStyle/>
          <a:p>
            <a:fld id="{388324DD-1C21-6B48-9564-9F976A12E8FA}" type="slidenum">
              <a:rPr lang="en-TH" smtClean="0"/>
              <a:t>12</a:t>
            </a:fld>
            <a:endParaRPr lang="en-TH"/>
          </a:p>
        </p:txBody>
      </p:sp>
      <p:pic>
        <p:nvPicPr>
          <p:cNvPr id="1026" name="Picture 2" descr="Data quality assessment – what makes good data? | DS Stream">
            <a:extLst>
              <a:ext uri="{FF2B5EF4-FFF2-40B4-BE49-F238E27FC236}">
                <a16:creationId xmlns:a16="http://schemas.microsoft.com/office/drawing/2014/main" id="{11B8A9E6-C429-C9BB-51A0-505274C59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3440" y="4646844"/>
            <a:ext cx="3316224" cy="2211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77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ta Quality – DATA – Power behind every business">
            <a:extLst>
              <a:ext uri="{FF2B5EF4-FFF2-40B4-BE49-F238E27FC236}">
                <a16:creationId xmlns:a16="http://schemas.microsoft.com/office/drawing/2014/main" id="{55492051-E4F6-97C5-8A99-4A8B1185D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2326" y="0"/>
            <a:ext cx="1894403" cy="21457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D83840A-840D-64F1-FD3A-A424787FAAE3}"/>
              </a:ext>
            </a:extLst>
          </p:cNvPr>
          <p:cNvSpPr>
            <a:spLocks noGrp="1"/>
          </p:cNvSpPr>
          <p:nvPr>
            <p:ph type="title"/>
          </p:nvPr>
        </p:nvSpPr>
        <p:spPr>
          <a:xfrm>
            <a:off x="838200" y="365125"/>
            <a:ext cx="10515600" cy="524891"/>
          </a:xfrm>
        </p:spPr>
        <p:txBody>
          <a:bodyPr>
            <a:normAutofit fontScale="90000"/>
          </a:bodyPr>
          <a:lstStyle/>
          <a:p>
            <a:r>
              <a:rPr lang="en-TH" b="1" dirty="0">
                <a:solidFill>
                  <a:srgbClr val="FF0000"/>
                </a:solidFill>
              </a:rPr>
              <a:t>Data Quality</a:t>
            </a:r>
            <a:r>
              <a:rPr lang="en-US" b="1" dirty="0">
                <a:solidFill>
                  <a:srgbClr val="FF0000"/>
                </a:solidFill>
              </a:rPr>
              <a:t> Dimensions</a:t>
            </a:r>
            <a:endParaRPr lang="en-TH" dirty="0"/>
          </a:p>
        </p:txBody>
      </p:sp>
      <p:sp>
        <p:nvSpPr>
          <p:cNvPr id="3" name="Content Placeholder 2">
            <a:extLst>
              <a:ext uri="{FF2B5EF4-FFF2-40B4-BE49-F238E27FC236}">
                <a16:creationId xmlns:a16="http://schemas.microsoft.com/office/drawing/2014/main" id="{0F5B7755-3514-3235-1790-21B906FE0E4C}"/>
              </a:ext>
            </a:extLst>
          </p:cNvPr>
          <p:cNvSpPr>
            <a:spLocks noGrp="1"/>
          </p:cNvSpPr>
          <p:nvPr>
            <p:ph idx="1"/>
          </p:nvPr>
        </p:nvSpPr>
        <p:spPr>
          <a:xfrm>
            <a:off x="740664" y="1081532"/>
            <a:ext cx="10515600" cy="5727700"/>
          </a:xfrm>
        </p:spPr>
        <p:txBody>
          <a:bodyPr>
            <a:normAutofit fontScale="77500" lnSpcReduction="20000"/>
          </a:bodyPr>
          <a:lstStyle/>
          <a:p>
            <a:r>
              <a:rPr lang="en-TH" dirty="0"/>
              <a:t>Data Quality Dimensions refers to an aspect or feature of information that can be assessed and used to determine quality of data.</a:t>
            </a:r>
          </a:p>
          <a:p>
            <a:r>
              <a:rPr lang="en-TH" dirty="0"/>
              <a:t>There are 6 keys for Data Quality Dimensions:</a:t>
            </a:r>
          </a:p>
          <a:p>
            <a:r>
              <a:rPr lang="en-TH" b="1" dirty="0"/>
              <a:t>Accuracy</a:t>
            </a:r>
            <a:r>
              <a:rPr lang="en-TH" dirty="0"/>
              <a:t> – Data accurately represent the “real-world” values. (incorrect of customer names or addresses) </a:t>
            </a:r>
            <a:r>
              <a:rPr lang="en-US" dirty="0"/>
              <a:t>Data must be both accurate and precise enough for their intended use.  Knowing sales accurately is important, but for many decisions, knowing sales only to the nearest $1000 per month for each product is sufficient. </a:t>
            </a:r>
            <a:endParaRPr lang="en-TH" dirty="0"/>
          </a:p>
          <a:p>
            <a:r>
              <a:rPr lang="en-TH" b="1" dirty="0"/>
              <a:t>Validity</a:t>
            </a:r>
            <a:r>
              <a:rPr lang="en-TH" dirty="0"/>
              <a:t> – Data conforms to the syntax (format, type, range) of its definition. (incorrect customer type)</a:t>
            </a:r>
          </a:p>
          <a:p>
            <a:r>
              <a:rPr lang="en-TH" b="1" dirty="0"/>
              <a:t>Timeliness</a:t>
            </a:r>
            <a:r>
              <a:rPr lang="en-TH" dirty="0"/>
              <a:t> – </a:t>
            </a:r>
            <a:r>
              <a:rPr lang="en-US" dirty="0"/>
              <a:t>means meeting the expectation for the time between when data are expected and when they are readily available for use.  </a:t>
            </a:r>
            <a:r>
              <a:rPr lang="en-TH" dirty="0"/>
              <a:t>(changing customer address which is effective on June 1</a:t>
            </a:r>
            <a:r>
              <a:rPr lang="en-TH" baseline="30000" dirty="0"/>
              <a:t>st</a:t>
            </a:r>
            <a:r>
              <a:rPr lang="en-TH" dirty="0"/>
              <a:t> is entered into the system on June 15</a:t>
            </a:r>
            <a:r>
              <a:rPr lang="en-TH" baseline="30000" dirty="0"/>
              <a:t>th</a:t>
            </a:r>
            <a:r>
              <a:rPr lang="en-TH" dirty="0"/>
              <a:t>)</a:t>
            </a:r>
          </a:p>
          <a:p>
            <a:r>
              <a:rPr lang="en-TH" b="1" dirty="0"/>
              <a:t>Completeness</a:t>
            </a:r>
            <a:r>
              <a:rPr lang="en-TH" dirty="0"/>
              <a:t> – Data are complete in terms of required potential of data or Not Null.  (customer address </a:t>
            </a:r>
            <a:r>
              <a:rPr lang="en-TH" b="1" dirty="0"/>
              <a:t>missing</a:t>
            </a:r>
            <a:r>
              <a:rPr lang="en-TH" dirty="0"/>
              <a:t> postal code or zip code)</a:t>
            </a:r>
          </a:p>
          <a:p>
            <a:r>
              <a:rPr lang="en-TH" b="1" dirty="0"/>
              <a:t>Uniqueness</a:t>
            </a:r>
            <a:r>
              <a:rPr lang="en-TH" dirty="0"/>
              <a:t> – Data are properly identified and recorded only once. (one customer is recorded twice in database, with different identifiers)</a:t>
            </a:r>
          </a:p>
          <a:p>
            <a:r>
              <a:rPr lang="en-TH" b="1" dirty="0"/>
              <a:t>Consistency</a:t>
            </a:r>
            <a:r>
              <a:rPr lang="en-TH" dirty="0"/>
              <a:t> - Data are represented consistently across the data set. (customer account is closed, but there is a new order associated to that account)</a:t>
            </a:r>
          </a:p>
        </p:txBody>
      </p:sp>
      <p:sp>
        <p:nvSpPr>
          <p:cNvPr id="4" name="Slide Number Placeholder 3">
            <a:extLst>
              <a:ext uri="{FF2B5EF4-FFF2-40B4-BE49-F238E27FC236}">
                <a16:creationId xmlns:a16="http://schemas.microsoft.com/office/drawing/2014/main" id="{A13FDE2D-B17D-AB36-ED31-AC37DD33388D}"/>
              </a:ext>
            </a:extLst>
          </p:cNvPr>
          <p:cNvSpPr>
            <a:spLocks noGrp="1"/>
          </p:cNvSpPr>
          <p:nvPr>
            <p:ph type="sldNum" sz="quarter" idx="12"/>
          </p:nvPr>
        </p:nvSpPr>
        <p:spPr/>
        <p:txBody>
          <a:bodyPr/>
          <a:lstStyle/>
          <a:p>
            <a:fld id="{388324DD-1C21-6B48-9564-9F976A12E8FA}" type="slidenum">
              <a:rPr lang="en-TH" smtClean="0"/>
              <a:t>13</a:t>
            </a:fld>
            <a:endParaRPr lang="en-TH"/>
          </a:p>
        </p:txBody>
      </p:sp>
    </p:spTree>
    <p:extLst>
      <p:ext uri="{BB962C8B-B14F-4D97-AF65-F5344CB8AC3E}">
        <p14:creationId xmlns:p14="http://schemas.microsoft.com/office/powerpoint/2010/main" val="76313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BB5F-146F-2F54-F628-D7CBB7E1D640}"/>
              </a:ext>
            </a:extLst>
          </p:cNvPr>
          <p:cNvSpPr>
            <a:spLocks noGrp="1"/>
          </p:cNvSpPr>
          <p:nvPr>
            <p:ph type="title"/>
          </p:nvPr>
        </p:nvSpPr>
        <p:spPr>
          <a:xfrm>
            <a:off x="838200" y="365125"/>
            <a:ext cx="10515600" cy="805307"/>
          </a:xfrm>
        </p:spPr>
        <p:txBody>
          <a:bodyPr/>
          <a:lstStyle/>
          <a:p>
            <a:r>
              <a:rPr lang="en-TH" b="1" dirty="0">
                <a:solidFill>
                  <a:srgbClr val="FF0000"/>
                </a:solidFill>
              </a:rPr>
              <a:t>Why is Data Quality</a:t>
            </a:r>
            <a:r>
              <a:rPr lang="en-US" b="1" dirty="0">
                <a:solidFill>
                  <a:srgbClr val="FF0000"/>
                </a:solidFill>
              </a:rPr>
              <a:t> Management Important?</a:t>
            </a:r>
            <a:endParaRPr lang="en-TH" b="1" dirty="0">
              <a:solidFill>
                <a:srgbClr val="FF0000"/>
              </a:solidFill>
            </a:endParaRPr>
          </a:p>
        </p:txBody>
      </p:sp>
      <p:sp>
        <p:nvSpPr>
          <p:cNvPr id="3" name="Content Placeholder 2">
            <a:extLst>
              <a:ext uri="{FF2B5EF4-FFF2-40B4-BE49-F238E27FC236}">
                <a16:creationId xmlns:a16="http://schemas.microsoft.com/office/drawing/2014/main" id="{108EAD85-0B36-B977-70A7-E6C8927342F7}"/>
              </a:ext>
            </a:extLst>
          </p:cNvPr>
          <p:cNvSpPr>
            <a:spLocks noGrp="1"/>
          </p:cNvSpPr>
          <p:nvPr>
            <p:ph idx="1"/>
          </p:nvPr>
        </p:nvSpPr>
        <p:spPr>
          <a:xfrm>
            <a:off x="685800" y="1170432"/>
            <a:ext cx="11328400" cy="5322443"/>
          </a:xfrm>
        </p:spPr>
        <p:txBody>
          <a:bodyPr>
            <a:normAutofit/>
          </a:bodyPr>
          <a:lstStyle/>
          <a:p>
            <a:r>
              <a:rPr lang="en-US" dirty="0"/>
              <a:t>The benefits of DQM ripple across every department in your organization.  Reliable data reveals trends, informs proactive strategies, and boosts team performance and efficiency. Here are a few more benefits you can expect from data quality management:</a:t>
            </a:r>
          </a:p>
          <a:p>
            <a:pPr lvl="1">
              <a:buFont typeface="Wingdings" pitchFamily="2" charset="2"/>
              <a:buChar char="Ø"/>
            </a:pPr>
            <a:r>
              <a:rPr lang="en-US" dirty="0"/>
              <a:t>Correct data creates more efficient data processes and more informed business decisions</a:t>
            </a:r>
          </a:p>
          <a:p>
            <a:pPr lvl="1">
              <a:buFont typeface="Wingdings" pitchFamily="2" charset="2"/>
              <a:buChar char="Ø"/>
            </a:pPr>
            <a:r>
              <a:rPr lang="en-US" dirty="0"/>
              <a:t>Quality analytics offer a better view of customers, prospects, vendors, partners, etc.</a:t>
            </a:r>
          </a:p>
          <a:p>
            <a:pPr lvl="1">
              <a:buFont typeface="Wingdings" pitchFamily="2" charset="2"/>
              <a:buChar char="Ø"/>
            </a:pPr>
            <a:r>
              <a:rPr lang="en-US" dirty="0"/>
              <a:t>Departmental alignment increases when analytical insights can be shared across teams</a:t>
            </a:r>
          </a:p>
          <a:p>
            <a:pPr lvl="1">
              <a:buFont typeface="Wingdings" pitchFamily="2" charset="2"/>
              <a:buChar char="Ø"/>
            </a:pPr>
            <a:r>
              <a:rPr lang="en-US" dirty="0"/>
              <a:t>Businesses save money in the long term by avoiding initiatives that are unsupported by their data</a:t>
            </a:r>
          </a:p>
          <a:p>
            <a:pPr lvl="1">
              <a:buFont typeface="Wingdings" pitchFamily="2" charset="2"/>
              <a:buChar char="Ø"/>
            </a:pPr>
            <a:r>
              <a:rPr lang="en-US" dirty="0"/>
              <a:t>Proper data quality helps streamline data governance procedures as well</a:t>
            </a:r>
          </a:p>
          <a:p>
            <a:pPr lvl="1">
              <a:buFont typeface="Wingdings" pitchFamily="2" charset="2"/>
              <a:buChar char="Ø"/>
            </a:pPr>
            <a:r>
              <a:rPr lang="en-US" dirty="0"/>
              <a:t>Satisfaction and trust improve when a business can reference comprehensive customer data</a:t>
            </a:r>
          </a:p>
        </p:txBody>
      </p:sp>
      <p:sp>
        <p:nvSpPr>
          <p:cNvPr id="4" name="Slide Number Placeholder 3">
            <a:extLst>
              <a:ext uri="{FF2B5EF4-FFF2-40B4-BE49-F238E27FC236}">
                <a16:creationId xmlns:a16="http://schemas.microsoft.com/office/drawing/2014/main" id="{E9B4D1A4-B16D-2FBD-389E-ACD95AE413C7}"/>
              </a:ext>
            </a:extLst>
          </p:cNvPr>
          <p:cNvSpPr>
            <a:spLocks noGrp="1"/>
          </p:cNvSpPr>
          <p:nvPr>
            <p:ph type="sldNum" sz="quarter" idx="12"/>
          </p:nvPr>
        </p:nvSpPr>
        <p:spPr/>
        <p:txBody>
          <a:bodyPr/>
          <a:lstStyle/>
          <a:p>
            <a:fld id="{388324DD-1C21-6B48-9564-9F976A12E8FA}" type="slidenum">
              <a:rPr lang="en-TH" smtClean="0"/>
              <a:t>14</a:t>
            </a:fld>
            <a:endParaRPr lang="en-TH"/>
          </a:p>
        </p:txBody>
      </p:sp>
    </p:spTree>
    <p:extLst>
      <p:ext uri="{BB962C8B-B14F-4D97-AF65-F5344CB8AC3E}">
        <p14:creationId xmlns:p14="http://schemas.microsoft.com/office/powerpoint/2010/main" val="1869364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4F92-AC17-C021-EA08-F546CC7E674E}"/>
              </a:ext>
            </a:extLst>
          </p:cNvPr>
          <p:cNvSpPr>
            <a:spLocks noGrp="1"/>
          </p:cNvSpPr>
          <p:nvPr>
            <p:ph type="title"/>
          </p:nvPr>
        </p:nvSpPr>
        <p:spPr>
          <a:xfrm>
            <a:off x="838200" y="539786"/>
            <a:ext cx="10515600" cy="343792"/>
          </a:xfrm>
        </p:spPr>
        <p:txBody>
          <a:bodyPr>
            <a:normAutofit fontScale="90000"/>
          </a:bodyPr>
          <a:lstStyle/>
          <a:p>
            <a:r>
              <a:rPr lang="en-TH" b="1" dirty="0">
                <a:solidFill>
                  <a:srgbClr val="FF0000"/>
                </a:solidFill>
              </a:rPr>
              <a:t>Phases of Data Quality Management</a:t>
            </a:r>
          </a:p>
        </p:txBody>
      </p:sp>
      <p:pic>
        <p:nvPicPr>
          <p:cNvPr id="2050" name="Picture 2">
            <a:extLst>
              <a:ext uri="{FF2B5EF4-FFF2-40B4-BE49-F238E27FC236}">
                <a16:creationId xmlns:a16="http://schemas.microsoft.com/office/drawing/2014/main" id="{6F7AFE2A-F926-2357-0488-9774BF7783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7780" y="1366499"/>
            <a:ext cx="8393988" cy="515831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626A4B4E-FA69-9D88-1601-6542297181FC}"/>
              </a:ext>
            </a:extLst>
          </p:cNvPr>
          <p:cNvSpPr>
            <a:spLocks noGrp="1"/>
          </p:cNvSpPr>
          <p:nvPr>
            <p:ph type="sldNum" sz="quarter" idx="12"/>
          </p:nvPr>
        </p:nvSpPr>
        <p:spPr/>
        <p:txBody>
          <a:bodyPr/>
          <a:lstStyle/>
          <a:p>
            <a:fld id="{388324DD-1C21-6B48-9564-9F976A12E8FA}" type="slidenum">
              <a:rPr lang="en-TH" smtClean="0"/>
              <a:t>15</a:t>
            </a:fld>
            <a:endParaRPr lang="en-TH"/>
          </a:p>
        </p:txBody>
      </p:sp>
    </p:spTree>
    <p:extLst>
      <p:ext uri="{BB962C8B-B14F-4D97-AF65-F5344CB8AC3E}">
        <p14:creationId xmlns:p14="http://schemas.microsoft.com/office/powerpoint/2010/main" val="251487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8627-BA92-398D-FC1E-089B2B69A74B}"/>
              </a:ext>
            </a:extLst>
          </p:cNvPr>
          <p:cNvSpPr>
            <a:spLocks noGrp="1"/>
          </p:cNvSpPr>
          <p:nvPr>
            <p:ph type="title"/>
          </p:nvPr>
        </p:nvSpPr>
        <p:spPr/>
        <p:txBody>
          <a:bodyPr/>
          <a:lstStyle/>
          <a:p>
            <a:r>
              <a:rPr lang="en-TH" b="1" dirty="0">
                <a:solidFill>
                  <a:srgbClr val="FF0000"/>
                </a:solidFill>
              </a:rPr>
              <a:t>1. Data Profiling</a:t>
            </a:r>
          </a:p>
        </p:txBody>
      </p:sp>
      <p:sp>
        <p:nvSpPr>
          <p:cNvPr id="3" name="Content Placeholder 2">
            <a:extLst>
              <a:ext uri="{FF2B5EF4-FFF2-40B4-BE49-F238E27FC236}">
                <a16:creationId xmlns:a16="http://schemas.microsoft.com/office/drawing/2014/main" id="{A9CD7205-0C81-6124-08A9-062BA32A6D0B}"/>
              </a:ext>
            </a:extLst>
          </p:cNvPr>
          <p:cNvSpPr>
            <a:spLocks noGrp="1"/>
          </p:cNvSpPr>
          <p:nvPr>
            <p:ph idx="1"/>
          </p:nvPr>
        </p:nvSpPr>
        <p:spPr>
          <a:xfrm>
            <a:off x="838200" y="1460500"/>
            <a:ext cx="10680700" cy="5032375"/>
          </a:xfrm>
        </p:spPr>
        <p:txBody>
          <a:bodyPr>
            <a:normAutofit fontScale="85000" lnSpcReduction="10000"/>
          </a:bodyPr>
          <a:lstStyle/>
          <a:p>
            <a:r>
              <a:rPr lang="en-US" dirty="0"/>
              <a:t>The first step towards proper data quality, businesses review their data in detail to uncover issues as they relate to their quality goals. Data profiling looks at whether the </a:t>
            </a:r>
            <a:r>
              <a:rPr lang="en-US" b="1" dirty="0"/>
              <a:t>format and content of the data </a:t>
            </a:r>
            <a:r>
              <a:rPr lang="en-US" dirty="0"/>
              <a:t>matches its metadata and whether it is accurate, complete, and valid.  Are there blank values? Duplicate data? Strange patterns? These types of questions can be answered with proper data profiling.</a:t>
            </a:r>
          </a:p>
          <a:p>
            <a:r>
              <a:rPr lang="en-US" dirty="0"/>
              <a:t>To perform profiling, consider these three aspects:</a:t>
            </a:r>
          </a:p>
          <a:p>
            <a:r>
              <a:rPr lang="en-US" b="1" dirty="0"/>
              <a:t>Data structure discovery:</a:t>
            </a:r>
            <a:r>
              <a:rPr lang="en-US" dirty="0"/>
              <a:t> How is the data formatted? Is that consistent with the data standards the business is envisioning? Does the data pass mathematical checks such as the ability to accurately calculate sums?</a:t>
            </a:r>
          </a:p>
          <a:p>
            <a:r>
              <a:rPr lang="en-US" b="1" dirty="0"/>
              <a:t>Data content discovery:</a:t>
            </a:r>
            <a:r>
              <a:rPr lang="en-US" dirty="0"/>
              <a:t> Are there any fields or values that are incorrect or null? Do any specific rows in a table have issues? Are there any recurring patterns of concern? For example, are most phone numbers missing area codes?</a:t>
            </a:r>
          </a:p>
          <a:p>
            <a:r>
              <a:rPr lang="en-US" b="1" dirty="0"/>
              <a:t>Data relationship discovery: </a:t>
            </a:r>
            <a:r>
              <a:rPr lang="en-US" dirty="0"/>
              <a:t>How is the data interrelated? Does the metadata align?</a:t>
            </a:r>
          </a:p>
        </p:txBody>
      </p:sp>
      <p:sp>
        <p:nvSpPr>
          <p:cNvPr id="4" name="Slide Number Placeholder 3">
            <a:extLst>
              <a:ext uri="{FF2B5EF4-FFF2-40B4-BE49-F238E27FC236}">
                <a16:creationId xmlns:a16="http://schemas.microsoft.com/office/drawing/2014/main" id="{5BEA64A4-5098-74A1-3577-4F021AD28798}"/>
              </a:ext>
            </a:extLst>
          </p:cNvPr>
          <p:cNvSpPr>
            <a:spLocks noGrp="1"/>
          </p:cNvSpPr>
          <p:nvPr>
            <p:ph type="sldNum" sz="quarter" idx="12"/>
          </p:nvPr>
        </p:nvSpPr>
        <p:spPr/>
        <p:txBody>
          <a:bodyPr/>
          <a:lstStyle/>
          <a:p>
            <a:fld id="{388324DD-1C21-6B48-9564-9F976A12E8FA}" type="slidenum">
              <a:rPr lang="en-TH" smtClean="0"/>
              <a:t>16</a:t>
            </a:fld>
            <a:endParaRPr lang="en-TH"/>
          </a:p>
        </p:txBody>
      </p:sp>
      <p:pic>
        <p:nvPicPr>
          <p:cNvPr id="11266" name="Picture 2" descr="Power BI 101 - Go, get'em, Sherlock! Doing Data Profiling like a PRO - Data  Mozart">
            <a:extLst>
              <a:ext uri="{FF2B5EF4-FFF2-40B4-BE49-F238E27FC236}">
                <a16:creationId xmlns:a16="http://schemas.microsoft.com/office/drawing/2014/main" id="{D60DECD0-45F3-F6B7-85EA-A2D948415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024" y="11271"/>
            <a:ext cx="2474976" cy="1468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50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AB7B-6444-E735-F5F1-8AB25C753E66}"/>
              </a:ext>
            </a:extLst>
          </p:cNvPr>
          <p:cNvSpPr>
            <a:spLocks noGrp="1"/>
          </p:cNvSpPr>
          <p:nvPr>
            <p:ph type="title"/>
          </p:nvPr>
        </p:nvSpPr>
        <p:spPr/>
        <p:txBody>
          <a:bodyPr/>
          <a:lstStyle/>
          <a:p>
            <a:r>
              <a:rPr lang="en-TH" b="1" dirty="0">
                <a:solidFill>
                  <a:srgbClr val="FF0000"/>
                </a:solidFill>
              </a:rPr>
              <a:t>2. Data Rules</a:t>
            </a:r>
          </a:p>
        </p:txBody>
      </p:sp>
      <p:sp>
        <p:nvSpPr>
          <p:cNvPr id="3" name="Content Placeholder 2">
            <a:extLst>
              <a:ext uri="{FF2B5EF4-FFF2-40B4-BE49-F238E27FC236}">
                <a16:creationId xmlns:a16="http://schemas.microsoft.com/office/drawing/2014/main" id="{67F0190D-5059-B739-C13D-8A0DDA43A82B}"/>
              </a:ext>
            </a:extLst>
          </p:cNvPr>
          <p:cNvSpPr>
            <a:spLocks noGrp="1"/>
          </p:cNvSpPr>
          <p:nvPr>
            <p:ph idx="1"/>
          </p:nvPr>
        </p:nvSpPr>
        <p:spPr>
          <a:xfrm>
            <a:off x="801624" y="1522476"/>
            <a:ext cx="10515600" cy="4691063"/>
          </a:xfrm>
        </p:spPr>
        <p:txBody>
          <a:bodyPr>
            <a:normAutofit lnSpcReduction="10000"/>
          </a:bodyPr>
          <a:lstStyle/>
          <a:p>
            <a:r>
              <a:rPr lang="en-US" dirty="0"/>
              <a:t>It’s no use going through the process of data profiling if you’re not going to maintain the new ideals going forward. That’s why businesses doing DQM must create a set of technical and business rules for standardizing how the data should be formatted and accessed going forward. These rules can lay out protocols for properly formatting numbers and dates (ex: DD/MM/YY vs. MM-DD-YY) or email addresses.</a:t>
            </a:r>
          </a:p>
          <a:p>
            <a:r>
              <a:rPr lang="en-US" dirty="0"/>
              <a:t>One key piece of advice on data rules: don’t overdo it. Too many rules can be just as bad as no rules at all. Get together with stakeholders from different departments in the company to understand the data that is most valued to each of these departments.  You can work together to build data rules that fulfill organization’s standards.</a:t>
            </a:r>
          </a:p>
          <a:p>
            <a:endParaRPr lang="en-TH" dirty="0"/>
          </a:p>
        </p:txBody>
      </p:sp>
      <p:sp>
        <p:nvSpPr>
          <p:cNvPr id="4" name="Slide Number Placeholder 3">
            <a:extLst>
              <a:ext uri="{FF2B5EF4-FFF2-40B4-BE49-F238E27FC236}">
                <a16:creationId xmlns:a16="http://schemas.microsoft.com/office/drawing/2014/main" id="{FA2FD0EA-8406-3938-77A9-851F8A564AE0}"/>
              </a:ext>
            </a:extLst>
          </p:cNvPr>
          <p:cNvSpPr>
            <a:spLocks noGrp="1"/>
          </p:cNvSpPr>
          <p:nvPr>
            <p:ph type="sldNum" sz="quarter" idx="12"/>
          </p:nvPr>
        </p:nvSpPr>
        <p:spPr/>
        <p:txBody>
          <a:bodyPr/>
          <a:lstStyle/>
          <a:p>
            <a:fld id="{388324DD-1C21-6B48-9564-9F976A12E8FA}" type="slidenum">
              <a:rPr lang="en-TH" smtClean="0"/>
              <a:t>17</a:t>
            </a:fld>
            <a:endParaRPr lang="en-TH"/>
          </a:p>
        </p:txBody>
      </p:sp>
      <p:pic>
        <p:nvPicPr>
          <p:cNvPr id="12290" name="Picture 2" descr="Premium Photo | Compliance rule law and regulation graphic interface for  business quality policy">
            <a:extLst>
              <a:ext uri="{FF2B5EF4-FFF2-40B4-BE49-F238E27FC236}">
                <a16:creationId xmlns:a16="http://schemas.microsoft.com/office/drawing/2014/main" id="{C6B491E2-93A3-7D97-DC69-5F8770A81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8384" y="1"/>
            <a:ext cx="3023616" cy="153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398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Manage All Health Monitoring Data In One Place - Google Analytics Icons  Free - Free Transparent PNG Clipart Images Download">
            <a:extLst>
              <a:ext uri="{FF2B5EF4-FFF2-40B4-BE49-F238E27FC236}">
                <a16:creationId xmlns:a16="http://schemas.microsoft.com/office/drawing/2014/main" id="{E10BC898-69C3-2C0A-9814-69B513DDE5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65" t="1" r="6849" b="3797"/>
          <a:stretch/>
        </p:blipFill>
        <p:spPr bwMode="auto">
          <a:xfrm>
            <a:off x="10363200" y="0"/>
            <a:ext cx="1792224" cy="18090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A0E169-C842-9F22-0CC6-CD213435398E}"/>
              </a:ext>
            </a:extLst>
          </p:cNvPr>
          <p:cNvSpPr>
            <a:spLocks noGrp="1"/>
          </p:cNvSpPr>
          <p:nvPr>
            <p:ph type="title"/>
          </p:nvPr>
        </p:nvSpPr>
        <p:spPr/>
        <p:txBody>
          <a:bodyPr/>
          <a:lstStyle/>
          <a:p>
            <a:r>
              <a:rPr lang="en-TH" b="1" dirty="0">
                <a:solidFill>
                  <a:srgbClr val="FF0000"/>
                </a:solidFill>
              </a:rPr>
              <a:t>3. Data Monitoring</a:t>
            </a:r>
          </a:p>
        </p:txBody>
      </p:sp>
      <p:sp>
        <p:nvSpPr>
          <p:cNvPr id="3" name="Content Placeholder 2">
            <a:extLst>
              <a:ext uri="{FF2B5EF4-FFF2-40B4-BE49-F238E27FC236}">
                <a16:creationId xmlns:a16="http://schemas.microsoft.com/office/drawing/2014/main" id="{A9721F8F-8FE3-0C8C-FFF4-16C3C11681BD}"/>
              </a:ext>
            </a:extLst>
          </p:cNvPr>
          <p:cNvSpPr>
            <a:spLocks noGrp="1"/>
          </p:cNvSpPr>
          <p:nvPr>
            <p:ph idx="1"/>
          </p:nvPr>
        </p:nvSpPr>
        <p:spPr>
          <a:xfrm>
            <a:off x="838200" y="1587500"/>
            <a:ext cx="10515600" cy="4589463"/>
          </a:xfrm>
        </p:spPr>
        <p:txBody>
          <a:bodyPr>
            <a:normAutofit/>
          </a:bodyPr>
          <a:lstStyle/>
          <a:p>
            <a:r>
              <a:rPr lang="en-US" dirty="0"/>
              <a:t>Once your data rules are in place, data monitoring ensures data is periodically checked against those standards to maintain its integrity. Any deviations from the data rules should be reported through an automated process.</a:t>
            </a:r>
          </a:p>
          <a:p>
            <a:r>
              <a:rPr lang="en-US" dirty="0"/>
              <a:t>Business intelligence software can often assist with this aspect of DQM by capturing the irregularities before they infiltrate your data sets and sending alerts to management. Monitoring the entire of data can run the risk of information overload, it’s best practice to only monitor the data that drives business decisions.  Any information considered vital or sensitive should be monitored through your automated processes.</a:t>
            </a:r>
          </a:p>
          <a:p>
            <a:endParaRPr lang="en-TH" dirty="0"/>
          </a:p>
        </p:txBody>
      </p:sp>
      <p:sp>
        <p:nvSpPr>
          <p:cNvPr id="4" name="Slide Number Placeholder 3">
            <a:extLst>
              <a:ext uri="{FF2B5EF4-FFF2-40B4-BE49-F238E27FC236}">
                <a16:creationId xmlns:a16="http://schemas.microsoft.com/office/drawing/2014/main" id="{7D02CCFB-2DF7-44F0-80D7-30AFDF76C2DC}"/>
              </a:ext>
            </a:extLst>
          </p:cNvPr>
          <p:cNvSpPr>
            <a:spLocks noGrp="1"/>
          </p:cNvSpPr>
          <p:nvPr>
            <p:ph type="sldNum" sz="quarter" idx="12"/>
          </p:nvPr>
        </p:nvSpPr>
        <p:spPr/>
        <p:txBody>
          <a:bodyPr/>
          <a:lstStyle/>
          <a:p>
            <a:fld id="{388324DD-1C21-6B48-9564-9F976A12E8FA}" type="slidenum">
              <a:rPr lang="en-TH" smtClean="0"/>
              <a:t>18</a:t>
            </a:fld>
            <a:endParaRPr lang="en-TH"/>
          </a:p>
        </p:txBody>
      </p:sp>
    </p:spTree>
    <p:extLst>
      <p:ext uri="{BB962C8B-B14F-4D97-AF65-F5344CB8AC3E}">
        <p14:creationId xmlns:p14="http://schemas.microsoft.com/office/powerpoint/2010/main" val="2353708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33A6-0E6C-8F79-7D3C-9BD2D8E49AA2}"/>
              </a:ext>
            </a:extLst>
          </p:cNvPr>
          <p:cNvSpPr>
            <a:spLocks noGrp="1"/>
          </p:cNvSpPr>
          <p:nvPr>
            <p:ph type="title"/>
          </p:nvPr>
        </p:nvSpPr>
        <p:spPr>
          <a:xfrm>
            <a:off x="838200" y="365125"/>
            <a:ext cx="10515600" cy="1019175"/>
          </a:xfrm>
        </p:spPr>
        <p:txBody>
          <a:bodyPr/>
          <a:lstStyle/>
          <a:p>
            <a:r>
              <a:rPr lang="en-TH" b="1" dirty="0">
                <a:solidFill>
                  <a:srgbClr val="FF0000"/>
                </a:solidFill>
              </a:rPr>
              <a:t>4. Data Remediation</a:t>
            </a:r>
          </a:p>
        </p:txBody>
      </p:sp>
      <p:sp>
        <p:nvSpPr>
          <p:cNvPr id="3" name="Content Placeholder 2">
            <a:extLst>
              <a:ext uri="{FF2B5EF4-FFF2-40B4-BE49-F238E27FC236}">
                <a16:creationId xmlns:a16="http://schemas.microsoft.com/office/drawing/2014/main" id="{F054F4AE-44F5-9028-C808-483AE4C1F45B}"/>
              </a:ext>
            </a:extLst>
          </p:cNvPr>
          <p:cNvSpPr>
            <a:spLocks noGrp="1"/>
          </p:cNvSpPr>
          <p:nvPr>
            <p:ph idx="1"/>
          </p:nvPr>
        </p:nvSpPr>
        <p:spPr>
          <a:xfrm>
            <a:off x="801624" y="1384300"/>
            <a:ext cx="10515600" cy="5108575"/>
          </a:xfrm>
        </p:spPr>
        <p:txBody>
          <a:bodyPr>
            <a:normAutofit fontScale="92500" lnSpcReduction="10000"/>
          </a:bodyPr>
          <a:lstStyle/>
          <a:p>
            <a:r>
              <a:rPr lang="en-US" dirty="0"/>
              <a:t>Monitoring the data is necessary to reveal the deviations of your data away from your set rules. Data remediation initiates a process for resolving the data quality concerns that come from that monitoring.  One of the most important aspects of data remediation is examining the root cause of the defective data. </a:t>
            </a:r>
            <a:r>
              <a:rPr lang="en-US" b="1" dirty="0"/>
              <a:t>Was it human error? or Processing issues?</a:t>
            </a:r>
          </a:p>
          <a:p>
            <a:r>
              <a:rPr lang="en-US" dirty="0"/>
              <a:t>If the data is found to be corrupt or inaccurate, your organization should decide whether that “bad data” should be modified, or more simply, deleted.  Who will be in charge of this?  Should stakeholders and team members be notified before the modifications/deletions take place?  An agreed upon approach for how to handle data remediation is part of your long game for data quality management.</a:t>
            </a:r>
          </a:p>
          <a:p>
            <a:r>
              <a:rPr lang="en-US" dirty="0"/>
              <a:t>Review data quality rules again to determine if anything should be adjusted or updated. If you uncover any data processes that are affected by the bad data, you’ll need to re-initiate them and align them with the new adjustments you’ve set in place. </a:t>
            </a:r>
          </a:p>
        </p:txBody>
      </p:sp>
      <p:sp>
        <p:nvSpPr>
          <p:cNvPr id="4" name="Slide Number Placeholder 3">
            <a:extLst>
              <a:ext uri="{FF2B5EF4-FFF2-40B4-BE49-F238E27FC236}">
                <a16:creationId xmlns:a16="http://schemas.microsoft.com/office/drawing/2014/main" id="{7299F882-F043-CEFB-B3A0-5C3B09614EF9}"/>
              </a:ext>
            </a:extLst>
          </p:cNvPr>
          <p:cNvSpPr>
            <a:spLocks noGrp="1"/>
          </p:cNvSpPr>
          <p:nvPr>
            <p:ph type="sldNum" sz="quarter" idx="12"/>
          </p:nvPr>
        </p:nvSpPr>
        <p:spPr/>
        <p:txBody>
          <a:bodyPr/>
          <a:lstStyle/>
          <a:p>
            <a:fld id="{388324DD-1C21-6B48-9564-9F976A12E8FA}" type="slidenum">
              <a:rPr lang="en-TH" smtClean="0"/>
              <a:t>19</a:t>
            </a:fld>
            <a:endParaRPr lang="en-TH"/>
          </a:p>
        </p:txBody>
      </p:sp>
      <p:pic>
        <p:nvPicPr>
          <p:cNvPr id="14338" name="Picture 2" descr="What is Data Remediation — First San Francisco Partners">
            <a:extLst>
              <a:ext uri="{FF2B5EF4-FFF2-40B4-BE49-F238E27FC236}">
                <a16:creationId xmlns:a16="http://schemas.microsoft.com/office/drawing/2014/main" id="{DBA7048B-9A24-A9CD-8A2A-A1447653D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808" y="0"/>
            <a:ext cx="1475232" cy="1475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05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3AB97-41D6-1466-BE61-05B304CEBA94}"/>
              </a:ext>
            </a:extLst>
          </p:cNvPr>
          <p:cNvSpPr>
            <a:spLocks noGrp="1"/>
          </p:cNvSpPr>
          <p:nvPr>
            <p:ph type="title"/>
          </p:nvPr>
        </p:nvSpPr>
        <p:spPr/>
        <p:txBody>
          <a:bodyPr/>
          <a:lstStyle/>
          <a:p>
            <a:r>
              <a:rPr lang="en-TH" b="1" dirty="0">
                <a:solidFill>
                  <a:srgbClr val="FF0000"/>
                </a:solidFill>
              </a:rPr>
              <a:t>W</a:t>
            </a:r>
            <a:r>
              <a:rPr lang="en-US" b="1" dirty="0">
                <a:solidFill>
                  <a:srgbClr val="FF0000"/>
                </a:solidFill>
              </a:rPr>
              <a:t>ha</a:t>
            </a:r>
            <a:r>
              <a:rPr lang="en-TH" b="1" dirty="0">
                <a:solidFill>
                  <a:srgbClr val="FF0000"/>
                </a:solidFill>
              </a:rPr>
              <a:t>t is Data Lifecycle Management?</a:t>
            </a:r>
          </a:p>
        </p:txBody>
      </p:sp>
      <p:sp>
        <p:nvSpPr>
          <p:cNvPr id="3" name="Content Placeholder 2">
            <a:extLst>
              <a:ext uri="{FF2B5EF4-FFF2-40B4-BE49-F238E27FC236}">
                <a16:creationId xmlns:a16="http://schemas.microsoft.com/office/drawing/2014/main" id="{6730855F-4485-ACD1-B60A-AB6403259D4F}"/>
              </a:ext>
            </a:extLst>
          </p:cNvPr>
          <p:cNvSpPr>
            <a:spLocks noGrp="1"/>
          </p:cNvSpPr>
          <p:nvPr>
            <p:ph idx="1"/>
          </p:nvPr>
        </p:nvSpPr>
        <p:spPr>
          <a:xfrm>
            <a:off x="838200" y="1752473"/>
            <a:ext cx="10515600" cy="4351338"/>
          </a:xfrm>
        </p:spPr>
        <p:txBody>
          <a:bodyPr/>
          <a:lstStyle/>
          <a:p>
            <a:r>
              <a:rPr lang="en-US" dirty="0"/>
              <a:t>Data lifecycle management (DLM) is an approach to managing data throughout its lifecycle, from data entry to data destruction. Data is separated into phases based on different criteria, and it moves through these stages as it completes different tasks or meets certain requirements. (IBM)</a:t>
            </a:r>
            <a:endParaRPr lang="en-TH" dirty="0"/>
          </a:p>
        </p:txBody>
      </p:sp>
      <p:sp>
        <p:nvSpPr>
          <p:cNvPr id="4" name="Slide Number Placeholder 3">
            <a:extLst>
              <a:ext uri="{FF2B5EF4-FFF2-40B4-BE49-F238E27FC236}">
                <a16:creationId xmlns:a16="http://schemas.microsoft.com/office/drawing/2014/main" id="{021BA4E2-9EA2-1966-2A65-0A87F512956C}"/>
              </a:ext>
            </a:extLst>
          </p:cNvPr>
          <p:cNvSpPr>
            <a:spLocks noGrp="1"/>
          </p:cNvSpPr>
          <p:nvPr>
            <p:ph type="sldNum" sz="quarter" idx="12"/>
          </p:nvPr>
        </p:nvSpPr>
        <p:spPr/>
        <p:txBody>
          <a:bodyPr/>
          <a:lstStyle/>
          <a:p>
            <a:fld id="{388324DD-1C21-6B48-9564-9F976A12E8FA}" type="slidenum">
              <a:rPr lang="en-TH" smtClean="0"/>
              <a:t>2</a:t>
            </a:fld>
            <a:endParaRPr lang="en-TH"/>
          </a:p>
        </p:txBody>
      </p:sp>
      <p:pic>
        <p:nvPicPr>
          <p:cNvPr id="17412" name="Picture 4" descr="Data Lifecycle Icons | Download Free Vectors Icons &amp; Logos">
            <a:extLst>
              <a:ext uri="{FF2B5EF4-FFF2-40B4-BE49-F238E27FC236}">
                <a16:creationId xmlns:a16="http://schemas.microsoft.com/office/drawing/2014/main" id="{BD05C7D5-236C-542D-F526-676C764D7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950" y="3615436"/>
            <a:ext cx="3240786" cy="3240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85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8A90-B1D6-6AE7-6792-25F91585C0E4}"/>
              </a:ext>
            </a:extLst>
          </p:cNvPr>
          <p:cNvSpPr>
            <a:spLocks noGrp="1"/>
          </p:cNvSpPr>
          <p:nvPr>
            <p:ph type="title"/>
          </p:nvPr>
        </p:nvSpPr>
        <p:spPr/>
        <p:txBody>
          <a:bodyPr/>
          <a:lstStyle/>
          <a:p>
            <a:r>
              <a:rPr lang="en-TH" b="1" dirty="0">
                <a:solidFill>
                  <a:srgbClr val="FF0000"/>
                </a:solidFill>
              </a:rPr>
              <a:t>5. Data Quality Reporting</a:t>
            </a:r>
          </a:p>
        </p:txBody>
      </p:sp>
      <p:sp>
        <p:nvSpPr>
          <p:cNvPr id="3" name="Content Placeholder 2">
            <a:extLst>
              <a:ext uri="{FF2B5EF4-FFF2-40B4-BE49-F238E27FC236}">
                <a16:creationId xmlns:a16="http://schemas.microsoft.com/office/drawing/2014/main" id="{3313E738-EE80-169A-74A1-82636B1585F5}"/>
              </a:ext>
            </a:extLst>
          </p:cNvPr>
          <p:cNvSpPr>
            <a:spLocks noGrp="1"/>
          </p:cNvSpPr>
          <p:nvPr>
            <p:ph idx="1"/>
          </p:nvPr>
        </p:nvSpPr>
        <p:spPr>
          <a:xfrm>
            <a:off x="838200" y="1600200"/>
            <a:ext cx="10515600" cy="4756150"/>
          </a:xfrm>
        </p:spPr>
        <p:txBody>
          <a:bodyPr>
            <a:normAutofit lnSpcReduction="10000"/>
          </a:bodyPr>
          <a:lstStyle/>
          <a:p>
            <a:r>
              <a:rPr lang="en-US" dirty="0"/>
              <a:t>Data quality reporting helps teams easily keep track of the information gathered during the data quality management process. One of the easiest ways to keep data quality top-of-mind is to create and share data quality reports with your team.  CRM dashboards can be utilized to show this data across departments, or quarterly scorecards can be created and emailed to the entire organization to keep everyone looped in.</a:t>
            </a:r>
          </a:p>
          <a:p>
            <a:r>
              <a:rPr lang="en-US" dirty="0"/>
              <a:t>However, the way you choose to approach it, creating a standardized method for </a:t>
            </a:r>
            <a:r>
              <a:rPr lang="en-US" b="1" dirty="0"/>
              <a:t>cataloging data quality reports </a:t>
            </a:r>
            <a:r>
              <a:rPr lang="en-US" dirty="0"/>
              <a:t>is essential.  It keeps everyone thinking about data quality and the role they play in maintaining it.  It’s also a tangible way to reflect on your data quality progress and share that progress with stakeholders in the organization.</a:t>
            </a:r>
          </a:p>
          <a:p>
            <a:endParaRPr lang="en-TH" dirty="0"/>
          </a:p>
        </p:txBody>
      </p:sp>
      <p:sp>
        <p:nvSpPr>
          <p:cNvPr id="4" name="Slide Number Placeholder 3">
            <a:extLst>
              <a:ext uri="{FF2B5EF4-FFF2-40B4-BE49-F238E27FC236}">
                <a16:creationId xmlns:a16="http://schemas.microsoft.com/office/drawing/2014/main" id="{D7521222-0A87-062D-A708-E75E1E09EAE7}"/>
              </a:ext>
            </a:extLst>
          </p:cNvPr>
          <p:cNvSpPr>
            <a:spLocks noGrp="1"/>
          </p:cNvSpPr>
          <p:nvPr>
            <p:ph type="sldNum" sz="quarter" idx="12"/>
          </p:nvPr>
        </p:nvSpPr>
        <p:spPr/>
        <p:txBody>
          <a:bodyPr/>
          <a:lstStyle/>
          <a:p>
            <a:fld id="{388324DD-1C21-6B48-9564-9F976A12E8FA}" type="slidenum">
              <a:rPr lang="en-TH" smtClean="0"/>
              <a:t>20</a:t>
            </a:fld>
            <a:endParaRPr lang="en-TH"/>
          </a:p>
        </p:txBody>
      </p:sp>
      <p:pic>
        <p:nvPicPr>
          <p:cNvPr id="15362" name="Picture 2" descr="Document, graph, like, quality, report icon - Download on Iconfinder">
            <a:extLst>
              <a:ext uri="{FF2B5EF4-FFF2-40B4-BE49-F238E27FC236}">
                <a16:creationId xmlns:a16="http://schemas.microsoft.com/office/drawing/2014/main" id="{B31EBF4D-3611-5F8A-74C3-D923C6D9A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9574" y="0"/>
            <a:ext cx="1987296" cy="1987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6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01DB-8C08-3F1C-B57D-7F86D032A7B5}"/>
              </a:ext>
            </a:extLst>
          </p:cNvPr>
          <p:cNvSpPr>
            <a:spLocks noGrp="1"/>
          </p:cNvSpPr>
          <p:nvPr>
            <p:ph type="title"/>
          </p:nvPr>
        </p:nvSpPr>
        <p:spPr/>
        <p:txBody>
          <a:bodyPr/>
          <a:lstStyle/>
          <a:p>
            <a:r>
              <a:rPr lang="en-TH" b="1" dirty="0">
                <a:solidFill>
                  <a:srgbClr val="FF0000"/>
                </a:solidFill>
              </a:rPr>
              <a:t>6. Data Discovery</a:t>
            </a:r>
          </a:p>
        </p:txBody>
      </p:sp>
      <p:sp>
        <p:nvSpPr>
          <p:cNvPr id="3" name="Content Placeholder 2">
            <a:extLst>
              <a:ext uri="{FF2B5EF4-FFF2-40B4-BE49-F238E27FC236}">
                <a16:creationId xmlns:a16="http://schemas.microsoft.com/office/drawing/2014/main" id="{BC9AE38E-4DE3-8D6A-0352-A6F71F4959A3}"/>
              </a:ext>
            </a:extLst>
          </p:cNvPr>
          <p:cNvSpPr>
            <a:spLocks noGrp="1"/>
          </p:cNvSpPr>
          <p:nvPr>
            <p:ph idx="1"/>
          </p:nvPr>
        </p:nvSpPr>
        <p:spPr>
          <a:xfrm>
            <a:off x="838200" y="1690688"/>
            <a:ext cx="10515600" cy="4486275"/>
          </a:xfrm>
        </p:spPr>
        <p:txBody>
          <a:bodyPr/>
          <a:lstStyle/>
          <a:p>
            <a:r>
              <a:rPr lang="en-US" dirty="0"/>
              <a:t>The final step of the DQM lifecycle is the data discovery process. Data discovery deepens DQM by gathering, analyzing, and reporting on the metadata associated to your data.</a:t>
            </a:r>
          </a:p>
          <a:p>
            <a:r>
              <a:rPr lang="en-US" dirty="0"/>
              <a:t>As a simple definition, metadata is just data about data.  It adds context to your data to reveal deeper insights on where data is located, what it means, how it’s being used, and more.  </a:t>
            </a:r>
          </a:p>
          <a:p>
            <a:r>
              <a:rPr lang="en-US" dirty="0"/>
              <a:t>Data discovery is a process of exploring data through visual tools that can help non-technical business leaders find new patterns and outliers to help an organization better understand the insights their data has to offer. (Oracle </a:t>
            </a:r>
            <a:r>
              <a:rPr lang="en-US" dirty="0" err="1"/>
              <a:t>Netsuite</a:t>
            </a:r>
            <a:r>
              <a:rPr lang="en-US" dirty="0"/>
              <a:t>)</a:t>
            </a:r>
            <a:endParaRPr lang="en-TH" dirty="0"/>
          </a:p>
        </p:txBody>
      </p:sp>
      <p:sp>
        <p:nvSpPr>
          <p:cNvPr id="4" name="Slide Number Placeholder 3">
            <a:extLst>
              <a:ext uri="{FF2B5EF4-FFF2-40B4-BE49-F238E27FC236}">
                <a16:creationId xmlns:a16="http://schemas.microsoft.com/office/drawing/2014/main" id="{D4AD8653-29A8-8A38-5676-1A20D753E126}"/>
              </a:ext>
            </a:extLst>
          </p:cNvPr>
          <p:cNvSpPr>
            <a:spLocks noGrp="1"/>
          </p:cNvSpPr>
          <p:nvPr>
            <p:ph type="sldNum" sz="quarter" idx="12"/>
          </p:nvPr>
        </p:nvSpPr>
        <p:spPr/>
        <p:txBody>
          <a:bodyPr/>
          <a:lstStyle/>
          <a:p>
            <a:fld id="{388324DD-1C21-6B48-9564-9F976A12E8FA}" type="slidenum">
              <a:rPr lang="en-TH" smtClean="0"/>
              <a:t>21</a:t>
            </a:fld>
            <a:endParaRPr lang="en-TH"/>
          </a:p>
        </p:txBody>
      </p:sp>
      <p:pic>
        <p:nvPicPr>
          <p:cNvPr id="16386" name="Picture 2" descr="Data Discovery Icon Vector Images (over 3,000)">
            <a:extLst>
              <a:ext uri="{FF2B5EF4-FFF2-40B4-BE49-F238E27FC236}">
                <a16:creationId xmlns:a16="http://schemas.microsoft.com/office/drawing/2014/main" id="{53A61382-6413-96FE-83FE-C67A8582A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600" y="1"/>
            <a:ext cx="2377440" cy="177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889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04D6-231D-B5B1-3131-EE323F0BC504}"/>
              </a:ext>
            </a:extLst>
          </p:cNvPr>
          <p:cNvSpPr>
            <a:spLocks noGrp="1"/>
          </p:cNvSpPr>
          <p:nvPr>
            <p:ph type="title"/>
          </p:nvPr>
        </p:nvSpPr>
        <p:spPr/>
        <p:txBody>
          <a:bodyPr/>
          <a:lstStyle/>
          <a:p>
            <a:r>
              <a:rPr lang="en-TH" b="1" dirty="0">
                <a:solidFill>
                  <a:srgbClr val="FF0000"/>
                </a:solidFill>
              </a:rPr>
              <a:t>Why do we need to manage our data?</a:t>
            </a:r>
            <a:endParaRPr lang="en-TH" dirty="0"/>
          </a:p>
        </p:txBody>
      </p:sp>
      <p:sp>
        <p:nvSpPr>
          <p:cNvPr id="3" name="Content Placeholder 2">
            <a:extLst>
              <a:ext uri="{FF2B5EF4-FFF2-40B4-BE49-F238E27FC236}">
                <a16:creationId xmlns:a16="http://schemas.microsoft.com/office/drawing/2014/main" id="{3C67CD69-B47B-FEE7-D30B-75DEE724D5FC}"/>
              </a:ext>
            </a:extLst>
          </p:cNvPr>
          <p:cNvSpPr>
            <a:spLocks noGrp="1"/>
          </p:cNvSpPr>
          <p:nvPr>
            <p:ph idx="1"/>
          </p:nvPr>
        </p:nvSpPr>
        <p:spPr/>
        <p:txBody>
          <a:bodyPr/>
          <a:lstStyle/>
          <a:p>
            <a:r>
              <a:rPr lang="en-TH" dirty="0"/>
              <a:t>Impacted by government which require PDPA rules for every year</a:t>
            </a:r>
          </a:p>
          <a:p>
            <a:r>
              <a:rPr lang="en-TH" dirty="0"/>
              <a:t>Increasing pressure on departments or agencies to manage these data properly</a:t>
            </a:r>
          </a:p>
        </p:txBody>
      </p:sp>
      <p:sp>
        <p:nvSpPr>
          <p:cNvPr id="4" name="Slide Number Placeholder 3">
            <a:extLst>
              <a:ext uri="{FF2B5EF4-FFF2-40B4-BE49-F238E27FC236}">
                <a16:creationId xmlns:a16="http://schemas.microsoft.com/office/drawing/2014/main" id="{86C4B0CC-2638-8B8A-2912-3EAD832CE211}"/>
              </a:ext>
            </a:extLst>
          </p:cNvPr>
          <p:cNvSpPr>
            <a:spLocks noGrp="1"/>
          </p:cNvSpPr>
          <p:nvPr>
            <p:ph type="sldNum" sz="quarter" idx="12"/>
          </p:nvPr>
        </p:nvSpPr>
        <p:spPr/>
        <p:txBody>
          <a:bodyPr/>
          <a:lstStyle/>
          <a:p>
            <a:fld id="{388324DD-1C21-6B48-9564-9F976A12E8FA}" type="slidenum">
              <a:rPr lang="en-TH" smtClean="0"/>
              <a:t>22</a:t>
            </a:fld>
            <a:endParaRPr lang="en-TH"/>
          </a:p>
        </p:txBody>
      </p:sp>
    </p:spTree>
    <p:extLst>
      <p:ext uri="{BB962C8B-B14F-4D97-AF65-F5344CB8AC3E}">
        <p14:creationId xmlns:p14="http://schemas.microsoft.com/office/powerpoint/2010/main" val="1857163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04D6-231D-B5B1-3131-EE323F0BC504}"/>
              </a:ext>
            </a:extLst>
          </p:cNvPr>
          <p:cNvSpPr>
            <a:spLocks noGrp="1"/>
          </p:cNvSpPr>
          <p:nvPr>
            <p:ph type="title"/>
          </p:nvPr>
        </p:nvSpPr>
        <p:spPr/>
        <p:txBody>
          <a:bodyPr/>
          <a:lstStyle/>
          <a:p>
            <a:r>
              <a:rPr lang="en-TH" b="1" dirty="0">
                <a:solidFill>
                  <a:srgbClr val="FF0000"/>
                </a:solidFill>
              </a:rPr>
              <a:t>Benefit of Good Data Management</a:t>
            </a:r>
            <a:endParaRPr lang="en-TH" dirty="0"/>
          </a:p>
        </p:txBody>
      </p:sp>
      <p:sp>
        <p:nvSpPr>
          <p:cNvPr id="3" name="Content Placeholder 2">
            <a:extLst>
              <a:ext uri="{FF2B5EF4-FFF2-40B4-BE49-F238E27FC236}">
                <a16:creationId xmlns:a16="http://schemas.microsoft.com/office/drawing/2014/main" id="{3C67CD69-B47B-FEE7-D30B-75DEE724D5FC}"/>
              </a:ext>
            </a:extLst>
          </p:cNvPr>
          <p:cNvSpPr>
            <a:spLocks noGrp="1"/>
          </p:cNvSpPr>
          <p:nvPr>
            <p:ph idx="1"/>
          </p:nvPr>
        </p:nvSpPr>
        <p:spPr/>
        <p:txBody>
          <a:bodyPr>
            <a:normAutofit/>
          </a:bodyPr>
          <a:lstStyle/>
          <a:p>
            <a:r>
              <a:rPr lang="en-TH" dirty="0"/>
              <a:t>Benefits to Data Suppliers</a:t>
            </a:r>
          </a:p>
          <a:p>
            <a:pPr lvl="1"/>
            <a:r>
              <a:rPr lang="en-TH" dirty="0"/>
              <a:t>Increased confidence and trust their data that will be used </a:t>
            </a:r>
            <a:r>
              <a:rPr lang="en-US" dirty="0"/>
              <a:t>according to their agreed conditions of use</a:t>
            </a:r>
          </a:p>
          <a:p>
            <a:pPr lvl="1"/>
            <a:r>
              <a:rPr lang="en-US" dirty="0"/>
              <a:t>Clear understanding of the subsequent use of their data, documented in a formal Memorandum of Agreement signed by supplier and user</a:t>
            </a:r>
          </a:p>
          <a:p>
            <a:pPr lvl="1"/>
            <a:r>
              <a:rPr lang="en-US" dirty="0"/>
              <a:t>Fair return for the use of their data </a:t>
            </a:r>
          </a:p>
          <a:p>
            <a:endParaRPr lang="en-US" dirty="0"/>
          </a:p>
          <a:p>
            <a:pPr lvl="1"/>
            <a:endParaRPr lang="en-US" dirty="0"/>
          </a:p>
          <a:p>
            <a:pPr lvl="1"/>
            <a:endParaRPr lang="en-US" dirty="0"/>
          </a:p>
          <a:p>
            <a:pPr lvl="1"/>
            <a:endParaRPr lang="en-TH" dirty="0"/>
          </a:p>
        </p:txBody>
      </p:sp>
      <p:sp>
        <p:nvSpPr>
          <p:cNvPr id="4" name="Slide Number Placeholder 3">
            <a:extLst>
              <a:ext uri="{FF2B5EF4-FFF2-40B4-BE49-F238E27FC236}">
                <a16:creationId xmlns:a16="http://schemas.microsoft.com/office/drawing/2014/main" id="{86C4B0CC-2638-8B8A-2912-3EAD832CE211}"/>
              </a:ext>
            </a:extLst>
          </p:cNvPr>
          <p:cNvSpPr>
            <a:spLocks noGrp="1"/>
          </p:cNvSpPr>
          <p:nvPr>
            <p:ph type="sldNum" sz="quarter" idx="12"/>
          </p:nvPr>
        </p:nvSpPr>
        <p:spPr/>
        <p:txBody>
          <a:bodyPr/>
          <a:lstStyle/>
          <a:p>
            <a:fld id="{388324DD-1C21-6B48-9564-9F976A12E8FA}" type="slidenum">
              <a:rPr lang="en-TH" smtClean="0"/>
              <a:t>23</a:t>
            </a:fld>
            <a:endParaRPr lang="en-TH"/>
          </a:p>
        </p:txBody>
      </p:sp>
    </p:spTree>
    <p:extLst>
      <p:ext uri="{BB962C8B-B14F-4D97-AF65-F5344CB8AC3E}">
        <p14:creationId xmlns:p14="http://schemas.microsoft.com/office/powerpoint/2010/main" val="3694039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04D6-231D-B5B1-3131-EE323F0BC504}"/>
              </a:ext>
            </a:extLst>
          </p:cNvPr>
          <p:cNvSpPr>
            <a:spLocks noGrp="1"/>
          </p:cNvSpPr>
          <p:nvPr>
            <p:ph type="title"/>
          </p:nvPr>
        </p:nvSpPr>
        <p:spPr/>
        <p:txBody>
          <a:bodyPr/>
          <a:lstStyle/>
          <a:p>
            <a:r>
              <a:rPr lang="en-TH" b="1" dirty="0">
                <a:solidFill>
                  <a:srgbClr val="FF0000"/>
                </a:solidFill>
              </a:rPr>
              <a:t>Benefit of Good Data Management</a:t>
            </a:r>
            <a:endParaRPr lang="en-TH" dirty="0"/>
          </a:p>
        </p:txBody>
      </p:sp>
      <p:sp>
        <p:nvSpPr>
          <p:cNvPr id="3" name="Content Placeholder 2">
            <a:extLst>
              <a:ext uri="{FF2B5EF4-FFF2-40B4-BE49-F238E27FC236}">
                <a16:creationId xmlns:a16="http://schemas.microsoft.com/office/drawing/2014/main" id="{3C67CD69-B47B-FEE7-D30B-75DEE724D5FC}"/>
              </a:ext>
            </a:extLst>
          </p:cNvPr>
          <p:cNvSpPr>
            <a:spLocks noGrp="1"/>
          </p:cNvSpPr>
          <p:nvPr>
            <p:ph idx="1"/>
          </p:nvPr>
        </p:nvSpPr>
        <p:spPr/>
        <p:txBody>
          <a:bodyPr>
            <a:normAutofit fontScale="92500"/>
          </a:bodyPr>
          <a:lstStyle/>
          <a:p>
            <a:r>
              <a:rPr lang="en-US" dirty="0"/>
              <a:t>Benefits to Data Brokers/Intermediaries </a:t>
            </a:r>
          </a:p>
          <a:p>
            <a:pPr lvl="1"/>
            <a:r>
              <a:rPr lang="en-US" dirty="0"/>
              <a:t>Better quality</a:t>
            </a:r>
          </a:p>
          <a:p>
            <a:pPr lvl="1"/>
            <a:r>
              <a:rPr lang="en-US" dirty="0"/>
              <a:t>Better care of the data holdings </a:t>
            </a:r>
          </a:p>
          <a:p>
            <a:pPr lvl="1"/>
            <a:r>
              <a:rPr lang="en-US" dirty="0"/>
              <a:t>Better control over the data </a:t>
            </a:r>
          </a:p>
          <a:p>
            <a:pPr lvl="1"/>
            <a:r>
              <a:rPr lang="en-US" dirty="0"/>
              <a:t>Improved knowledge and understanding of data holdings </a:t>
            </a:r>
          </a:p>
          <a:p>
            <a:pPr lvl="1"/>
            <a:r>
              <a:rPr lang="en-US" dirty="0"/>
              <a:t>Improved business processes, including better and more efficient use and re-use of data </a:t>
            </a:r>
          </a:p>
          <a:p>
            <a:pPr lvl="1"/>
            <a:r>
              <a:rPr lang="en-US" dirty="0"/>
              <a:t>Increased confidence that the organization complies with statutory and non-statutory obligations</a:t>
            </a:r>
          </a:p>
          <a:p>
            <a:pPr lvl="1"/>
            <a:r>
              <a:rPr lang="en-US" dirty="0"/>
              <a:t>Better control over access to data </a:t>
            </a:r>
          </a:p>
          <a:p>
            <a:pPr lvl="1"/>
            <a:r>
              <a:rPr lang="en-US" dirty="0"/>
              <a:t>More sensible and consistent data charges and conditions of use </a:t>
            </a:r>
          </a:p>
          <a:p>
            <a:pPr lvl="1"/>
            <a:r>
              <a:rPr lang="en-US" dirty="0"/>
              <a:t>Increased trust and confidence of customers in the quality and reliability of outputs</a:t>
            </a:r>
          </a:p>
          <a:p>
            <a:pPr lvl="1"/>
            <a:endParaRPr lang="en-US" dirty="0"/>
          </a:p>
          <a:p>
            <a:pPr lvl="1"/>
            <a:endParaRPr lang="en-US" dirty="0"/>
          </a:p>
          <a:p>
            <a:pPr lvl="1"/>
            <a:endParaRPr lang="en-TH" dirty="0"/>
          </a:p>
        </p:txBody>
      </p:sp>
      <p:sp>
        <p:nvSpPr>
          <p:cNvPr id="4" name="Slide Number Placeholder 3">
            <a:extLst>
              <a:ext uri="{FF2B5EF4-FFF2-40B4-BE49-F238E27FC236}">
                <a16:creationId xmlns:a16="http://schemas.microsoft.com/office/drawing/2014/main" id="{86C4B0CC-2638-8B8A-2912-3EAD832CE211}"/>
              </a:ext>
            </a:extLst>
          </p:cNvPr>
          <p:cNvSpPr>
            <a:spLocks noGrp="1"/>
          </p:cNvSpPr>
          <p:nvPr>
            <p:ph type="sldNum" sz="quarter" idx="12"/>
          </p:nvPr>
        </p:nvSpPr>
        <p:spPr/>
        <p:txBody>
          <a:bodyPr/>
          <a:lstStyle/>
          <a:p>
            <a:fld id="{388324DD-1C21-6B48-9564-9F976A12E8FA}" type="slidenum">
              <a:rPr lang="en-TH" smtClean="0"/>
              <a:t>24</a:t>
            </a:fld>
            <a:endParaRPr lang="en-TH"/>
          </a:p>
        </p:txBody>
      </p:sp>
    </p:spTree>
    <p:extLst>
      <p:ext uri="{BB962C8B-B14F-4D97-AF65-F5344CB8AC3E}">
        <p14:creationId xmlns:p14="http://schemas.microsoft.com/office/powerpoint/2010/main" val="3735969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04D6-231D-B5B1-3131-EE323F0BC504}"/>
              </a:ext>
            </a:extLst>
          </p:cNvPr>
          <p:cNvSpPr>
            <a:spLocks noGrp="1"/>
          </p:cNvSpPr>
          <p:nvPr>
            <p:ph type="title"/>
          </p:nvPr>
        </p:nvSpPr>
        <p:spPr/>
        <p:txBody>
          <a:bodyPr/>
          <a:lstStyle/>
          <a:p>
            <a:r>
              <a:rPr lang="en-TH" b="1" dirty="0">
                <a:solidFill>
                  <a:srgbClr val="FF0000"/>
                </a:solidFill>
              </a:rPr>
              <a:t>Benefit of Good Data Management</a:t>
            </a:r>
            <a:endParaRPr lang="en-TH" dirty="0"/>
          </a:p>
        </p:txBody>
      </p:sp>
      <p:sp>
        <p:nvSpPr>
          <p:cNvPr id="3" name="Content Placeholder 2">
            <a:extLst>
              <a:ext uri="{FF2B5EF4-FFF2-40B4-BE49-F238E27FC236}">
                <a16:creationId xmlns:a16="http://schemas.microsoft.com/office/drawing/2014/main" id="{3C67CD69-B47B-FEE7-D30B-75DEE724D5FC}"/>
              </a:ext>
            </a:extLst>
          </p:cNvPr>
          <p:cNvSpPr>
            <a:spLocks noGrp="1"/>
          </p:cNvSpPr>
          <p:nvPr>
            <p:ph idx="1"/>
          </p:nvPr>
        </p:nvSpPr>
        <p:spPr/>
        <p:txBody>
          <a:bodyPr>
            <a:normAutofit lnSpcReduction="10000"/>
          </a:bodyPr>
          <a:lstStyle/>
          <a:p>
            <a:r>
              <a:rPr lang="en-US" dirty="0"/>
              <a:t>Benefits to users and customers </a:t>
            </a:r>
          </a:p>
          <a:p>
            <a:pPr lvl="1"/>
            <a:r>
              <a:rPr lang="en-US" dirty="0"/>
              <a:t>Improved awareness and understanding of what data are available for current and future use</a:t>
            </a:r>
          </a:p>
          <a:p>
            <a:pPr lvl="1"/>
            <a:r>
              <a:rPr lang="en-US" dirty="0"/>
              <a:t>Improved access to data, free from unnecessary obstacles, safeguarded from disclosure of personal information or infringement of legal and contractual obligations </a:t>
            </a:r>
          </a:p>
          <a:p>
            <a:pPr lvl="1"/>
            <a:r>
              <a:rPr lang="en-US" dirty="0"/>
              <a:t>Better quality and timely information i.e., access to the right information at the right time</a:t>
            </a:r>
          </a:p>
          <a:p>
            <a:pPr lvl="1"/>
            <a:r>
              <a:rPr lang="en-US" dirty="0"/>
              <a:t>Better value for money, resulting from clear, fair and consistent data charges and conditions of use </a:t>
            </a:r>
          </a:p>
          <a:p>
            <a:pPr lvl="1"/>
            <a:r>
              <a:rPr lang="en-US" dirty="0"/>
              <a:t>Better exploitation of data generally, enabled by easier data exchange and integration with other harmonized data </a:t>
            </a:r>
          </a:p>
          <a:p>
            <a:pPr lvl="1"/>
            <a:r>
              <a:rPr lang="en-US" dirty="0"/>
              <a:t>Efficiency gains resulting from easier use of better-quality data </a:t>
            </a:r>
          </a:p>
          <a:p>
            <a:pPr lvl="1"/>
            <a:endParaRPr lang="en-US" dirty="0"/>
          </a:p>
          <a:p>
            <a:pPr lvl="1"/>
            <a:endParaRPr lang="en-US" dirty="0"/>
          </a:p>
          <a:p>
            <a:pPr lvl="1"/>
            <a:endParaRPr lang="en-US" dirty="0"/>
          </a:p>
          <a:p>
            <a:pPr lvl="1"/>
            <a:endParaRPr lang="en-US" dirty="0"/>
          </a:p>
          <a:p>
            <a:pPr lvl="1"/>
            <a:endParaRPr lang="en-US" dirty="0"/>
          </a:p>
          <a:p>
            <a:pPr lvl="1"/>
            <a:endParaRPr lang="en-TH" dirty="0"/>
          </a:p>
        </p:txBody>
      </p:sp>
      <p:sp>
        <p:nvSpPr>
          <p:cNvPr id="4" name="Slide Number Placeholder 3">
            <a:extLst>
              <a:ext uri="{FF2B5EF4-FFF2-40B4-BE49-F238E27FC236}">
                <a16:creationId xmlns:a16="http://schemas.microsoft.com/office/drawing/2014/main" id="{86C4B0CC-2638-8B8A-2912-3EAD832CE211}"/>
              </a:ext>
            </a:extLst>
          </p:cNvPr>
          <p:cNvSpPr>
            <a:spLocks noGrp="1"/>
          </p:cNvSpPr>
          <p:nvPr>
            <p:ph type="sldNum" sz="quarter" idx="12"/>
          </p:nvPr>
        </p:nvSpPr>
        <p:spPr/>
        <p:txBody>
          <a:bodyPr/>
          <a:lstStyle/>
          <a:p>
            <a:fld id="{388324DD-1C21-6B48-9564-9F976A12E8FA}" type="slidenum">
              <a:rPr lang="en-TH" smtClean="0"/>
              <a:t>25</a:t>
            </a:fld>
            <a:endParaRPr lang="en-TH"/>
          </a:p>
        </p:txBody>
      </p:sp>
    </p:spTree>
    <p:extLst>
      <p:ext uri="{BB962C8B-B14F-4D97-AF65-F5344CB8AC3E}">
        <p14:creationId xmlns:p14="http://schemas.microsoft.com/office/powerpoint/2010/main" val="736404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8941-63C2-7757-A307-A6E9F50AC4D7}"/>
              </a:ext>
            </a:extLst>
          </p:cNvPr>
          <p:cNvSpPr>
            <a:spLocks noGrp="1"/>
          </p:cNvSpPr>
          <p:nvPr>
            <p:ph type="title"/>
          </p:nvPr>
        </p:nvSpPr>
        <p:spPr>
          <a:xfrm>
            <a:off x="838200" y="365125"/>
            <a:ext cx="10515600" cy="845837"/>
          </a:xfrm>
        </p:spPr>
        <p:txBody>
          <a:bodyPr/>
          <a:lstStyle/>
          <a:p>
            <a:r>
              <a:rPr lang="en-TH" b="1" dirty="0">
                <a:solidFill>
                  <a:srgbClr val="FF0000"/>
                </a:solidFill>
              </a:rPr>
              <a:t>Phases of Data Lifecycle Management</a:t>
            </a:r>
          </a:p>
        </p:txBody>
      </p:sp>
      <p:pic>
        <p:nvPicPr>
          <p:cNvPr id="1026" name="Picture 2" descr="DST_image_600x600_6-phases-of-data-cycle">
            <a:extLst>
              <a:ext uri="{FF2B5EF4-FFF2-40B4-BE49-F238E27FC236}">
                <a16:creationId xmlns:a16="http://schemas.microsoft.com/office/drawing/2014/main" id="{A871BD73-D48E-A501-BED2-ED78C684FF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8629" y="1618134"/>
            <a:ext cx="4874741" cy="487474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2CABFFC-7E65-2DED-1525-E29D3642B237}"/>
              </a:ext>
            </a:extLst>
          </p:cNvPr>
          <p:cNvSpPr>
            <a:spLocks noGrp="1"/>
          </p:cNvSpPr>
          <p:nvPr>
            <p:ph type="sldNum" sz="quarter" idx="12"/>
          </p:nvPr>
        </p:nvSpPr>
        <p:spPr/>
        <p:txBody>
          <a:bodyPr/>
          <a:lstStyle/>
          <a:p>
            <a:fld id="{388324DD-1C21-6B48-9564-9F976A12E8FA}" type="slidenum">
              <a:rPr lang="en-TH" smtClean="0"/>
              <a:t>3</a:t>
            </a:fld>
            <a:endParaRPr lang="en-TH"/>
          </a:p>
        </p:txBody>
      </p:sp>
    </p:spTree>
    <p:extLst>
      <p:ext uri="{BB962C8B-B14F-4D97-AF65-F5344CB8AC3E}">
        <p14:creationId xmlns:p14="http://schemas.microsoft.com/office/powerpoint/2010/main" val="41702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14B9-4EBD-29D2-FDFD-D462F0C641D0}"/>
              </a:ext>
            </a:extLst>
          </p:cNvPr>
          <p:cNvSpPr>
            <a:spLocks noGrp="1"/>
          </p:cNvSpPr>
          <p:nvPr>
            <p:ph type="title"/>
          </p:nvPr>
        </p:nvSpPr>
        <p:spPr>
          <a:xfrm>
            <a:off x="838200" y="365126"/>
            <a:ext cx="10515600" cy="821123"/>
          </a:xfrm>
        </p:spPr>
        <p:txBody>
          <a:bodyPr/>
          <a:lstStyle/>
          <a:p>
            <a:r>
              <a:rPr lang="en-TH" b="1" dirty="0">
                <a:solidFill>
                  <a:srgbClr val="FF0000"/>
                </a:solidFill>
              </a:rPr>
              <a:t>Phases of Data Lifecycle Management</a:t>
            </a:r>
          </a:p>
        </p:txBody>
      </p:sp>
      <p:sp>
        <p:nvSpPr>
          <p:cNvPr id="3" name="Content Placeholder 2">
            <a:extLst>
              <a:ext uri="{FF2B5EF4-FFF2-40B4-BE49-F238E27FC236}">
                <a16:creationId xmlns:a16="http://schemas.microsoft.com/office/drawing/2014/main" id="{EBD6E744-6A48-41B0-D79C-C184991D7FCA}"/>
              </a:ext>
            </a:extLst>
          </p:cNvPr>
          <p:cNvSpPr>
            <a:spLocks noGrp="1"/>
          </p:cNvSpPr>
          <p:nvPr>
            <p:ph idx="1"/>
          </p:nvPr>
        </p:nvSpPr>
        <p:spPr>
          <a:xfrm>
            <a:off x="582168" y="1316736"/>
            <a:ext cx="10515600" cy="5176139"/>
          </a:xfrm>
        </p:spPr>
        <p:txBody>
          <a:bodyPr>
            <a:normAutofit fontScale="92500" lnSpcReduction="20000"/>
          </a:bodyPr>
          <a:lstStyle/>
          <a:p>
            <a:pPr fontAlgn="base"/>
            <a:r>
              <a:rPr lang="en-US" dirty="0"/>
              <a:t>A data lifecycle consists of a series of phases over the course its useful life. Each phase is governed by a set of policies that maximizes the data’s value during each stage of the lifecycle. DLM becomes increasingly important as the volume of data that is incorporated into business workstreams grows. </a:t>
            </a:r>
          </a:p>
          <a:p>
            <a:pPr marL="0" indent="0" fontAlgn="base">
              <a:buNone/>
            </a:pPr>
            <a:r>
              <a:rPr lang="en-US" b="1" dirty="0">
                <a:highlight>
                  <a:srgbClr val="FFFF00"/>
                </a:highlight>
              </a:rPr>
              <a:t>Phase 1: Data Creation</a:t>
            </a:r>
          </a:p>
          <a:p>
            <a:pPr fontAlgn="base"/>
            <a:r>
              <a:rPr lang="en-US" dirty="0"/>
              <a:t>Data creation occurs throughout organizations.  This stage involves acquiring data from internal sources like customer data.  Most data is created by business functions such as finance, marketing, sales, and human resources rather than the IT department whose typically responsible for managing the data once it's been created.  </a:t>
            </a:r>
          </a:p>
          <a:p>
            <a:pPr fontAlgn="base"/>
            <a:r>
              <a:rPr lang="en-US" dirty="0"/>
              <a:t>Some data can be collected from external like market research companies. Once the data is collected, it must be cleansed and organized so that it can be used effectively. Data collection can be a time-consuming and costly process, but it is essential for businesses to have accurate and up-to-date data.</a:t>
            </a:r>
            <a:endParaRPr lang="en-TH" dirty="0"/>
          </a:p>
        </p:txBody>
      </p:sp>
      <p:sp>
        <p:nvSpPr>
          <p:cNvPr id="4" name="Slide Number Placeholder 3">
            <a:extLst>
              <a:ext uri="{FF2B5EF4-FFF2-40B4-BE49-F238E27FC236}">
                <a16:creationId xmlns:a16="http://schemas.microsoft.com/office/drawing/2014/main" id="{B271FE57-C3E0-4C4C-F73F-4CEF4C967A7B}"/>
              </a:ext>
            </a:extLst>
          </p:cNvPr>
          <p:cNvSpPr>
            <a:spLocks noGrp="1"/>
          </p:cNvSpPr>
          <p:nvPr>
            <p:ph type="sldNum" sz="quarter" idx="12"/>
          </p:nvPr>
        </p:nvSpPr>
        <p:spPr/>
        <p:txBody>
          <a:bodyPr/>
          <a:lstStyle/>
          <a:p>
            <a:fld id="{388324DD-1C21-6B48-9564-9F976A12E8FA}" type="slidenum">
              <a:rPr lang="en-TH" smtClean="0"/>
              <a:t>4</a:t>
            </a:fld>
            <a:endParaRPr lang="en-TH"/>
          </a:p>
        </p:txBody>
      </p:sp>
      <p:pic>
        <p:nvPicPr>
          <p:cNvPr id="4100" name="Picture 4" descr="Creation of a new database. Icon symbolizing the creation of a new  database. | CanStock">
            <a:extLst>
              <a:ext uri="{FF2B5EF4-FFF2-40B4-BE49-F238E27FC236}">
                <a16:creationId xmlns:a16="http://schemas.microsoft.com/office/drawing/2014/main" id="{E03094BB-D490-24A3-F7EF-04F469C16A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20" r="7486"/>
          <a:stretch/>
        </p:blipFill>
        <p:spPr bwMode="auto">
          <a:xfrm>
            <a:off x="10703435" y="5023104"/>
            <a:ext cx="1455037" cy="1908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90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14B9-4EBD-29D2-FDFD-D462F0C641D0}"/>
              </a:ext>
            </a:extLst>
          </p:cNvPr>
          <p:cNvSpPr>
            <a:spLocks noGrp="1"/>
          </p:cNvSpPr>
          <p:nvPr>
            <p:ph type="title"/>
          </p:nvPr>
        </p:nvSpPr>
        <p:spPr>
          <a:xfrm>
            <a:off x="838200" y="365126"/>
            <a:ext cx="10515600" cy="821123"/>
          </a:xfrm>
        </p:spPr>
        <p:txBody>
          <a:bodyPr/>
          <a:lstStyle/>
          <a:p>
            <a:r>
              <a:rPr lang="en-TH" b="1" dirty="0">
                <a:solidFill>
                  <a:srgbClr val="FF0000"/>
                </a:solidFill>
              </a:rPr>
              <a:t>Phases of Data Lifecycle Management</a:t>
            </a:r>
          </a:p>
        </p:txBody>
      </p:sp>
      <p:sp>
        <p:nvSpPr>
          <p:cNvPr id="3" name="Content Placeholder 2">
            <a:extLst>
              <a:ext uri="{FF2B5EF4-FFF2-40B4-BE49-F238E27FC236}">
                <a16:creationId xmlns:a16="http://schemas.microsoft.com/office/drawing/2014/main" id="{EBD6E744-6A48-41B0-D79C-C184991D7FCA}"/>
              </a:ext>
            </a:extLst>
          </p:cNvPr>
          <p:cNvSpPr>
            <a:spLocks noGrp="1"/>
          </p:cNvSpPr>
          <p:nvPr>
            <p:ph idx="1"/>
          </p:nvPr>
        </p:nvSpPr>
        <p:spPr>
          <a:xfrm>
            <a:off x="838200" y="1373083"/>
            <a:ext cx="10853928" cy="5010064"/>
          </a:xfrm>
        </p:spPr>
        <p:txBody>
          <a:bodyPr>
            <a:normAutofit/>
          </a:bodyPr>
          <a:lstStyle/>
          <a:p>
            <a:pPr marL="0" indent="0" fontAlgn="base">
              <a:buNone/>
            </a:pPr>
            <a:r>
              <a:rPr lang="en-US" b="1" dirty="0">
                <a:highlight>
                  <a:srgbClr val="FFFF00"/>
                </a:highlight>
              </a:rPr>
              <a:t>Phase 2: Data Storage</a:t>
            </a:r>
          </a:p>
          <a:p>
            <a:r>
              <a:rPr lang="en-US" dirty="0"/>
              <a:t>Once data has been created, it is typically stored on a computer hard drive or in a secure location.  Maintaining data so it can be accessible and usable.  Data must be backed up regularly to prevent loss in disaster like earthquake, fire, tsunami.  Storage also involves backups that makes the data remains protected.  Once data is stored, responsibility for its management typically falls to the IT or security team.</a:t>
            </a:r>
          </a:p>
          <a:p>
            <a:r>
              <a:rPr lang="en-US" dirty="0"/>
              <a:t> Storage protections include access control around who can read and overwrite the data, device control such as data encryption, backups to protect the data from loss, plus security measures to protect the backups themselves.</a:t>
            </a:r>
          </a:p>
        </p:txBody>
      </p:sp>
      <p:sp>
        <p:nvSpPr>
          <p:cNvPr id="4" name="Slide Number Placeholder 3">
            <a:extLst>
              <a:ext uri="{FF2B5EF4-FFF2-40B4-BE49-F238E27FC236}">
                <a16:creationId xmlns:a16="http://schemas.microsoft.com/office/drawing/2014/main" id="{6A652844-B737-8219-1810-8565B9F30209}"/>
              </a:ext>
            </a:extLst>
          </p:cNvPr>
          <p:cNvSpPr>
            <a:spLocks noGrp="1"/>
          </p:cNvSpPr>
          <p:nvPr>
            <p:ph type="sldNum" sz="quarter" idx="12"/>
          </p:nvPr>
        </p:nvSpPr>
        <p:spPr/>
        <p:txBody>
          <a:bodyPr/>
          <a:lstStyle/>
          <a:p>
            <a:fld id="{388324DD-1C21-6B48-9564-9F976A12E8FA}" type="slidenum">
              <a:rPr lang="en-TH" smtClean="0"/>
              <a:t>5</a:t>
            </a:fld>
            <a:endParaRPr lang="en-TH"/>
          </a:p>
        </p:txBody>
      </p:sp>
      <p:pic>
        <p:nvPicPr>
          <p:cNvPr id="5122" name="Picture 2" descr="Data Storage Icon PNG Transparent Background, Free Download #6654 -  FreeIconsPNG">
            <a:extLst>
              <a:ext uri="{FF2B5EF4-FFF2-40B4-BE49-F238E27FC236}">
                <a16:creationId xmlns:a16="http://schemas.microsoft.com/office/drawing/2014/main" id="{28859153-49CB-FE4B-620C-CBF30566B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2200" y="0"/>
            <a:ext cx="2017014" cy="2017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ata storage stock illustration. Illustration of folder - 32421690">
            <a:extLst>
              <a:ext uri="{FF2B5EF4-FFF2-40B4-BE49-F238E27FC236}">
                <a16:creationId xmlns:a16="http://schemas.microsoft.com/office/drawing/2014/main" id="{B28D436F-6AC2-618A-3310-5CB47FB532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310"/>
          <a:stretch/>
        </p:blipFill>
        <p:spPr bwMode="auto">
          <a:xfrm>
            <a:off x="9144000" y="5448582"/>
            <a:ext cx="2892044" cy="1409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30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14B9-4EBD-29D2-FDFD-D462F0C641D0}"/>
              </a:ext>
            </a:extLst>
          </p:cNvPr>
          <p:cNvSpPr>
            <a:spLocks noGrp="1"/>
          </p:cNvSpPr>
          <p:nvPr>
            <p:ph type="title"/>
          </p:nvPr>
        </p:nvSpPr>
        <p:spPr>
          <a:xfrm>
            <a:off x="838200" y="365126"/>
            <a:ext cx="10515600" cy="821123"/>
          </a:xfrm>
        </p:spPr>
        <p:txBody>
          <a:bodyPr/>
          <a:lstStyle/>
          <a:p>
            <a:r>
              <a:rPr lang="en-TH" b="1" dirty="0">
                <a:solidFill>
                  <a:srgbClr val="FF0000"/>
                </a:solidFill>
              </a:rPr>
              <a:t>Phases of Data Lifecycle Management</a:t>
            </a:r>
          </a:p>
        </p:txBody>
      </p:sp>
      <p:sp>
        <p:nvSpPr>
          <p:cNvPr id="3" name="Content Placeholder 2">
            <a:extLst>
              <a:ext uri="{FF2B5EF4-FFF2-40B4-BE49-F238E27FC236}">
                <a16:creationId xmlns:a16="http://schemas.microsoft.com/office/drawing/2014/main" id="{EBD6E744-6A48-41B0-D79C-C184991D7FCA}"/>
              </a:ext>
            </a:extLst>
          </p:cNvPr>
          <p:cNvSpPr>
            <a:spLocks noGrp="1"/>
          </p:cNvSpPr>
          <p:nvPr>
            <p:ph idx="1"/>
          </p:nvPr>
        </p:nvSpPr>
        <p:spPr>
          <a:xfrm>
            <a:off x="838200" y="1385275"/>
            <a:ext cx="10515600" cy="5010064"/>
          </a:xfrm>
        </p:spPr>
        <p:txBody>
          <a:bodyPr>
            <a:normAutofit fontScale="92500" lnSpcReduction="10000"/>
          </a:bodyPr>
          <a:lstStyle/>
          <a:p>
            <a:pPr marL="0" indent="0" fontAlgn="base">
              <a:buNone/>
            </a:pPr>
            <a:r>
              <a:rPr lang="en-US" b="1" dirty="0">
                <a:highlight>
                  <a:srgbClr val="FFFF00"/>
                </a:highlight>
              </a:rPr>
              <a:t>Phase 3: Data Usage</a:t>
            </a:r>
            <a:br>
              <a:rPr lang="en-US" dirty="0">
                <a:highlight>
                  <a:srgbClr val="FFFF00"/>
                </a:highlight>
              </a:rPr>
            </a:br>
            <a:endParaRPr lang="en-US" dirty="0">
              <a:highlight>
                <a:srgbClr val="FFFF00"/>
              </a:highlight>
            </a:endParaRPr>
          </a:p>
          <a:p>
            <a:r>
              <a:rPr lang="en-US" dirty="0"/>
              <a:t>This stage involves using the data to make decisions and take action.  Data can be used for marketing, product development, or any other purpose.  During this stage, data is accessed, viewed or processed. Protecting data during this phase will usually fall equally between the lines of business and the IT department. </a:t>
            </a:r>
          </a:p>
          <a:p>
            <a:r>
              <a:rPr lang="en-US" dirty="0"/>
              <a:t>Protections during data usage include access control, encryption, data rights management for copyrighted information and data loss prevention, which involves software and business rules to prevent unauthorized access to sensitive information.</a:t>
            </a:r>
          </a:p>
          <a:p>
            <a:pPr marL="0" indent="0" fontAlgn="base">
              <a:buNone/>
            </a:pPr>
            <a:r>
              <a:rPr lang="en-US" dirty="0"/>
              <a:t> </a:t>
            </a:r>
            <a:br>
              <a:rPr lang="en-US" dirty="0"/>
            </a:br>
            <a:endParaRPr lang="en-TH" dirty="0"/>
          </a:p>
        </p:txBody>
      </p:sp>
      <p:sp>
        <p:nvSpPr>
          <p:cNvPr id="4" name="Slide Number Placeholder 3">
            <a:extLst>
              <a:ext uri="{FF2B5EF4-FFF2-40B4-BE49-F238E27FC236}">
                <a16:creationId xmlns:a16="http://schemas.microsoft.com/office/drawing/2014/main" id="{DA0D8072-8E92-4ACB-ED9E-2B4FA03BC5BC}"/>
              </a:ext>
            </a:extLst>
          </p:cNvPr>
          <p:cNvSpPr>
            <a:spLocks noGrp="1"/>
          </p:cNvSpPr>
          <p:nvPr>
            <p:ph type="sldNum" sz="quarter" idx="12"/>
          </p:nvPr>
        </p:nvSpPr>
        <p:spPr/>
        <p:txBody>
          <a:bodyPr/>
          <a:lstStyle/>
          <a:p>
            <a:fld id="{388324DD-1C21-6B48-9564-9F976A12E8FA}" type="slidenum">
              <a:rPr lang="en-TH" smtClean="0"/>
              <a:t>6</a:t>
            </a:fld>
            <a:endParaRPr lang="en-TH"/>
          </a:p>
        </p:txBody>
      </p:sp>
      <p:pic>
        <p:nvPicPr>
          <p:cNvPr id="6146" name="Picture 2" descr="Usage Icon #312220 - Free Icons Library">
            <a:extLst>
              <a:ext uri="{FF2B5EF4-FFF2-40B4-BE49-F238E27FC236}">
                <a16:creationId xmlns:a16="http://schemas.microsoft.com/office/drawing/2014/main" id="{89644CB2-C525-71EF-B870-0A61FFFC5D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01" t="6721" r="16603" b="6186"/>
          <a:stretch/>
        </p:blipFill>
        <p:spPr bwMode="auto">
          <a:xfrm>
            <a:off x="10034016" y="0"/>
            <a:ext cx="2051304" cy="2003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HO: HIV Country Intelligence. Country Profiles; 2019 - PAHO/WHO | Pan  American Health Organization">
            <a:extLst>
              <a:ext uri="{FF2B5EF4-FFF2-40B4-BE49-F238E27FC236}">
                <a16:creationId xmlns:a16="http://schemas.microsoft.com/office/drawing/2014/main" id="{E1172F94-0B74-B529-5147-18C03D2EFF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656" b="14094"/>
          <a:stretch/>
        </p:blipFill>
        <p:spPr bwMode="auto">
          <a:xfrm>
            <a:off x="9339072" y="4958461"/>
            <a:ext cx="2515869" cy="1899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63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14B9-4EBD-29D2-FDFD-D462F0C641D0}"/>
              </a:ext>
            </a:extLst>
          </p:cNvPr>
          <p:cNvSpPr>
            <a:spLocks noGrp="1"/>
          </p:cNvSpPr>
          <p:nvPr>
            <p:ph type="title"/>
          </p:nvPr>
        </p:nvSpPr>
        <p:spPr>
          <a:xfrm>
            <a:off x="838200" y="365127"/>
            <a:ext cx="10515600" cy="598042"/>
          </a:xfrm>
        </p:spPr>
        <p:txBody>
          <a:bodyPr>
            <a:normAutofit fontScale="90000"/>
          </a:bodyPr>
          <a:lstStyle/>
          <a:p>
            <a:r>
              <a:rPr lang="en-TH" b="1" dirty="0">
                <a:solidFill>
                  <a:srgbClr val="FF0000"/>
                </a:solidFill>
              </a:rPr>
              <a:t>Phases of Data Lifecycle Management</a:t>
            </a:r>
          </a:p>
        </p:txBody>
      </p:sp>
      <p:sp>
        <p:nvSpPr>
          <p:cNvPr id="3" name="Content Placeholder 2">
            <a:extLst>
              <a:ext uri="{FF2B5EF4-FFF2-40B4-BE49-F238E27FC236}">
                <a16:creationId xmlns:a16="http://schemas.microsoft.com/office/drawing/2014/main" id="{EBD6E744-6A48-41B0-D79C-C184991D7FCA}"/>
              </a:ext>
            </a:extLst>
          </p:cNvPr>
          <p:cNvSpPr>
            <a:spLocks noGrp="1"/>
          </p:cNvSpPr>
          <p:nvPr>
            <p:ph idx="1"/>
          </p:nvPr>
        </p:nvSpPr>
        <p:spPr>
          <a:xfrm>
            <a:off x="777240" y="1114909"/>
            <a:ext cx="10515600" cy="5362832"/>
          </a:xfrm>
        </p:spPr>
        <p:txBody>
          <a:bodyPr>
            <a:normAutofit lnSpcReduction="10000"/>
          </a:bodyPr>
          <a:lstStyle/>
          <a:p>
            <a:pPr marL="0" indent="0" fontAlgn="base">
              <a:buNone/>
            </a:pPr>
            <a:r>
              <a:rPr lang="en-US" b="1" dirty="0">
                <a:highlight>
                  <a:srgbClr val="FFFF00"/>
                </a:highlight>
              </a:rPr>
              <a:t>Phase 4: Data Sharing</a:t>
            </a:r>
            <a:br>
              <a:rPr lang="en-US" dirty="0">
                <a:highlight>
                  <a:srgbClr val="FFFF00"/>
                </a:highlight>
              </a:rPr>
            </a:br>
            <a:endParaRPr lang="en-US" dirty="0">
              <a:highlight>
                <a:srgbClr val="FFFF00"/>
              </a:highlight>
            </a:endParaRPr>
          </a:p>
          <a:p>
            <a:r>
              <a:rPr lang="en-US" dirty="0"/>
              <a:t>Data is often shared amongst internal employees and to corporate partners outside of the organization.  Data sharing can occur through the network, via removable media, or across the internet via transfer sites (FTP) or email. When data is shared, it can be beneficial to business, but it also carries some risks. </a:t>
            </a:r>
          </a:p>
          <a:p>
            <a:r>
              <a:rPr lang="en-US" dirty="0"/>
              <a:t> Data sharing safeguards involve access control, encryption, network security (firewalls/intrusion detection) and data loss prevention. When organizations are dealing with third-party vendors, they should have clear measures in place for data removal and verification after services have ceased. </a:t>
            </a:r>
          </a:p>
          <a:p>
            <a:pPr marL="0" indent="0" fontAlgn="base">
              <a:buNone/>
            </a:pPr>
            <a:br>
              <a:rPr lang="en-US" dirty="0"/>
            </a:br>
            <a:endParaRPr lang="en-TH" dirty="0"/>
          </a:p>
        </p:txBody>
      </p:sp>
      <p:sp>
        <p:nvSpPr>
          <p:cNvPr id="4" name="Slide Number Placeholder 3">
            <a:extLst>
              <a:ext uri="{FF2B5EF4-FFF2-40B4-BE49-F238E27FC236}">
                <a16:creationId xmlns:a16="http://schemas.microsoft.com/office/drawing/2014/main" id="{A6556989-4152-7CC9-7472-F61407C6278A}"/>
              </a:ext>
            </a:extLst>
          </p:cNvPr>
          <p:cNvSpPr>
            <a:spLocks noGrp="1"/>
          </p:cNvSpPr>
          <p:nvPr>
            <p:ph type="sldNum" sz="quarter" idx="12"/>
          </p:nvPr>
        </p:nvSpPr>
        <p:spPr/>
        <p:txBody>
          <a:bodyPr/>
          <a:lstStyle/>
          <a:p>
            <a:fld id="{388324DD-1C21-6B48-9564-9F976A12E8FA}" type="slidenum">
              <a:rPr lang="en-TH" smtClean="0"/>
              <a:t>7</a:t>
            </a:fld>
            <a:endParaRPr lang="en-TH"/>
          </a:p>
        </p:txBody>
      </p:sp>
      <p:pic>
        <p:nvPicPr>
          <p:cNvPr id="7170" name="Picture 2" descr="WTH is Azure Data Share? - samcogan.com">
            <a:extLst>
              <a:ext uri="{FF2B5EF4-FFF2-40B4-BE49-F238E27FC236}">
                <a16:creationId xmlns:a16="http://schemas.microsoft.com/office/drawing/2014/main" id="{ACC737D0-9B00-4355-F9CF-C4BECB2A03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7440" y="-1"/>
            <a:ext cx="1965579" cy="196557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ata sharing - Free arrows icons">
            <a:extLst>
              <a:ext uri="{FF2B5EF4-FFF2-40B4-BE49-F238E27FC236}">
                <a16:creationId xmlns:a16="http://schemas.microsoft.com/office/drawing/2014/main" id="{CB47E1B7-D025-3416-AED9-CD37EDA8B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4272" y="5132832"/>
            <a:ext cx="2465832" cy="1724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42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14B9-4EBD-29D2-FDFD-D462F0C641D0}"/>
              </a:ext>
            </a:extLst>
          </p:cNvPr>
          <p:cNvSpPr>
            <a:spLocks noGrp="1"/>
          </p:cNvSpPr>
          <p:nvPr>
            <p:ph type="title"/>
          </p:nvPr>
        </p:nvSpPr>
        <p:spPr>
          <a:xfrm>
            <a:off x="838200" y="365126"/>
            <a:ext cx="10515600" cy="821123"/>
          </a:xfrm>
        </p:spPr>
        <p:txBody>
          <a:bodyPr/>
          <a:lstStyle/>
          <a:p>
            <a:r>
              <a:rPr lang="en-TH" b="1" dirty="0">
                <a:solidFill>
                  <a:srgbClr val="FF0000"/>
                </a:solidFill>
              </a:rPr>
              <a:t>Phases of Data Lifecycle Management</a:t>
            </a:r>
          </a:p>
        </p:txBody>
      </p:sp>
      <p:sp>
        <p:nvSpPr>
          <p:cNvPr id="3" name="Content Placeholder 2">
            <a:extLst>
              <a:ext uri="{FF2B5EF4-FFF2-40B4-BE49-F238E27FC236}">
                <a16:creationId xmlns:a16="http://schemas.microsoft.com/office/drawing/2014/main" id="{EBD6E744-6A48-41B0-D79C-C184991D7FCA}"/>
              </a:ext>
            </a:extLst>
          </p:cNvPr>
          <p:cNvSpPr>
            <a:spLocks noGrp="1"/>
          </p:cNvSpPr>
          <p:nvPr>
            <p:ph idx="1"/>
          </p:nvPr>
        </p:nvSpPr>
        <p:spPr>
          <a:xfrm>
            <a:off x="838200" y="1322173"/>
            <a:ext cx="10515600" cy="5362832"/>
          </a:xfrm>
        </p:spPr>
        <p:txBody>
          <a:bodyPr>
            <a:normAutofit lnSpcReduction="10000"/>
          </a:bodyPr>
          <a:lstStyle/>
          <a:p>
            <a:pPr marL="0" indent="0" fontAlgn="base">
              <a:buNone/>
            </a:pPr>
            <a:r>
              <a:rPr lang="en-US" b="1" dirty="0">
                <a:highlight>
                  <a:srgbClr val="FFFF00"/>
                </a:highlight>
              </a:rPr>
              <a:t>Phase 5: Data Archiving</a:t>
            </a:r>
            <a:br>
              <a:rPr lang="en-US" dirty="0">
                <a:highlight>
                  <a:srgbClr val="FFFF00"/>
                </a:highlight>
              </a:rPr>
            </a:br>
            <a:endParaRPr lang="en-US" dirty="0">
              <a:highlight>
                <a:srgbClr val="FFFF00"/>
              </a:highlight>
            </a:endParaRPr>
          </a:p>
          <a:p>
            <a:r>
              <a:rPr lang="en-US" dirty="0"/>
              <a:t>This phase involves storing data in a safe place for future use.  Data can be stored on servers, in the cloud, or physical media.  For short-term data protection, all data must be backed up regularly, either onsite or offsite. When an organization needs to retain data for the long term, it can be archived to tape or disk media and placed in remote, secure locations. </a:t>
            </a:r>
          </a:p>
          <a:p>
            <a:r>
              <a:rPr lang="en-US" dirty="0"/>
              <a:t>An organization's operations team would usually take responsibility for archiving as opposed to IT or the lines of business. Protecting archived data include access control and encryption. </a:t>
            </a:r>
          </a:p>
          <a:p>
            <a:pPr marL="0" indent="0" fontAlgn="base">
              <a:buNone/>
            </a:pPr>
            <a:br>
              <a:rPr lang="en-US" dirty="0"/>
            </a:br>
            <a:endParaRPr lang="en-TH" dirty="0"/>
          </a:p>
        </p:txBody>
      </p:sp>
      <p:sp>
        <p:nvSpPr>
          <p:cNvPr id="4" name="Slide Number Placeholder 3">
            <a:extLst>
              <a:ext uri="{FF2B5EF4-FFF2-40B4-BE49-F238E27FC236}">
                <a16:creationId xmlns:a16="http://schemas.microsoft.com/office/drawing/2014/main" id="{325A0B43-488A-CFFC-6C48-ADABB0863A5E}"/>
              </a:ext>
            </a:extLst>
          </p:cNvPr>
          <p:cNvSpPr>
            <a:spLocks noGrp="1"/>
          </p:cNvSpPr>
          <p:nvPr>
            <p:ph type="sldNum" sz="quarter" idx="12"/>
          </p:nvPr>
        </p:nvSpPr>
        <p:spPr/>
        <p:txBody>
          <a:bodyPr/>
          <a:lstStyle/>
          <a:p>
            <a:fld id="{388324DD-1C21-6B48-9564-9F976A12E8FA}" type="slidenum">
              <a:rPr lang="en-TH" smtClean="0"/>
              <a:t>8</a:t>
            </a:fld>
            <a:endParaRPr lang="en-TH"/>
          </a:p>
        </p:txBody>
      </p:sp>
      <p:pic>
        <p:nvPicPr>
          <p:cNvPr id="8194" name="Picture 2" descr="Computer Icons Archive file, symbol, research Data Archiving png | PNGEgg">
            <a:extLst>
              <a:ext uri="{FF2B5EF4-FFF2-40B4-BE49-F238E27FC236}">
                <a16:creationId xmlns:a16="http://schemas.microsoft.com/office/drawing/2014/main" id="{7F57120A-1D3E-F4B3-9391-9D82CF5158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9273" y="1"/>
            <a:ext cx="2232727" cy="1901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50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14B9-4EBD-29D2-FDFD-D462F0C641D0}"/>
              </a:ext>
            </a:extLst>
          </p:cNvPr>
          <p:cNvSpPr>
            <a:spLocks noGrp="1"/>
          </p:cNvSpPr>
          <p:nvPr>
            <p:ph type="title"/>
          </p:nvPr>
        </p:nvSpPr>
        <p:spPr>
          <a:xfrm>
            <a:off x="838200" y="365126"/>
            <a:ext cx="10515600" cy="821123"/>
          </a:xfrm>
        </p:spPr>
        <p:txBody>
          <a:bodyPr/>
          <a:lstStyle/>
          <a:p>
            <a:r>
              <a:rPr lang="en-TH" b="1" dirty="0">
                <a:solidFill>
                  <a:srgbClr val="FF0000"/>
                </a:solidFill>
              </a:rPr>
              <a:t>Phases of Data Lifecycle Management</a:t>
            </a:r>
          </a:p>
        </p:txBody>
      </p:sp>
      <p:sp>
        <p:nvSpPr>
          <p:cNvPr id="3" name="Content Placeholder 2">
            <a:extLst>
              <a:ext uri="{FF2B5EF4-FFF2-40B4-BE49-F238E27FC236}">
                <a16:creationId xmlns:a16="http://schemas.microsoft.com/office/drawing/2014/main" id="{EBD6E744-6A48-41B0-D79C-C184991D7FCA}"/>
              </a:ext>
            </a:extLst>
          </p:cNvPr>
          <p:cNvSpPr>
            <a:spLocks noGrp="1"/>
          </p:cNvSpPr>
          <p:nvPr>
            <p:ph idx="1"/>
          </p:nvPr>
        </p:nvSpPr>
        <p:spPr>
          <a:xfrm>
            <a:off x="838200" y="1322173"/>
            <a:ext cx="10515600" cy="5362832"/>
          </a:xfrm>
        </p:spPr>
        <p:txBody>
          <a:bodyPr>
            <a:normAutofit fontScale="92500" lnSpcReduction="10000"/>
          </a:bodyPr>
          <a:lstStyle/>
          <a:p>
            <a:pPr marL="0" indent="0" fontAlgn="base">
              <a:buNone/>
            </a:pPr>
            <a:r>
              <a:rPr lang="en-US" b="1" dirty="0">
                <a:highlight>
                  <a:srgbClr val="FFFF00"/>
                </a:highlight>
              </a:rPr>
              <a:t>Phase 6: Data Destroy</a:t>
            </a:r>
            <a:br>
              <a:rPr lang="en-US" dirty="0">
                <a:highlight>
                  <a:srgbClr val="FFFF00"/>
                </a:highlight>
              </a:rPr>
            </a:br>
            <a:endParaRPr lang="en-US" dirty="0">
              <a:highlight>
                <a:srgbClr val="FFFF00"/>
              </a:highlight>
            </a:endParaRPr>
          </a:p>
          <a:p>
            <a:r>
              <a:rPr lang="en-US" dirty="0"/>
              <a:t>When an organization's data reaches the end of its life, it must be permanently erased. Determining which data is erased, how it's erased and how that erasure is verified depends on several factors, such as content type, usage needs and regulatory requirements.</a:t>
            </a:r>
          </a:p>
          <a:p>
            <a:r>
              <a:rPr lang="en-US" dirty="0"/>
              <a:t>When it's considered at all, the "Destroy" phase is most often addressed by the operations team. But when managed properly, end-of-life data destruction is truly the responsibility of all stakeholders, from IT to the lines of business.</a:t>
            </a:r>
          </a:p>
          <a:p>
            <a:r>
              <a:rPr lang="en-US" dirty="0"/>
              <a:t>However, in practice, organization would like to have one more column to identify that a record (customer) data is active or inactive.  Because when you deleted that record from database, it will be disappeared.  </a:t>
            </a:r>
          </a:p>
          <a:p>
            <a:pPr marL="0" indent="0" fontAlgn="base">
              <a:buNone/>
            </a:pPr>
            <a:br>
              <a:rPr lang="en-US" dirty="0"/>
            </a:br>
            <a:endParaRPr lang="en-TH" dirty="0"/>
          </a:p>
        </p:txBody>
      </p:sp>
      <p:sp>
        <p:nvSpPr>
          <p:cNvPr id="4" name="Slide Number Placeholder 3">
            <a:extLst>
              <a:ext uri="{FF2B5EF4-FFF2-40B4-BE49-F238E27FC236}">
                <a16:creationId xmlns:a16="http://schemas.microsoft.com/office/drawing/2014/main" id="{14E734D4-16F1-303E-1537-D554536537A0}"/>
              </a:ext>
            </a:extLst>
          </p:cNvPr>
          <p:cNvSpPr>
            <a:spLocks noGrp="1"/>
          </p:cNvSpPr>
          <p:nvPr>
            <p:ph type="sldNum" sz="quarter" idx="12"/>
          </p:nvPr>
        </p:nvSpPr>
        <p:spPr/>
        <p:txBody>
          <a:bodyPr/>
          <a:lstStyle/>
          <a:p>
            <a:fld id="{388324DD-1C21-6B48-9564-9F976A12E8FA}" type="slidenum">
              <a:rPr lang="en-TH" smtClean="0"/>
              <a:t>9</a:t>
            </a:fld>
            <a:endParaRPr lang="en-TH"/>
          </a:p>
        </p:txBody>
      </p:sp>
      <p:pic>
        <p:nvPicPr>
          <p:cNvPr id="9218" name="Picture 2" descr="Delete button icon concept means erase or remove data - 3d illustration.  Delete button icon concept means erase or remove | CanStock">
            <a:extLst>
              <a:ext uri="{FF2B5EF4-FFF2-40B4-BE49-F238E27FC236}">
                <a16:creationId xmlns:a16="http://schemas.microsoft.com/office/drawing/2014/main" id="{E1649981-5D91-756A-FAEA-5AF6B530D8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093"/>
          <a:stretch/>
        </p:blipFill>
        <p:spPr bwMode="auto">
          <a:xfrm>
            <a:off x="10326624" y="91382"/>
            <a:ext cx="1774444" cy="1716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196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2647</TotalTime>
  <Words>2742</Words>
  <Application>Microsoft Macintosh PowerPoint</Application>
  <PresentationFormat>Widescreen</PresentationFormat>
  <Paragraphs>150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Topic 04: Data Lifecycle and Data Quality</vt:lpstr>
      <vt:lpstr>What is Data Lifecycle Management?</vt:lpstr>
      <vt:lpstr>Phases of Data Lifecycle Management</vt:lpstr>
      <vt:lpstr>Phases of Data Lifecycle Management</vt:lpstr>
      <vt:lpstr>Phases of Data Lifecycle Management</vt:lpstr>
      <vt:lpstr>Phases of Data Lifecycle Management</vt:lpstr>
      <vt:lpstr>Phases of Data Lifecycle Management</vt:lpstr>
      <vt:lpstr>Phases of Data Lifecycle Management</vt:lpstr>
      <vt:lpstr>Phases of Data Lifecycle Management</vt:lpstr>
      <vt:lpstr>Reasons Why NOT To Delete Data</vt:lpstr>
      <vt:lpstr>Data Quality Management</vt:lpstr>
      <vt:lpstr>Data Quality Management</vt:lpstr>
      <vt:lpstr>Data Quality Dimensions</vt:lpstr>
      <vt:lpstr>Why is Data Quality Management Important?</vt:lpstr>
      <vt:lpstr>Phases of Data Quality Management</vt:lpstr>
      <vt:lpstr>1. Data Profiling</vt:lpstr>
      <vt:lpstr>2. Data Rules</vt:lpstr>
      <vt:lpstr>3. Data Monitoring</vt:lpstr>
      <vt:lpstr>4. Data Remediation</vt:lpstr>
      <vt:lpstr>5. Data Quality Reporting</vt:lpstr>
      <vt:lpstr>6. Data Discovery</vt:lpstr>
      <vt:lpstr>Why do we need to manage our data?</vt:lpstr>
      <vt:lpstr>Benefit of Good Data Management</vt:lpstr>
      <vt:lpstr>Benefit of Good Data Management</vt:lpstr>
      <vt:lpstr>Benefit of Good Data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5: Data Lifecycle and Data Quality</dc:title>
  <dc:creator>SONGSAK VANICHVIROON</dc:creator>
  <cp:lastModifiedBy>TANAKOM TANTONTRAKUL</cp:lastModifiedBy>
  <cp:revision>24</cp:revision>
  <dcterms:created xsi:type="dcterms:W3CDTF">2022-05-31T06:03:29Z</dcterms:created>
  <dcterms:modified xsi:type="dcterms:W3CDTF">2022-06-24T09:32:54Z</dcterms:modified>
</cp:coreProperties>
</file>