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85" r:id="rId3"/>
    <p:sldId id="290" r:id="rId4"/>
    <p:sldId id="286" r:id="rId5"/>
    <p:sldId id="289" r:id="rId6"/>
    <p:sldId id="287" r:id="rId7"/>
    <p:sldId id="288" r:id="rId8"/>
    <p:sldId id="291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7" r:id="rId24"/>
    <p:sldId id="271" r:id="rId25"/>
    <p:sldId id="272" r:id="rId26"/>
    <p:sldId id="273" r:id="rId27"/>
    <p:sldId id="274" r:id="rId28"/>
    <p:sldId id="275" r:id="rId29"/>
    <p:sldId id="276" r:id="rId30"/>
    <p:sldId id="279" r:id="rId31"/>
    <p:sldId id="280" r:id="rId32"/>
    <p:sldId id="281" r:id="rId33"/>
    <p:sldId id="28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77D6C-192B-2F42-A444-7C34C4D131A0}" type="datetimeFigureOut">
              <a:rPr lang="en-TH" smtClean="0"/>
              <a:t>24/6/2022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A909-F8E5-1642-8482-AFCD9AE8BCB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50669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572E-844E-4446-BF2F-7DE87E0AD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D260A-8DD4-49D6-8BD0-1314983F6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46BC3-D4F4-43E1-834C-3ADA7B83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01DF-E754-A145-94C8-725D31B2E613}" type="datetime1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7AE2-2CE9-4232-AD3F-4AE66939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2303B-BB0D-461F-B222-76C64B3F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3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87D6-79E7-413F-8119-F395DE9F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D2AD1-31E6-484C-A0B8-38CAC1532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0C8D3-F79F-47D9-90FD-AFACD343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A6BD-65D9-9B4B-AAC9-3907926CDFE0}" type="datetime1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5DD78-E10A-4A05-8995-BE905698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C83E1-1FD7-45D6-9D46-B7D070E4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5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6A998-A3A7-4D65-90DD-7496681DF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B5F3D-5897-4C26-A774-491F98880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31727-A272-446A-AABF-DC1B8039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C480-5E61-554A-A29A-AA7E9A00F528}" type="datetime1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2E6BD-86D1-4478-B799-3FEBEB8F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10D80-39D8-4839-B77F-A83B1512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5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2B03-8AA3-4F5E-870E-17B778B8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BDE12-76A1-487E-94A7-58A2B6B87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12577-B3D0-443F-8988-5180F143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FA2-EFA7-004A-AB8E-EFA4B4EBBACB}" type="datetime1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CDA9F-1DE2-4E7C-AD74-A55B4E33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96016-798E-4C85-ACA2-25D899EF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9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D1B1-1971-49E5-9CCE-643065FE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B1AE7-5580-4E17-B3B0-8F03EFD9E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C1B48-76EF-4595-96E8-23EF767A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DF10-00AD-BE40-9BD2-9A30DF86FAA2}" type="datetime1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B1075-C475-46FE-870A-71DB6069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46ED-8897-4647-9CB6-83414637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8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4518-B0B3-4FAB-8B11-F696F229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B2428-1530-4B89-99AD-D643C1C8C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69FC7-F6B8-44EA-B172-B15AC08B9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CB918-AD76-4195-B50F-E4DDE939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9AE5-31D0-E34F-AB05-F4FE649E02CB}" type="datetime1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76AFE-6CA6-4DAD-A314-0CAE6AAE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CCC25-DAEB-4FE1-B296-49961DFB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8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BBEA3-13A8-4C21-90E2-474A9A4A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8EE50-4618-4C2E-B8D1-3ECAFF94E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08DC9-E581-4524-AC51-28EEFBD1C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1677C-8CC6-41EC-8207-0CB91DAAC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A8C979-624C-4265-88D5-1E8D31C08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44425-D3A3-49FF-B882-DDCAC7D37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41DD-6DF7-924F-B88B-FA38A9670AC2}" type="datetime1">
              <a:rPr lang="en-US" smtClean="0"/>
              <a:t>6/24/22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F221D-9D0C-47F9-B843-48AFB09A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F6477-9869-442D-9232-B68CFFCE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6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D59E-0565-4233-B7A5-9040B46D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054169-97A4-44B9-87B7-5F56F0F46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EAA5-1E63-A449-B485-86DD5C18D5D3}" type="datetime1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26B57-3F5D-4AD4-AC28-62E4295F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A320D-CAE1-4510-8A8B-C2041B73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9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FFEAE7-8B31-4E1F-B070-BF0479A7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D2A3-343C-AA49-863D-EEBC33E01F4B}" type="datetime1">
              <a:rPr lang="en-US" smtClean="0"/>
              <a:t>6/24/22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71F9A-141E-4AEF-A8ED-F29F1741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5CA80-F4E1-4900-9179-356953EA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5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C250-53BD-49B5-A563-3F1A8CE1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CF157-9FC5-4B5E-B228-9A9EB513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98C58-82FE-4D60-88FA-3B5304DFE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A08FB-6018-4EC9-A81D-A1EFC0E0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54C9-ECCB-494E-B20A-10F9BE569C2E}" type="datetime1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44F19-273D-40B9-91F8-85B79FA4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2CC15-281E-4705-BC49-0404A301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9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AE6E-C65F-4107-B1D3-777E0AF8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36F34-CDFC-4047-A4C3-F7BB4EF80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6BAB2-5DBF-42B7-8BFC-D8FA8FC48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7D71B-47E8-41AE-9F04-0BBCA820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F406-8F20-B44B-9B08-5422CB8DC207}" type="datetime1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62119-D511-4F95-80B1-59D94E8A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A2E47-0E79-4CEC-A892-FEAAE8E6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8A943-36F9-4AA3-980A-C2F67153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DF6C0-3D8C-4E07-A16D-C21332457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30F12-C8A9-4CA4-9B6D-D4C0AD79B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39F55-326A-A84C-8F64-DC32C01FD9EE}" type="datetime1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B90FD-F132-4A1B-B215-BFF0B915C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ABC89-BBC4-49EE-8B2E-D892BCCF5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E4A66-B151-4A9B-A492-52C46DDB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6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3F9B-BCEC-4C48-8A44-9CBE2D25A4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Topic 05: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Data Model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F61A8-2EAE-4EF2-B15B-5063633AF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TH" sz="3600" dirty="0">
                <a:solidFill>
                  <a:srgbClr val="0070C0"/>
                </a:solidFill>
              </a:rPr>
              <a:t>BDM3302: Data Management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3989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F629-C914-47E5-BC75-CAB540F9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Tool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7A58AB-D1CC-1530-36F6-8B19ED4A1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5008"/>
            <a:ext cx="10515600" cy="3534859"/>
          </a:xfrm>
        </p:spPr>
      </p:pic>
      <p:sp>
        <p:nvSpPr>
          <p:cNvPr id="7" name="Donut 6">
            <a:extLst>
              <a:ext uri="{FF2B5EF4-FFF2-40B4-BE49-F238E27FC236}">
                <a16:creationId xmlns:a16="http://schemas.microsoft.com/office/drawing/2014/main" id="{73BB3F8B-59A4-575D-6984-2102E8B64097}"/>
              </a:ext>
            </a:extLst>
          </p:cNvPr>
          <p:cNvSpPr/>
          <p:nvPr/>
        </p:nvSpPr>
        <p:spPr>
          <a:xfrm>
            <a:off x="6195060" y="1771650"/>
            <a:ext cx="1371600" cy="628650"/>
          </a:xfrm>
          <a:prstGeom prst="donut">
            <a:avLst>
              <a:gd name="adj" fmla="val 11760"/>
            </a:avLst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CC1BFF-2744-8DA8-03AC-EAE98B7E3F2A}"/>
              </a:ext>
            </a:extLst>
          </p:cNvPr>
          <p:cNvSpPr txBox="1"/>
          <p:nvPr/>
        </p:nvSpPr>
        <p:spPr>
          <a:xfrm>
            <a:off x="7303770" y="1176753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000" b="1" dirty="0">
                <a:solidFill>
                  <a:srgbClr val="FF0000"/>
                </a:solidFill>
              </a:rPr>
              <a:t>Please uncheck this check box first!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03F7AF1C-7B5F-ED98-1038-369822259687}"/>
              </a:ext>
            </a:extLst>
          </p:cNvPr>
          <p:cNvSpPr/>
          <p:nvPr/>
        </p:nvSpPr>
        <p:spPr>
          <a:xfrm rot="2436048">
            <a:off x="7082189" y="1467266"/>
            <a:ext cx="339090" cy="501968"/>
          </a:xfrm>
          <a:prstGeom prst="downArrow">
            <a:avLst>
              <a:gd name="adj1" fmla="val 41956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8BBD934-E52E-8C59-C89B-6AFF0E8F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9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7BDE74-15A5-0ACC-5CBF-2F612D5D1686}"/>
              </a:ext>
            </a:extLst>
          </p:cNvPr>
          <p:cNvSpPr/>
          <p:nvPr/>
        </p:nvSpPr>
        <p:spPr>
          <a:xfrm>
            <a:off x="838199" y="3797374"/>
            <a:ext cx="5996941" cy="892440"/>
          </a:xfrm>
          <a:prstGeom prst="rect">
            <a:avLst/>
          </a:prstGeom>
          <a:noFill/>
          <a:ln w="825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8D5233-02AE-8A2B-33EA-D7FEE4143B25}"/>
              </a:ext>
            </a:extLst>
          </p:cNvPr>
          <p:cNvSpPr txBox="1"/>
          <p:nvPr/>
        </p:nvSpPr>
        <p:spPr>
          <a:xfrm>
            <a:off x="851535" y="3760842"/>
            <a:ext cx="283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800" b="1" dirty="0">
                <a:solidFill>
                  <a:srgbClr val="FF0000"/>
                </a:solidFill>
              </a:rPr>
              <a:t>JSON Input Area</a:t>
            </a:r>
          </a:p>
        </p:txBody>
      </p:sp>
      <p:sp>
        <p:nvSpPr>
          <p:cNvPr id="17" name="Donut 16">
            <a:extLst>
              <a:ext uri="{FF2B5EF4-FFF2-40B4-BE49-F238E27FC236}">
                <a16:creationId xmlns:a16="http://schemas.microsoft.com/office/drawing/2014/main" id="{9D44F19F-7433-2F2E-FC91-E1D6C1766671}"/>
              </a:ext>
            </a:extLst>
          </p:cNvPr>
          <p:cNvSpPr/>
          <p:nvPr/>
        </p:nvSpPr>
        <p:spPr>
          <a:xfrm>
            <a:off x="5795010" y="3211829"/>
            <a:ext cx="1245870" cy="532989"/>
          </a:xfrm>
          <a:prstGeom prst="donut">
            <a:avLst>
              <a:gd name="adj" fmla="val 11760"/>
            </a:avLst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4F69F3-7F57-8827-362E-DFC9F5AC24B9}"/>
              </a:ext>
            </a:extLst>
          </p:cNvPr>
          <p:cNvSpPr txBox="1"/>
          <p:nvPr/>
        </p:nvSpPr>
        <p:spPr>
          <a:xfrm>
            <a:off x="3788093" y="3098976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400" b="1" dirty="0">
                <a:solidFill>
                  <a:srgbClr val="FF0000"/>
                </a:solidFill>
              </a:rPr>
              <a:t>Convert button</a:t>
            </a:r>
          </a:p>
        </p:txBody>
      </p:sp>
      <p:sp>
        <p:nvSpPr>
          <p:cNvPr id="19" name="Donut 18">
            <a:extLst>
              <a:ext uri="{FF2B5EF4-FFF2-40B4-BE49-F238E27FC236}">
                <a16:creationId xmlns:a16="http://schemas.microsoft.com/office/drawing/2014/main" id="{41352619-6FC6-0885-F9C0-C839C4C89BB9}"/>
              </a:ext>
            </a:extLst>
          </p:cNvPr>
          <p:cNvSpPr/>
          <p:nvPr/>
        </p:nvSpPr>
        <p:spPr>
          <a:xfrm>
            <a:off x="777240" y="3188018"/>
            <a:ext cx="2114550" cy="532989"/>
          </a:xfrm>
          <a:prstGeom prst="donut">
            <a:avLst>
              <a:gd name="adj" fmla="val 11760"/>
            </a:avLst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5FAE58-9BA9-796B-48F5-71A504F0EFDA}"/>
              </a:ext>
            </a:extLst>
          </p:cNvPr>
          <p:cNvSpPr txBox="1"/>
          <p:nvPr/>
        </p:nvSpPr>
        <p:spPr>
          <a:xfrm>
            <a:off x="45720" y="2656903"/>
            <a:ext cx="1005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400" b="1" dirty="0">
                <a:solidFill>
                  <a:srgbClr val="FF0000"/>
                </a:solidFill>
              </a:rPr>
              <a:t>Data Model Name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F75165-A6B4-8A84-14E8-9702A683CC16}"/>
              </a:ext>
            </a:extLst>
          </p:cNvPr>
          <p:cNvSpPr/>
          <p:nvPr/>
        </p:nvSpPr>
        <p:spPr>
          <a:xfrm>
            <a:off x="7170420" y="2400299"/>
            <a:ext cx="4008120" cy="3022693"/>
          </a:xfrm>
          <a:prstGeom prst="rect">
            <a:avLst/>
          </a:prstGeom>
          <a:noFill/>
          <a:ln w="825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C533D0-5D1C-1246-8E93-57FA60737F4E}"/>
              </a:ext>
            </a:extLst>
          </p:cNvPr>
          <p:cNvSpPr txBox="1"/>
          <p:nvPr/>
        </p:nvSpPr>
        <p:spPr>
          <a:xfrm>
            <a:off x="7048500" y="5439207"/>
            <a:ext cx="453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800" b="1" dirty="0">
                <a:solidFill>
                  <a:srgbClr val="FF0000"/>
                </a:solidFill>
              </a:rPr>
              <a:t>Database Table Output Area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4DC103-668A-F30E-7744-176357B23C16}"/>
              </a:ext>
            </a:extLst>
          </p:cNvPr>
          <p:cNvSpPr/>
          <p:nvPr/>
        </p:nvSpPr>
        <p:spPr>
          <a:xfrm>
            <a:off x="1162050" y="2752015"/>
            <a:ext cx="5673090" cy="332426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612D63-6586-C63D-3BCC-0E578B56305D}"/>
              </a:ext>
            </a:extLst>
          </p:cNvPr>
          <p:cNvSpPr txBox="1"/>
          <p:nvPr/>
        </p:nvSpPr>
        <p:spPr>
          <a:xfrm>
            <a:off x="1070609" y="2315504"/>
            <a:ext cx="2542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400" b="1" dirty="0">
                <a:solidFill>
                  <a:srgbClr val="FFFF00"/>
                </a:solidFill>
              </a:rPr>
              <a:t>Menu Selection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6ED20-9E57-49F4-C1EA-9C59FDE18F72}"/>
              </a:ext>
            </a:extLst>
          </p:cNvPr>
          <p:cNvSpPr txBox="1"/>
          <p:nvPr/>
        </p:nvSpPr>
        <p:spPr>
          <a:xfrm>
            <a:off x="8690611" y="1567301"/>
            <a:ext cx="2567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400" b="1" dirty="0">
                <a:solidFill>
                  <a:srgbClr val="FF0000"/>
                </a:solidFill>
              </a:rPr>
              <a:t>Import/Export file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E452FE-FE0A-61E0-8864-AA56C859C194}"/>
              </a:ext>
            </a:extLst>
          </p:cNvPr>
          <p:cNvSpPr/>
          <p:nvPr/>
        </p:nvSpPr>
        <p:spPr>
          <a:xfrm>
            <a:off x="838199" y="4679425"/>
            <a:ext cx="5996941" cy="923377"/>
          </a:xfrm>
          <a:prstGeom prst="rect">
            <a:avLst/>
          </a:prstGeom>
          <a:noFill/>
          <a:ln w="825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17B4B4-6307-6BD1-4451-3CEBB5FBD826}"/>
              </a:ext>
            </a:extLst>
          </p:cNvPr>
          <p:cNvSpPr txBox="1"/>
          <p:nvPr/>
        </p:nvSpPr>
        <p:spPr>
          <a:xfrm>
            <a:off x="845820" y="5067662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800" b="1" dirty="0">
                <a:solidFill>
                  <a:srgbClr val="FF0000"/>
                </a:solidFill>
              </a:rPr>
              <a:t>SQL Output Area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7CDC01C-33E5-7461-4A6A-700E7B2D5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727" y="2225513"/>
            <a:ext cx="1571203" cy="1541218"/>
          </a:xfrm>
          <a:prstGeom prst="rect">
            <a:avLst/>
          </a:prstGeom>
        </p:spPr>
      </p:pic>
      <p:sp>
        <p:nvSpPr>
          <p:cNvPr id="25" name="Donut 24">
            <a:extLst>
              <a:ext uri="{FF2B5EF4-FFF2-40B4-BE49-F238E27FC236}">
                <a16:creationId xmlns:a16="http://schemas.microsoft.com/office/drawing/2014/main" id="{D4E2CAEB-5AED-E52B-5FF8-A991B807B281}"/>
              </a:ext>
            </a:extLst>
          </p:cNvPr>
          <p:cNvSpPr/>
          <p:nvPr/>
        </p:nvSpPr>
        <p:spPr>
          <a:xfrm>
            <a:off x="11029950" y="1816034"/>
            <a:ext cx="441960" cy="568050"/>
          </a:xfrm>
          <a:prstGeom prst="donut">
            <a:avLst>
              <a:gd name="adj" fmla="val 11760"/>
            </a:avLst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8A575-0777-2FA5-0B0D-817F5B1655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" t="30614" r="-1860" b="48720"/>
          <a:stretch/>
        </p:blipFill>
        <p:spPr>
          <a:xfrm>
            <a:off x="838199" y="1343672"/>
            <a:ext cx="3407160" cy="529740"/>
          </a:xfrm>
          <a:prstGeom prst="rect">
            <a:avLst/>
          </a:prstGeom>
        </p:spPr>
      </p:pic>
      <p:sp>
        <p:nvSpPr>
          <p:cNvPr id="29" name="Down Arrow 28">
            <a:extLst>
              <a:ext uri="{FF2B5EF4-FFF2-40B4-BE49-F238E27FC236}">
                <a16:creationId xmlns:a16="http://schemas.microsoft.com/office/drawing/2014/main" id="{46B0017A-3E20-8F9D-4458-E65A3900F774}"/>
              </a:ext>
            </a:extLst>
          </p:cNvPr>
          <p:cNvSpPr/>
          <p:nvPr/>
        </p:nvSpPr>
        <p:spPr>
          <a:xfrm rot="18610562">
            <a:off x="3585878" y="1580852"/>
            <a:ext cx="339090" cy="653725"/>
          </a:xfrm>
          <a:prstGeom prst="downArrow">
            <a:avLst>
              <a:gd name="adj1" fmla="val 41956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CF0C89-EE5F-6560-9505-6DA22BA4ABF8}"/>
              </a:ext>
            </a:extLst>
          </p:cNvPr>
          <p:cNvSpPr txBox="1"/>
          <p:nvPr/>
        </p:nvSpPr>
        <p:spPr>
          <a:xfrm>
            <a:off x="4122420" y="1413675"/>
            <a:ext cx="2425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000" b="1" dirty="0">
                <a:solidFill>
                  <a:srgbClr val="FF0000"/>
                </a:solidFill>
              </a:rPr>
              <a:t>Double click to open</a:t>
            </a:r>
          </a:p>
        </p:txBody>
      </p:sp>
    </p:spTree>
    <p:extLst>
      <p:ext uri="{BB962C8B-B14F-4D97-AF65-F5344CB8AC3E}">
        <p14:creationId xmlns:p14="http://schemas.microsoft.com/office/powerpoint/2010/main" val="2103061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F629-C914-47E5-BC75-CAB540F9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Tool (Lab for beginners)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B76A-9803-431B-9662-05017576D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First, let’s try to create Data Setup from “table1” to ”Sale”.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561C8-480E-3AC1-F0AD-E24C7A7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B361C2-AC71-CA51-00B7-EF780C73C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" y="2702386"/>
            <a:ext cx="3950263" cy="3474577"/>
          </a:xfrm>
          <a:prstGeom prst="rect">
            <a:avLst/>
          </a:prstGeom>
        </p:spPr>
      </p:pic>
      <p:sp>
        <p:nvSpPr>
          <p:cNvPr id="7" name="Donut 6">
            <a:extLst>
              <a:ext uri="{FF2B5EF4-FFF2-40B4-BE49-F238E27FC236}">
                <a16:creationId xmlns:a16="http://schemas.microsoft.com/office/drawing/2014/main" id="{5CEA38D3-E9D2-243A-B78F-0CB0CEEA27BA}"/>
              </a:ext>
            </a:extLst>
          </p:cNvPr>
          <p:cNvSpPr/>
          <p:nvPr/>
        </p:nvSpPr>
        <p:spPr>
          <a:xfrm>
            <a:off x="2045970" y="3372644"/>
            <a:ext cx="548640" cy="548376"/>
          </a:xfrm>
          <a:prstGeom prst="donut">
            <a:avLst>
              <a:gd name="adj" fmla="val 11760"/>
            </a:avLst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945591-731F-8F40-A26B-A377E3D5A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54" y="2383298"/>
            <a:ext cx="5462225" cy="4155614"/>
          </a:xfrm>
          <a:prstGeom prst="rect">
            <a:avLst/>
          </a:prstGeom>
        </p:spPr>
      </p:pic>
      <p:sp>
        <p:nvSpPr>
          <p:cNvPr id="11" name="Donut 10">
            <a:extLst>
              <a:ext uri="{FF2B5EF4-FFF2-40B4-BE49-F238E27FC236}">
                <a16:creationId xmlns:a16="http://schemas.microsoft.com/office/drawing/2014/main" id="{992C527D-1B79-F364-52B7-9CACD0DE1036}"/>
              </a:ext>
            </a:extLst>
          </p:cNvPr>
          <p:cNvSpPr/>
          <p:nvPr/>
        </p:nvSpPr>
        <p:spPr>
          <a:xfrm>
            <a:off x="5821680" y="4267662"/>
            <a:ext cx="944880" cy="548376"/>
          </a:xfrm>
          <a:prstGeom prst="donut">
            <a:avLst>
              <a:gd name="adj" fmla="val 11760"/>
            </a:avLst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09964949-38E6-522F-9BBC-B6FCDF0B783E}"/>
              </a:ext>
            </a:extLst>
          </p:cNvPr>
          <p:cNvSpPr/>
          <p:nvPr/>
        </p:nvSpPr>
        <p:spPr>
          <a:xfrm rot="16958815">
            <a:off x="4098014" y="2301296"/>
            <a:ext cx="348676" cy="3638668"/>
          </a:xfrm>
          <a:prstGeom prst="downArrow">
            <a:avLst>
              <a:gd name="adj1" fmla="val 24075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0E63119B-61D7-CE31-1C6E-86A777AF4D7A}"/>
              </a:ext>
            </a:extLst>
          </p:cNvPr>
          <p:cNvSpPr/>
          <p:nvPr/>
        </p:nvSpPr>
        <p:spPr>
          <a:xfrm>
            <a:off x="5889468" y="4895700"/>
            <a:ext cx="1780062" cy="727859"/>
          </a:xfrm>
          <a:prstGeom prst="donut">
            <a:avLst>
              <a:gd name="adj" fmla="val 11760"/>
            </a:avLst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56DE04F7-5DD7-7CCB-0D24-097CA8042CDD}"/>
              </a:ext>
            </a:extLst>
          </p:cNvPr>
          <p:cNvSpPr/>
          <p:nvPr/>
        </p:nvSpPr>
        <p:spPr>
          <a:xfrm rot="20714108">
            <a:off x="6293359" y="4688628"/>
            <a:ext cx="370711" cy="403448"/>
          </a:xfrm>
          <a:prstGeom prst="downArrow">
            <a:avLst>
              <a:gd name="adj1" fmla="val 22108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5" name="Donut 14">
            <a:extLst>
              <a:ext uri="{FF2B5EF4-FFF2-40B4-BE49-F238E27FC236}">
                <a16:creationId xmlns:a16="http://schemas.microsoft.com/office/drawing/2014/main" id="{B184D1D3-41D6-A348-9E48-089AEE7AAC36}"/>
              </a:ext>
            </a:extLst>
          </p:cNvPr>
          <p:cNvSpPr/>
          <p:nvPr/>
        </p:nvSpPr>
        <p:spPr>
          <a:xfrm>
            <a:off x="9681210" y="5749290"/>
            <a:ext cx="990490" cy="517024"/>
          </a:xfrm>
          <a:prstGeom prst="donut">
            <a:avLst>
              <a:gd name="adj" fmla="val 11760"/>
            </a:avLst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65ECFD1C-6820-4CE0-D8AC-F94F01E3DA05}"/>
              </a:ext>
            </a:extLst>
          </p:cNvPr>
          <p:cNvSpPr/>
          <p:nvPr/>
        </p:nvSpPr>
        <p:spPr>
          <a:xfrm rot="17194509">
            <a:off x="8520457" y="4473926"/>
            <a:ext cx="348676" cy="2353506"/>
          </a:xfrm>
          <a:prstGeom prst="downArrow">
            <a:avLst>
              <a:gd name="adj1" fmla="val 24075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09635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F629-C914-47E5-BC75-CAB540F9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Tool (Lab for beginners)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B76A-9803-431B-9662-05017576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95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Second, try to input sample JSON how customer orders food.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561C8-480E-3AC1-F0AD-E24C7A7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11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3934F7-05CC-1632-9FA9-B28996A03148}"/>
              </a:ext>
            </a:extLst>
          </p:cNvPr>
          <p:cNvGrpSpPr/>
          <p:nvPr/>
        </p:nvGrpSpPr>
        <p:grpSpPr>
          <a:xfrm>
            <a:off x="1108710" y="1981400"/>
            <a:ext cx="7418070" cy="4648000"/>
            <a:chOff x="1108710" y="1992830"/>
            <a:chExt cx="7418070" cy="464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55EAD5E-18EA-FD69-556D-F3B09743C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710" y="1992830"/>
              <a:ext cx="7418070" cy="391646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3E936F-492A-16D1-4EBF-EAFD2A9A8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458" y="5909289"/>
              <a:ext cx="7403322" cy="7315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487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F629-C914-47E5-BC75-CAB540F9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Tool (Lab for beginners)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B76A-9803-431B-9662-05017576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95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JSON structure explains …</a:t>
            </a:r>
          </a:p>
          <a:p>
            <a:pPr lvl="1"/>
            <a:r>
              <a:rPr lang="en-US" dirty="0"/>
              <a:t>Stands for JavaScript Object Notation</a:t>
            </a:r>
          </a:p>
          <a:p>
            <a:pPr lvl="1"/>
            <a:r>
              <a:rPr lang="en-US" dirty="0"/>
              <a:t>It is a text format for storing and transporting data</a:t>
            </a:r>
          </a:p>
          <a:p>
            <a:pPr lvl="1"/>
            <a:r>
              <a:rPr lang="en-US" dirty="0"/>
              <a:t>It is a “self-describing” and easy to understand</a:t>
            </a:r>
          </a:p>
          <a:p>
            <a:r>
              <a:rPr lang="en-US" dirty="0"/>
              <a:t>The example looks like this: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“name”: “John”,</a:t>
            </a:r>
          </a:p>
          <a:p>
            <a:pPr marL="457200" lvl="1" indent="0">
              <a:buNone/>
            </a:pPr>
            <a:r>
              <a:rPr lang="en-US" dirty="0"/>
              <a:t>	“age”: 30,</a:t>
            </a:r>
          </a:p>
          <a:p>
            <a:pPr marL="457200" lvl="1" indent="0">
              <a:buNone/>
            </a:pPr>
            <a:r>
              <a:rPr lang="en-US" dirty="0"/>
              <a:t>	“car”: “Toyota”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561C8-480E-3AC1-F0AD-E24C7A7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7CDAC-E21D-51D3-81C0-7B45099A7F42}"/>
              </a:ext>
            </a:extLst>
          </p:cNvPr>
          <p:cNvSpPr txBox="1"/>
          <p:nvPr/>
        </p:nvSpPr>
        <p:spPr>
          <a:xfrm>
            <a:off x="5957588" y="3309362"/>
            <a:ext cx="5130764" cy="3046988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TH" sz="3200" dirty="0">
                <a:solidFill>
                  <a:srgbClr val="FF0000"/>
                </a:solidFill>
              </a:rPr>
              <a:t>It identifies with 3 properties:</a:t>
            </a:r>
          </a:p>
          <a:p>
            <a:pPr marL="342900" indent="-342900"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n</a:t>
            </a:r>
            <a:r>
              <a:rPr lang="en-TH" sz="3200" dirty="0">
                <a:solidFill>
                  <a:srgbClr val="FF0000"/>
                </a:solidFill>
              </a:rPr>
              <a:t>ame = John (text)</a:t>
            </a:r>
          </a:p>
          <a:p>
            <a:pPr marL="342900" indent="-342900"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a</a:t>
            </a:r>
            <a:r>
              <a:rPr lang="en-TH" sz="3200" dirty="0">
                <a:solidFill>
                  <a:srgbClr val="FF0000"/>
                </a:solidFill>
              </a:rPr>
              <a:t>ge = 30 (integer)</a:t>
            </a:r>
          </a:p>
          <a:p>
            <a:pPr marL="342900" indent="-342900"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car = Toyota (text)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*Each property has a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E33A38-B9AD-9B7F-CA55-B1A8344410F2}"/>
              </a:ext>
            </a:extLst>
          </p:cNvPr>
          <p:cNvSpPr txBox="1"/>
          <p:nvPr/>
        </p:nvSpPr>
        <p:spPr>
          <a:xfrm>
            <a:off x="521970" y="5716866"/>
            <a:ext cx="5284470" cy="9541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“Mr. John with age of 30 years old  has got a Toyota car.”</a:t>
            </a:r>
          </a:p>
        </p:txBody>
      </p:sp>
    </p:spTree>
    <p:extLst>
      <p:ext uri="{BB962C8B-B14F-4D97-AF65-F5344CB8AC3E}">
        <p14:creationId xmlns:p14="http://schemas.microsoft.com/office/powerpoint/2010/main" val="1248008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F629-C914-47E5-BC75-CAB540F9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Tool (Lab for beginners)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B76A-9803-431B-9662-05017576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95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JSON structure explains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561C8-480E-3AC1-F0AD-E24C7A7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E41F5-AA85-DA42-E9B5-ED608AD34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5363"/>
            <a:ext cx="5882640" cy="4706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9442E5-E03B-B319-5EBB-5682B119758E}"/>
              </a:ext>
            </a:extLst>
          </p:cNvPr>
          <p:cNvSpPr txBox="1"/>
          <p:nvPr/>
        </p:nvSpPr>
        <p:spPr>
          <a:xfrm>
            <a:off x="5551224" y="4294247"/>
            <a:ext cx="5412704" cy="2062103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H" sz="3200" i="1" dirty="0">
                <a:solidFill>
                  <a:srgbClr val="FF0000"/>
                </a:solidFill>
              </a:rPr>
              <a:t>“Mr. John Doe would like to order two f2 foods for price $20 </a:t>
            </a:r>
            <a:r>
              <a:rPr lang="en-US" sz="3200" i="1" dirty="0">
                <a:solidFill>
                  <a:srgbClr val="FF0000"/>
                </a:solidFill>
              </a:rPr>
              <a:t>each and</a:t>
            </a:r>
            <a:r>
              <a:rPr lang="en-TH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>
                <a:solidFill>
                  <a:srgbClr val="FF0000"/>
                </a:solidFill>
              </a:rPr>
              <a:t>d</a:t>
            </a:r>
            <a:r>
              <a:rPr lang="en-TH" sz="3200" i="1" dirty="0">
                <a:solidFill>
                  <a:srgbClr val="FF0000"/>
                </a:solidFill>
              </a:rPr>
              <a:t>eliver</a:t>
            </a:r>
            <a:r>
              <a:rPr lang="en-US" sz="3200" i="1" dirty="0">
                <a:solidFill>
                  <a:srgbClr val="FF0000"/>
                </a:solidFill>
              </a:rPr>
              <a:t> to his home only noon time.”</a:t>
            </a:r>
            <a:endParaRPr lang="en-TH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192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2F9B394-52D3-DA19-AA93-47B5F986B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5363"/>
            <a:ext cx="5882640" cy="4706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05F629-C914-47E5-BC75-CAB540F9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Tool (Lab for beginners)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B76A-9803-431B-9662-05017576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95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JSON structure explains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561C8-480E-3AC1-F0AD-E24C7A7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9AF70-3655-7187-731E-8FEBE7245EBE}"/>
              </a:ext>
            </a:extLst>
          </p:cNvPr>
          <p:cNvSpPr/>
          <p:nvPr/>
        </p:nvSpPr>
        <p:spPr>
          <a:xfrm>
            <a:off x="1545651" y="2246707"/>
            <a:ext cx="888939" cy="199313"/>
          </a:xfrm>
          <a:prstGeom prst="rect">
            <a:avLst/>
          </a:prstGeom>
          <a:solidFill>
            <a:srgbClr val="FFFF00">
              <a:alpha val="2924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BE662AAA-3710-371D-227B-DAE949EFCAF8}"/>
              </a:ext>
            </a:extLst>
          </p:cNvPr>
          <p:cNvSpPr/>
          <p:nvPr/>
        </p:nvSpPr>
        <p:spPr>
          <a:xfrm rot="16200000">
            <a:off x="4803427" y="-154305"/>
            <a:ext cx="348676" cy="5109210"/>
          </a:xfrm>
          <a:prstGeom prst="downArrow">
            <a:avLst>
              <a:gd name="adj1" fmla="val 24075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2D6A38-95BB-9B8C-5E7C-6C12FC999724}"/>
              </a:ext>
            </a:extLst>
          </p:cNvPr>
          <p:cNvSpPr/>
          <p:nvPr/>
        </p:nvSpPr>
        <p:spPr>
          <a:xfrm>
            <a:off x="7543800" y="2108926"/>
            <a:ext cx="3810000" cy="543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Information name</a:t>
            </a:r>
            <a:endParaRPr lang="en-TH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9E5E66-DA59-FD9E-18F1-26F40022306B}"/>
              </a:ext>
            </a:extLst>
          </p:cNvPr>
          <p:cNvSpPr/>
          <p:nvPr/>
        </p:nvSpPr>
        <p:spPr>
          <a:xfrm>
            <a:off x="3210621" y="3425403"/>
            <a:ext cx="290769" cy="191872"/>
          </a:xfrm>
          <a:prstGeom prst="rect">
            <a:avLst/>
          </a:prstGeom>
          <a:solidFill>
            <a:srgbClr val="FFFF00">
              <a:alpha val="2924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DADD9322-07AF-799E-5A11-DAB8401CD20C}"/>
              </a:ext>
            </a:extLst>
          </p:cNvPr>
          <p:cNvSpPr/>
          <p:nvPr/>
        </p:nvSpPr>
        <p:spPr>
          <a:xfrm rot="16200000">
            <a:off x="5336827" y="1505563"/>
            <a:ext cx="348676" cy="4042410"/>
          </a:xfrm>
          <a:prstGeom prst="downArrow">
            <a:avLst>
              <a:gd name="adj1" fmla="val 24075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A13FB5-F55B-DCCB-7D31-C5AC1E411361}"/>
              </a:ext>
            </a:extLst>
          </p:cNvPr>
          <p:cNvSpPr/>
          <p:nvPr/>
        </p:nvSpPr>
        <p:spPr>
          <a:xfrm>
            <a:off x="7543800" y="3249595"/>
            <a:ext cx="3810000" cy="543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  <a:r>
              <a:rPr lang="en-TH" sz="2800" dirty="0"/>
              <a:t>ata type: object/table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B62A7E-0224-3CF3-860B-63ECBC6F4992}"/>
              </a:ext>
            </a:extLst>
          </p:cNvPr>
          <p:cNvSpPr/>
          <p:nvPr/>
        </p:nvSpPr>
        <p:spPr>
          <a:xfrm>
            <a:off x="2688651" y="4391279"/>
            <a:ext cx="290769" cy="191872"/>
          </a:xfrm>
          <a:prstGeom prst="rect">
            <a:avLst/>
          </a:prstGeom>
          <a:solidFill>
            <a:srgbClr val="FFFF00">
              <a:alpha val="2924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E161DEB6-35D0-2A61-E2AF-F13543843FC0}"/>
              </a:ext>
            </a:extLst>
          </p:cNvPr>
          <p:cNvSpPr/>
          <p:nvPr/>
        </p:nvSpPr>
        <p:spPr>
          <a:xfrm rot="16200000">
            <a:off x="5075842" y="2205025"/>
            <a:ext cx="348676" cy="4564380"/>
          </a:xfrm>
          <a:prstGeom prst="downArrow">
            <a:avLst>
              <a:gd name="adj1" fmla="val 24075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43791-6F56-89C0-A472-90076DB5CB8E}"/>
              </a:ext>
            </a:extLst>
          </p:cNvPr>
          <p:cNvSpPr/>
          <p:nvPr/>
        </p:nvSpPr>
        <p:spPr>
          <a:xfrm>
            <a:off x="7532370" y="4205588"/>
            <a:ext cx="3810000" cy="543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  <a:r>
              <a:rPr lang="en-TH" sz="2800" dirty="0"/>
              <a:t>ata type: list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E5ACBA-A206-22AD-D0D3-5B00B57BAF71}"/>
              </a:ext>
            </a:extLst>
          </p:cNvPr>
          <p:cNvSpPr/>
          <p:nvPr/>
        </p:nvSpPr>
        <p:spPr>
          <a:xfrm>
            <a:off x="3036570" y="4974753"/>
            <a:ext cx="346710" cy="191607"/>
          </a:xfrm>
          <a:prstGeom prst="rect">
            <a:avLst/>
          </a:prstGeom>
          <a:solidFill>
            <a:srgbClr val="FFFF00">
              <a:alpha val="2924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8FFD9E30-8A54-55AF-6ABB-595F837A2111}"/>
              </a:ext>
            </a:extLst>
          </p:cNvPr>
          <p:cNvSpPr/>
          <p:nvPr/>
        </p:nvSpPr>
        <p:spPr>
          <a:xfrm rot="16200000">
            <a:off x="5269850" y="3022232"/>
            <a:ext cx="348676" cy="4176365"/>
          </a:xfrm>
          <a:prstGeom prst="downArrow">
            <a:avLst>
              <a:gd name="adj1" fmla="val 24075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F1F891-A5F9-729B-5763-87F0CCF8EB97}"/>
              </a:ext>
            </a:extLst>
          </p:cNvPr>
          <p:cNvSpPr/>
          <p:nvPr/>
        </p:nvSpPr>
        <p:spPr>
          <a:xfrm>
            <a:off x="7532370" y="4893170"/>
            <a:ext cx="3810000" cy="543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  <a:r>
              <a:rPr lang="en-TH" sz="2800" dirty="0"/>
              <a:t>ata type: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BBD779-EFA1-4B09-03FB-57A181B7E576}"/>
              </a:ext>
            </a:extLst>
          </p:cNvPr>
          <p:cNvSpPr/>
          <p:nvPr/>
        </p:nvSpPr>
        <p:spPr>
          <a:xfrm>
            <a:off x="2816889" y="5366109"/>
            <a:ext cx="259685" cy="223377"/>
          </a:xfrm>
          <a:prstGeom prst="rect">
            <a:avLst/>
          </a:prstGeom>
          <a:solidFill>
            <a:srgbClr val="FFFF00">
              <a:alpha val="2924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F56F51-3D9B-A385-A1E7-5964D0687027}"/>
              </a:ext>
            </a:extLst>
          </p:cNvPr>
          <p:cNvSpPr/>
          <p:nvPr/>
        </p:nvSpPr>
        <p:spPr>
          <a:xfrm>
            <a:off x="7549198" y="5644103"/>
            <a:ext cx="3810000" cy="543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  <a:r>
              <a:rPr lang="en-TH" sz="2800" dirty="0"/>
              <a:t>ata type: integer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C822D6F0-4677-FAC0-D498-18CDC0FB320D}"/>
              </a:ext>
            </a:extLst>
          </p:cNvPr>
          <p:cNvSpPr/>
          <p:nvPr/>
        </p:nvSpPr>
        <p:spPr>
          <a:xfrm rot="16538526">
            <a:off x="5128243" y="3426251"/>
            <a:ext cx="348676" cy="4577068"/>
          </a:xfrm>
          <a:prstGeom prst="downArrow">
            <a:avLst>
              <a:gd name="adj1" fmla="val 24075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43525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F629-C914-47E5-BC75-CAB540F9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Tool (Lab for beginners)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B76A-9803-431B-9662-05017576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95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Third, try to click convert button and see the result.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561C8-480E-3AC1-F0AD-E24C7A7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38486A-7A9C-879B-1A3F-E31408CE7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" y="2240022"/>
            <a:ext cx="10043160" cy="4252853"/>
          </a:xfrm>
          <a:prstGeom prst="rect">
            <a:avLst/>
          </a:prstGeom>
        </p:spPr>
      </p:pic>
      <p:sp>
        <p:nvSpPr>
          <p:cNvPr id="10" name="Donut 9">
            <a:extLst>
              <a:ext uri="{FF2B5EF4-FFF2-40B4-BE49-F238E27FC236}">
                <a16:creationId xmlns:a16="http://schemas.microsoft.com/office/drawing/2014/main" id="{68717F78-45C5-50FC-550F-9D7EDE12AE6E}"/>
              </a:ext>
            </a:extLst>
          </p:cNvPr>
          <p:cNvSpPr/>
          <p:nvPr/>
        </p:nvSpPr>
        <p:spPr>
          <a:xfrm>
            <a:off x="5833110" y="3063372"/>
            <a:ext cx="1093470" cy="548376"/>
          </a:xfrm>
          <a:prstGeom prst="donut">
            <a:avLst>
              <a:gd name="adj" fmla="val 11760"/>
            </a:avLst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5B274-BC04-A93E-8449-5A78AE6CA437}"/>
              </a:ext>
            </a:extLst>
          </p:cNvPr>
          <p:cNvSpPr/>
          <p:nvPr/>
        </p:nvSpPr>
        <p:spPr>
          <a:xfrm>
            <a:off x="7018020" y="2240023"/>
            <a:ext cx="4160520" cy="3166367"/>
          </a:xfrm>
          <a:prstGeom prst="rect">
            <a:avLst/>
          </a:prstGeom>
          <a:noFill/>
          <a:ln w="825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E5C6AC7-D363-6F3B-FE68-83695FFF9BBB}"/>
              </a:ext>
            </a:extLst>
          </p:cNvPr>
          <p:cNvSpPr/>
          <p:nvPr/>
        </p:nvSpPr>
        <p:spPr>
          <a:xfrm rot="13570669">
            <a:off x="6752242" y="2512312"/>
            <a:ext cx="348676" cy="829118"/>
          </a:xfrm>
          <a:prstGeom prst="downArrow">
            <a:avLst>
              <a:gd name="adj1" fmla="val 24075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18545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F629-C914-47E5-BC75-CAB540F9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Tool (Lab for beginners)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B76A-9803-431B-9662-05017576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092"/>
            <a:ext cx="10727724" cy="4351338"/>
          </a:xfrm>
        </p:spPr>
        <p:txBody>
          <a:bodyPr>
            <a:normAutofit/>
          </a:bodyPr>
          <a:lstStyle/>
          <a:p>
            <a:r>
              <a:rPr lang="en-US" dirty="0"/>
              <a:t>Somehow, you will see SQL appear when JSON is converted. You may bring SQL to create </a:t>
            </a:r>
            <a:r>
              <a:rPr lang="en-US" b="1" dirty="0"/>
              <a:t>.</a:t>
            </a:r>
            <a:r>
              <a:rPr lang="en-US" b="1" dirty="0" err="1"/>
              <a:t>sql</a:t>
            </a:r>
            <a:r>
              <a:rPr lang="en-US" b="1" dirty="0"/>
              <a:t> </a:t>
            </a:r>
            <a:r>
              <a:rPr lang="en-US" dirty="0"/>
              <a:t>file and try to import into </a:t>
            </a:r>
            <a:r>
              <a:rPr lang="en-US" b="1" dirty="0"/>
              <a:t>“</a:t>
            </a:r>
            <a:r>
              <a:rPr lang="en-US" b="1" dirty="0" err="1"/>
              <a:t>mysql</a:t>
            </a:r>
            <a:r>
              <a:rPr lang="en-US" b="1" dirty="0"/>
              <a:t>” </a:t>
            </a:r>
            <a:r>
              <a:rPr lang="en-US" dirty="0"/>
              <a:t>also (Empty).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561C8-480E-3AC1-F0AD-E24C7A7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38486A-7A9C-879B-1A3F-E31408CE7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9204" y="2370137"/>
            <a:ext cx="5796906" cy="4351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5DCE54-7E79-5BDD-B65C-2666D6EBF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554" y="2654537"/>
            <a:ext cx="3832801" cy="37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02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F629-C914-47E5-BC75-CAB540F9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Tool (Lab for beginners)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B76A-9803-431B-9662-05017576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0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Four, let’s try to click Expand button. You will see each table displays data dictionary for each field. (e.g., </a:t>
            </a:r>
            <a:r>
              <a:rPr lang="en-US" dirty="0" err="1"/>
              <a:t>shippingaddress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561C8-480E-3AC1-F0AD-E24C7A7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38486A-7A9C-879B-1A3F-E31408CE7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9204" y="2393278"/>
            <a:ext cx="5796906" cy="4305055"/>
          </a:xfrm>
          <a:prstGeom prst="rect">
            <a:avLst/>
          </a:prstGeom>
        </p:spPr>
      </p:pic>
      <p:sp>
        <p:nvSpPr>
          <p:cNvPr id="8" name="Donut 7">
            <a:extLst>
              <a:ext uri="{FF2B5EF4-FFF2-40B4-BE49-F238E27FC236}">
                <a16:creationId xmlns:a16="http://schemas.microsoft.com/office/drawing/2014/main" id="{A469FA28-8B1E-E497-4606-E432230096ED}"/>
              </a:ext>
            </a:extLst>
          </p:cNvPr>
          <p:cNvSpPr/>
          <p:nvPr/>
        </p:nvSpPr>
        <p:spPr>
          <a:xfrm>
            <a:off x="5575227" y="2450428"/>
            <a:ext cx="1390650" cy="646970"/>
          </a:xfrm>
          <a:prstGeom prst="donut">
            <a:avLst>
              <a:gd name="adj" fmla="val 11760"/>
            </a:avLst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6107FA-427D-6BC0-5239-02800D4CA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715" y="2438998"/>
            <a:ext cx="4111777" cy="3929208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2FFBD04F-5E07-A438-DD6A-E63A2159677F}"/>
              </a:ext>
            </a:extLst>
          </p:cNvPr>
          <p:cNvSpPr/>
          <p:nvPr/>
        </p:nvSpPr>
        <p:spPr>
          <a:xfrm rot="16200000">
            <a:off x="6844228" y="2462902"/>
            <a:ext cx="411365" cy="622019"/>
          </a:xfrm>
          <a:prstGeom prst="downArrow">
            <a:avLst>
              <a:gd name="adj1" fmla="val 24075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5A92AD0C-5582-7067-2CE3-44FAC4DB9190}"/>
              </a:ext>
            </a:extLst>
          </p:cNvPr>
          <p:cNvSpPr/>
          <p:nvPr/>
        </p:nvSpPr>
        <p:spPr>
          <a:xfrm rot="14684476">
            <a:off x="4873795" y="2455920"/>
            <a:ext cx="411365" cy="1550130"/>
          </a:xfrm>
          <a:prstGeom prst="downArrow">
            <a:avLst>
              <a:gd name="adj1" fmla="val 24075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78724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F629-C914-47E5-BC75-CAB540F9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Tool (Lab for beginners)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B76A-9803-431B-9662-05017576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87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Five, try to click name item to open Data Catalogs which displays in Catalog menu.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561C8-480E-3AC1-F0AD-E24C7A7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18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6107FA-427D-6BC0-5239-02800D4CA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37"/>
          <a:stretch/>
        </p:blipFill>
        <p:spPr>
          <a:xfrm>
            <a:off x="467360" y="2860655"/>
            <a:ext cx="6273800" cy="3632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6A85D1-5858-3873-E0B4-81AF46D2C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" y="2150899"/>
            <a:ext cx="6273800" cy="685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0DDA4EC-0B42-AEAB-55E1-2D874DD90904}"/>
              </a:ext>
            </a:extLst>
          </p:cNvPr>
          <p:cNvSpPr/>
          <p:nvPr/>
        </p:nvSpPr>
        <p:spPr>
          <a:xfrm>
            <a:off x="1474469" y="2363645"/>
            <a:ext cx="639003" cy="242395"/>
          </a:xfrm>
          <a:prstGeom prst="rect">
            <a:avLst/>
          </a:prstGeom>
          <a:solidFill>
            <a:srgbClr val="FFFF00">
              <a:alpha val="2924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4369F3-3CE3-01A9-ABD8-EA2C1FDB94C5}"/>
              </a:ext>
            </a:extLst>
          </p:cNvPr>
          <p:cNvSpPr/>
          <p:nvPr/>
        </p:nvSpPr>
        <p:spPr>
          <a:xfrm>
            <a:off x="2655569" y="2306495"/>
            <a:ext cx="876301" cy="299545"/>
          </a:xfrm>
          <a:prstGeom prst="rect">
            <a:avLst/>
          </a:prstGeom>
          <a:solidFill>
            <a:srgbClr val="FFFF00">
              <a:alpha val="2924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9DAF17AD-49C8-B5F6-500B-A80ACF206DD7}"/>
              </a:ext>
            </a:extLst>
          </p:cNvPr>
          <p:cNvSpPr/>
          <p:nvPr/>
        </p:nvSpPr>
        <p:spPr>
          <a:xfrm rot="1213841">
            <a:off x="2049237" y="2422525"/>
            <a:ext cx="343333" cy="3018331"/>
          </a:xfrm>
          <a:prstGeom prst="downArrow">
            <a:avLst>
              <a:gd name="adj1" fmla="val 22802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635AD2-10A7-7965-749C-CEDEBFAFA423}"/>
              </a:ext>
            </a:extLst>
          </p:cNvPr>
          <p:cNvSpPr/>
          <p:nvPr/>
        </p:nvSpPr>
        <p:spPr>
          <a:xfrm>
            <a:off x="4721219" y="2344027"/>
            <a:ext cx="793645" cy="262014"/>
          </a:xfrm>
          <a:prstGeom prst="rect">
            <a:avLst/>
          </a:prstGeom>
          <a:solidFill>
            <a:srgbClr val="FFFF00">
              <a:alpha val="2924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694639-C4B2-DC1E-A4F7-30C0F671A1C9}"/>
              </a:ext>
            </a:extLst>
          </p:cNvPr>
          <p:cNvSpPr/>
          <p:nvPr/>
        </p:nvSpPr>
        <p:spPr>
          <a:xfrm>
            <a:off x="1446004" y="2577227"/>
            <a:ext cx="799164" cy="259472"/>
          </a:xfrm>
          <a:prstGeom prst="rect">
            <a:avLst/>
          </a:prstGeom>
          <a:solidFill>
            <a:srgbClr val="FFFF00">
              <a:alpha val="2924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471E8798-CE4B-F653-2D4D-45216C42309B}"/>
              </a:ext>
            </a:extLst>
          </p:cNvPr>
          <p:cNvSpPr/>
          <p:nvPr/>
        </p:nvSpPr>
        <p:spPr>
          <a:xfrm rot="603520">
            <a:off x="1273936" y="2522369"/>
            <a:ext cx="343333" cy="2346633"/>
          </a:xfrm>
          <a:prstGeom prst="downArrow">
            <a:avLst>
              <a:gd name="adj1" fmla="val 22802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3BFE5643-0F6B-0D7B-4D4F-0A2709408801}"/>
              </a:ext>
            </a:extLst>
          </p:cNvPr>
          <p:cNvSpPr/>
          <p:nvPr/>
        </p:nvSpPr>
        <p:spPr>
          <a:xfrm rot="458670">
            <a:off x="1502768" y="2771272"/>
            <a:ext cx="343333" cy="3388620"/>
          </a:xfrm>
          <a:prstGeom prst="downArrow">
            <a:avLst>
              <a:gd name="adj1" fmla="val 22802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6A815F16-8D42-AA0E-F38F-9876AF39FCC8}"/>
              </a:ext>
            </a:extLst>
          </p:cNvPr>
          <p:cNvSpPr/>
          <p:nvPr/>
        </p:nvSpPr>
        <p:spPr>
          <a:xfrm rot="2848389">
            <a:off x="3151386" y="1785253"/>
            <a:ext cx="414427" cy="4830436"/>
          </a:xfrm>
          <a:prstGeom prst="downArrow">
            <a:avLst>
              <a:gd name="adj1" fmla="val 24729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C6626F8-B762-3C44-A1C2-EBF698C5E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283" y="2842954"/>
            <a:ext cx="6377527" cy="927522"/>
          </a:xfrm>
          <a:prstGeom prst="rect">
            <a:avLst/>
          </a:prstGeom>
        </p:spPr>
      </p:pic>
      <p:sp>
        <p:nvSpPr>
          <p:cNvPr id="22" name="Donut 21">
            <a:extLst>
              <a:ext uri="{FF2B5EF4-FFF2-40B4-BE49-F238E27FC236}">
                <a16:creationId xmlns:a16="http://schemas.microsoft.com/office/drawing/2014/main" id="{C6F967DF-FE1D-2A06-D34B-FEEC25790C29}"/>
              </a:ext>
            </a:extLst>
          </p:cNvPr>
          <p:cNvSpPr/>
          <p:nvPr/>
        </p:nvSpPr>
        <p:spPr>
          <a:xfrm>
            <a:off x="5290283" y="2862225"/>
            <a:ext cx="2289545" cy="925952"/>
          </a:xfrm>
          <a:prstGeom prst="donut">
            <a:avLst>
              <a:gd name="adj" fmla="val 8029"/>
            </a:avLst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B1140468-BB81-E877-BD3F-CDC150D7173B}"/>
              </a:ext>
            </a:extLst>
          </p:cNvPr>
          <p:cNvSpPr/>
          <p:nvPr/>
        </p:nvSpPr>
        <p:spPr>
          <a:xfrm rot="10800000">
            <a:off x="6870214" y="3497581"/>
            <a:ext cx="338774" cy="925952"/>
          </a:xfrm>
          <a:prstGeom prst="downArrow">
            <a:avLst>
              <a:gd name="adj1" fmla="val 24075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C707F093-8053-25D0-C2BE-662831B49035}"/>
              </a:ext>
            </a:extLst>
          </p:cNvPr>
          <p:cNvSpPr/>
          <p:nvPr/>
        </p:nvSpPr>
        <p:spPr>
          <a:xfrm rot="10800000">
            <a:off x="10716585" y="3486383"/>
            <a:ext cx="338774" cy="925952"/>
          </a:xfrm>
          <a:prstGeom prst="downArrow">
            <a:avLst>
              <a:gd name="adj1" fmla="val 24075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3624EA-7DE6-AAFA-40E4-3AA68AB477F8}"/>
              </a:ext>
            </a:extLst>
          </p:cNvPr>
          <p:cNvSpPr/>
          <p:nvPr/>
        </p:nvSpPr>
        <p:spPr>
          <a:xfrm>
            <a:off x="6403706" y="4441234"/>
            <a:ext cx="1531655" cy="543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Primary Key</a:t>
            </a:r>
            <a:endParaRPr lang="en-TH" sz="2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531CF7-93D2-5BBB-3182-3193C08E14A9}"/>
              </a:ext>
            </a:extLst>
          </p:cNvPr>
          <p:cNvSpPr/>
          <p:nvPr/>
        </p:nvSpPr>
        <p:spPr>
          <a:xfrm>
            <a:off x="10293773" y="4423533"/>
            <a:ext cx="1147629" cy="543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Term</a:t>
            </a:r>
            <a:endParaRPr lang="en-TH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FFF992-0A91-8C10-8E56-57C4E5D3C94B}"/>
              </a:ext>
            </a:extLst>
          </p:cNvPr>
          <p:cNvSpPr txBox="1"/>
          <p:nvPr/>
        </p:nvSpPr>
        <p:spPr>
          <a:xfrm>
            <a:off x="6882299" y="2017436"/>
            <a:ext cx="4742549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Click this item to open Data Catalogs</a:t>
            </a:r>
            <a:endParaRPr lang="en-TH" sz="2400" dirty="0">
              <a:solidFill>
                <a:srgbClr val="FF0000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FFBD04F-5E07-A438-DD6A-E63A2159677F}"/>
              </a:ext>
            </a:extLst>
          </p:cNvPr>
          <p:cNvSpPr/>
          <p:nvPr/>
        </p:nvSpPr>
        <p:spPr>
          <a:xfrm rot="2321873">
            <a:off x="7164438" y="2360506"/>
            <a:ext cx="448199" cy="960376"/>
          </a:xfrm>
          <a:prstGeom prst="downArrow">
            <a:avLst>
              <a:gd name="adj1" fmla="val 24075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8591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4F2D-32FF-E5AC-3372-FDB40ED3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b="1" dirty="0">
                <a:solidFill>
                  <a:srgbClr val="FF0000"/>
                </a:solidFill>
              </a:rPr>
              <a:t>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AB56B-624F-7382-CF22-0FF8C7CAA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main popular data models which are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Entity Relationship Diagrams (E-R Diagrams)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Unified Modeling Language (UML)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Data Dictionary (will be used in DBM Tool Lab Class)</a:t>
            </a:r>
            <a:endParaRPr lang="en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89EA7-DB9A-2A6B-5F3C-4AEAB031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Data Model - Icon PNG Image | Transparent PNG Free Download on SeekPNG">
            <a:extLst>
              <a:ext uri="{FF2B5EF4-FFF2-40B4-BE49-F238E27FC236}">
                <a16:creationId xmlns:a16="http://schemas.microsoft.com/office/drawing/2014/main" id="{205081ED-D006-203E-3654-A91F5D3E4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492" y="3835363"/>
            <a:ext cx="4050957" cy="30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88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F629-C914-47E5-BC75-CAB540F9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Tool (Lab for beginners)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B76A-9803-431B-9662-05017576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0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Display Data Catalogs for</a:t>
            </a:r>
            <a:r>
              <a:rPr lang="en-US" b="1" dirty="0"/>
              <a:t> “</a:t>
            </a:r>
            <a:r>
              <a:rPr lang="en-US" b="1" dirty="0" err="1"/>
              <a:t>shippingaddressId</a:t>
            </a:r>
            <a:r>
              <a:rPr lang="en-US" b="1" dirty="0"/>
              <a:t>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561C8-480E-3AC1-F0AD-E24C7A7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7F083E-FCDD-CB73-EB48-42D2E21D7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0475"/>
            <a:ext cx="5954879" cy="4681000"/>
          </a:xfrm>
          <a:prstGeom prst="rect">
            <a:avLst/>
          </a:prstGeom>
        </p:spPr>
      </p:pic>
      <p:sp>
        <p:nvSpPr>
          <p:cNvPr id="13" name="Down Arrow 12">
            <a:extLst>
              <a:ext uri="{FF2B5EF4-FFF2-40B4-BE49-F238E27FC236}">
                <a16:creationId xmlns:a16="http://schemas.microsoft.com/office/drawing/2014/main" id="{16232C93-F49B-BF87-5F7F-EDED5CC3EB91}"/>
              </a:ext>
            </a:extLst>
          </p:cNvPr>
          <p:cNvSpPr/>
          <p:nvPr/>
        </p:nvSpPr>
        <p:spPr>
          <a:xfrm rot="5400000">
            <a:off x="1887229" y="4209077"/>
            <a:ext cx="523220" cy="1097281"/>
          </a:xfrm>
          <a:prstGeom prst="downArrow">
            <a:avLst>
              <a:gd name="adj1" fmla="val 24075"/>
              <a:gd name="adj2" fmla="val 6092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610C92-377E-9703-113C-697F1FF87BC7}"/>
              </a:ext>
            </a:extLst>
          </p:cNvPr>
          <p:cNvSpPr txBox="1"/>
          <p:nvPr/>
        </p:nvSpPr>
        <p:spPr>
          <a:xfrm>
            <a:off x="2697481" y="4465935"/>
            <a:ext cx="371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400" b="1" dirty="0">
                <a:solidFill>
                  <a:srgbClr val="FF0000"/>
                </a:solidFill>
              </a:rPr>
              <a:t>Use to type the description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294A90-E187-82D9-976E-7761C4C139C9}"/>
              </a:ext>
            </a:extLst>
          </p:cNvPr>
          <p:cNvSpPr txBox="1"/>
          <p:nvPr/>
        </p:nvSpPr>
        <p:spPr>
          <a:xfrm>
            <a:off x="6852533" y="4004269"/>
            <a:ext cx="45012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800" b="1" dirty="0">
                <a:solidFill>
                  <a:srgbClr val="FF0000"/>
                </a:solidFill>
              </a:rPr>
              <a:t>Try to click other name items in each table to open Data Catalogs and see the different result … </a:t>
            </a:r>
          </a:p>
        </p:txBody>
      </p:sp>
    </p:spTree>
    <p:extLst>
      <p:ext uri="{BB962C8B-B14F-4D97-AF65-F5344CB8AC3E}">
        <p14:creationId xmlns:p14="http://schemas.microsoft.com/office/powerpoint/2010/main" val="2238542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F629-C914-47E5-BC75-CAB540F9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Tool (Lab for beginners)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B76A-9803-431B-9662-05017576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32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Six, let’s see inside the Customer table (one-to-one relationship).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561C8-480E-3AC1-F0AD-E24C7A7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0BC389-FC15-587B-1657-A4F7FA0ED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1" y="1959244"/>
            <a:ext cx="5219700" cy="46551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E4B5950-2557-7AAC-A482-F8AB4EAF0514}"/>
              </a:ext>
            </a:extLst>
          </p:cNvPr>
          <p:cNvSpPr/>
          <p:nvPr/>
        </p:nvSpPr>
        <p:spPr>
          <a:xfrm>
            <a:off x="971551" y="5977890"/>
            <a:ext cx="5101589" cy="514985"/>
          </a:xfrm>
          <a:prstGeom prst="rect">
            <a:avLst/>
          </a:prstGeom>
          <a:noFill/>
          <a:ln w="825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126EEE-5A17-A962-BB5B-1BC888414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2" y="1959245"/>
            <a:ext cx="5546724" cy="289850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2D509DD-7B28-9047-79D0-E8358BE065F9}"/>
              </a:ext>
            </a:extLst>
          </p:cNvPr>
          <p:cNvSpPr/>
          <p:nvPr/>
        </p:nvSpPr>
        <p:spPr>
          <a:xfrm>
            <a:off x="6324602" y="3560988"/>
            <a:ext cx="5546723" cy="999582"/>
          </a:xfrm>
          <a:prstGeom prst="rect">
            <a:avLst/>
          </a:prstGeom>
          <a:solidFill>
            <a:srgbClr val="FFFF00">
              <a:alpha val="2924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B77B9448-2A0C-F6F2-F8EE-E732176FEE67}"/>
              </a:ext>
            </a:extLst>
          </p:cNvPr>
          <p:cNvSpPr/>
          <p:nvPr/>
        </p:nvSpPr>
        <p:spPr>
          <a:xfrm rot="2321873">
            <a:off x="6017034" y="4136823"/>
            <a:ext cx="596440" cy="2161689"/>
          </a:xfrm>
          <a:prstGeom prst="downArrow">
            <a:avLst>
              <a:gd name="adj1" fmla="val 24075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1EF729-D918-D0E1-7ED6-0A82C289602F}"/>
              </a:ext>
            </a:extLst>
          </p:cNvPr>
          <p:cNvSpPr txBox="1"/>
          <p:nvPr/>
        </p:nvSpPr>
        <p:spPr>
          <a:xfrm>
            <a:off x="6693293" y="5133970"/>
            <a:ext cx="48262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800" b="1" dirty="0">
                <a:solidFill>
                  <a:srgbClr val="FF0000"/>
                </a:solidFill>
              </a:rPr>
              <a:t>Why does “shippingaddressId” appear as a foreign key inside Customer table? </a:t>
            </a:r>
          </a:p>
        </p:txBody>
      </p:sp>
    </p:spTree>
    <p:extLst>
      <p:ext uri="{BB962C8B-B14F-4D97-AF65-F5344CB8AC3E}">
        <p14:creationId xmlns:p14="http://schemas.microsoft.com/office/powerpoint/2010/main" val="2226906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F629-C914-47E5-BC75-CAB540F9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2526"/>
          </a:xfrm>
        </p:spPr>
        <p:txBody>
          <a:bodyPr/>
          <a:lstStyle/>
          <a:p>
            <a:r>
              <a:rPr lang="en-US" dirty="0"/>
              <a:t>Data Modeling Tool (Lab for beginners)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B76A-9803-431B-9662-05017576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328"/>
            <a:ext cx="10888980" cy="4351338"/>
          </a:xfrm>
        </p:spPr>
        <p:txBody>
          <a:bodyPr>
            <a:normAutofit/>
          </a:bodyPr>
          <a:lstStyle/>
          <a:p>
            <a:r>
              <a:rPr lang="en-US" dirty="0"/>
              <a:t>Seven, let’s see inside the </a:t>
            </a:r>
            <a:r>
              <a:rPr lang="en-US" dirty="0" err="1"/>
              <a:t>foodItem</a:t>
            </a:r>
            <a:r>
              <a:rPr lang="en-US" dirty="0"/>
              <a:t> table (subset of </a:t>
            </a:r>
            <a:r>
              <a:rPr lang="en-US" dirty="0" err="1"/>
              <a:t>orderItems</a:t>
            </a:r>
            <a:r>
              <a:rPr lang="en-US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561C8-480E-3AC1-F0AD-E24C7A7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DBE2B-9968-DEA8-2919-601B93CC2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7" y="1907106"/>
            <a:ext cx="5340975" cy="3744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06B78D-C3B3-AC62-E521-FDF795DAA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234" y="1907106"/>
            <a:ext cx="5761365" cy="488511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54574F0-8125-A34E-B037-9A3F52287E3B}"/>
              </a:ext>
            </a:extLst>
          </p:cNvPr>
          <p:cNvSpPr txBox="1"/>
          <p:nvPr/>
        </p:nvSpPr>
        <p:spPr>
          <a:xfrm>
            <a:off x="914398" y="5583201"/>
            <a:ext cx="50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800" b="1" dirty="0">
                <a:solidFill>
                  <a:srgbClr val="FF0000"/>
                </a:solidFill>
              </a:rPr>
              <a:t>See the colors inside each layer which corresponds to JSON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3B62F5-D2C7-4C82-B7F0-A449E4C954AA}"/>
              </a:ext>
            </a:extLst>
          </p:cNvPr>
          <p:cNvSpPr/>
          <p:nvPr/>
        </p:nvSpPr>
        <p:spPr>
          <a:xfrm>
            <a:off x="6289664" y="4772298"/>
            <a:ext cx="5743356" cy="999582"/>
          </a:xfrm>
          <a:prstGeom prst="rect">
            <a:avLst/>
          </a:prstGeom>
          <a:solidFill>
            <a:srgbClr val="FFFF00">
              <a:alpha val="2924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157484-EDC0-B3FF-8944-BDC6B3E20BB3}"/>
              </a:ext>
            </a:extLst>
          </p:cNvPr>
          <p:cNvSpPr/>
          <p:nvPr/>
        </p:nvSpPr>
        <p:spPr>
          <a:xfrm>
            <a:off x="921176" y="3347934"/>
            <a:ext cx="5101589" cy="2303212"/>
          </a:xfrm>
          <a:prstGeom prst="rect">
            <a:avLst/>
          </a:prstGeom>
          <a:noFill/>
          <a:ln w="825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11C633B1-51AC-9B8A-2ED3-B0AB29EF7234}"/>
              </a:ext>
            </a:extLst>
          </p:cNvPr>
          <p:cNvSpPr/>
          <p:nvPr/>
        </p:nvSpPr>
        <p:spPr>
          <a:xfrm rot="18010766">
            <a:off x="6136686" y="3797716"/>
            <a:ext cx="643446" cy="1634267"/>
          </a:xfrm>
          <a:prstGeom prst="downArrow">
            <a:avLst>
              <a:gd name="adj1" fmla="val 18314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53894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F629-C914-47E5-BC75-CAB540F9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Tool (Lab for beginners)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B76A-9803-431B-9662-05017576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328"/>
            <a:ext cx="10888980" cy="4351338"/>
          </a:xfrm>
        </p:spPr>
        <p:txBody>
          <a:bodyPr>
            <a:normAutofit/>
          </a:bodyPr>
          <a:lstStyle/>
          <a:p>
            <a:r>
              <a:rPr lang="en-US" dirty="0"/>
              <a:t>Eight, let’s see inside the </a:t>
            </a:r>
            <a:r>
              <a:rPr lang="en-US" dirty="0" err="1"/>
              <a:t>orderItems</a:t>
            </a:r>
            <a:r>
              <a:rPr lang="en-US" dirty="0"/>
              <a:t> table (many-to-many relationship).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561C8-480E-3AC1-F0AD-E24C7A7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DBE2B-9968-DEA8-2919-601B93CC2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7106"/>
            <a:ext cx="5168485" cy="3744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06B78D-C3B3-AC62-E521-FDF795DAA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234" y="1907106"/>
            <a:ext cx="5761365" cy="488511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2D509DD-7B28-9047-79D0-E8358BE065F9}"/>
              </a:ext>
            </a:extLst>
          </p:cNvPr>
          <p:cNvSpPr/>
          <p:nvPr/>
        </p:nvSpPr>
        <p:spPr>
          <a:xfrm>
            <a:off x="6278233" y="1907105"/>
            <a:ext cx="5761365" cy="4885115"/>
          </a:xfrm>
          <a:prstGeom prst="rect">
            <a:avLst/>
          </a:prstGeom>
          <a:solidFill>
            <a:srgbClr val="FFFF00">
              <a:alpha val="2924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CDEC38-9870-DEB9-FE94-EE48E5A2F755}"/>
              </a:ext>
            </a:extLst>
          </p:cNvPr>
          <p:cNvSpPr/>
          <p:nvPr/>
        </p:nvSpPr>
        <p:spPr>
          <a:xfrm>
            <a:off x="937260" y="4949191"/>
            <a:ext cx="5069426" cy="605790"/>
          </a:xfrm>
          <a:prstGeom prst="rect">
            <a:avLst/>
          </a:prstGeom>
          <a:solidFill>
            <a:schemeClr val="accent6">
              <a:lumMod val="50000"/>
              <a:alpha val="2924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D50FD9-4E40-2A9B-B34B-55FF5EB2BB74}"/>
              </a:ext>
            </a:extLst>
          </p:cNvPr>
          <p:cNvSpPr/>
          <p:nvPr/>
        </p:nvSpPr>
        <p:spPr>
          <a:xfrm>
            <a:off x="6284374" y="4390389"/>
            <a:ext cx="5541866" cy="1804671"/>
          </a:xfrm>
          <a:prstGeom prst="rect">
            <a:avLst/>
          </a:prstGeom>
          <a:solidFill>
            <a:schemeClr val="accent6">
              <a:lumMod val="20000"/>
              <a:lumOff val="80000"/>
              <a:alpha val="2924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4B4DE3-D999-5EF6-DF69-CADC90A31E8E}"/>
              </a:ext>
            </a:extLst>
          </p:cNvPr>
          <p:cNvSpPr/>
          <p:nvPr/>
        </p:nvSpPr>
        <p:spPr>
          <a:xfrm>
            <a:off x="937258" y="3796029"/>
            <a:ext cx="5069426" cy="605790"/>
          </a:xfrm>
          <a:prstGeom prst="rect">
            <a:avLst/>
          </a:prstGeom>
          <a:solidFill>
            <a:schemeClr val="accent6">
              <a:lumMod val="20000"/>
              <a:lumOff val="80000"/>
              <a:alpha val="2924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C39582-A6DC-7D33-9190-CB8B88FA576E}"/>
              </a:ext>
            </a:extLst>
          </p:cNvPr>
          <p:cNvSpPr/>
          <p:nvPr/>
        </p:nvSpPr>
        <p:spPr>
          <a:xfrm>
            <a:off x="6308712" y="4766311"/>
            <a:ext cx="5069426" cy="1038728"/>
          </a:xfrm>
          <a:prstGeom prst="rect">
            <a:avLst/>
          </a:prstGeom>
          <a:solidFill>
            <a:srgbClr val="002060">
              <a:alpha val="2924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519E58-A193-4824-6102-1B29E3FA42A2}"/>
              </a:ext>
            </a:extLst>
          </p:cNvPr>
          <p:cNvSpPr/>
          <p:nvPr/>
        </p:nvSpPr>
        <p:spPr>
          <a:xfrm>
            <a:off x="937258" y="4404864"/>
            <a:ext cx="5069426" cy="544327"/>
          </a:xfrm>
          <a:prstGeom prst="rect">
            <a:avLst/>
          </a:prstGeom>
          <a:solidFill>
            <a:srgbClr val="002060">
              <a:alpha val="2924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4574F0-8125-A34E-B037-9A3F52287E3B}"/>
              </a:ext>
            </a:extLst>
          </p:cNvPr>
          <p:cNvSpPr txBox="1"/>
          <p:nvPr/>
        </p:nvSpPr>
        <p:spPr>
          <a:xfrm>
            <a:off x="914398" y="5583201"/>
            <a:ext cx="50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800" b="1" dirty="0">
                <a:solidFill>
                  <a:srgbClr val="FF0000"/>
                </a:solidFill>
              </a:rPr>
              <a:t>See the colors inside each layer which corresponds to JSON</a:t>
            </a:r>
          </a:p>
        </p:txBody>
      </p:sp>
    </p:spTree>
    <p:extLst>
      <p:ext uri="{BB962C8B-B14F-4D97-AF65-F5344CB8AC3E}">
        <p14:creationId xmlns:p14="http://schemas.microsoft.com/office/powerpoint/2010/main" val="810630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F629-C914-47E5-BC75-CAB540F9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Tool (Lab for beginners)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B76A-9803-431B-9662-05017576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328"/>
            <a:ext cx="10888980" cy="4351338"/>
          </a:xfrm>
        </p:spPr>
        <p:txBody>
          <a:bodyPr>
            <a:normAutofit/>
          </a:bodyPr>
          <a:lstStyle/>
          <a:p>
            <a:r>
              <a:rPr lang="en-US" dirty="0"/>
              <a:t>Nine, let’s see inside the Sale table (one-to-many relationship).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561C8-480E-3AC1-F0AD-E24C7A7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DBE2B-9968-DEA8-2919-601B93CC2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1907106"/>
            <a:ext cx="4865302" cy="38979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06B78D-C3B3-AC62-E521-FDF795DAA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234" y="1907106"/>
            <a:ext cx="5761365" cy="488511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2D509DD-7B28-9047-79D0-E8358BE065F9}"/>
              </a:ext>
            </a:extLst>
          </p:cNvPr>
          <p:cNvSpPr/>
          <p:nvPr/>
        </p:nvSpPr>
        <p:spPr>
          <a:xfrm>
            <a:off x="6278233" y="2179466"/>
            <a:ext cx="5761365" cy="4231363"/>
          </a:xfrm>
          <a:prstGeom prst="rect">
            <a:avLst/>
          </a:prstGeom>
          <a:solidFill>
            <a:srgbClr val="FFFF00">
              <a:alpha val="2924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CDEC38-9870-DEB9-FE94-EE48E5A2F755}"/>
              </a:ext>
            </a:extLst>
          </p:cNvPr>
          <p:cNvSpPr/>
          <p:nvPr/>
        </p:nvSpPr>
        <p:spPr>
          <a:xfrm>
            <a:off x="877984" y="3920489"/>
            <a:ext cx="4825517" cy="469899"/>
          </a:xfrm>
          <a:prstGeom prst="rect">
            <a:avLst/>
          </a:prstGeom>
          <a:solidFill>
            <a:schemeClr val="accent6">
              <a:lumMod val="50000"/>
              <a:alpha val="2924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D50FD9-4E40-2A9B-B34B-55FF5EB2BB74}"/>
              </a:ext>
            </a:extLst>
          </p:cNvPr>
          <p:cNvSpPr/>
          <p:nvPr/>
        </p:nvSpPr>
        <p:spPr>
          <a:xfrm>
            <a:off x="6278232" y="2354580"/>
            <a:ext cx="5541866" cy="2030338"/>
          </a:xfrm>
          <a:prstGeom prst="rect">
            <a:avLst/>
          </a:prstGeom>
          <a:solidFill>
            <a:schemeClr val="accent6">
              <a:lumMod val="20000"/>
              <a:lumOff val="80000"/>
              <a:alpha val="2924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C39582-A6DC-7D33-9190-CB8B88FA576E}"/>
              </a:ext>
            </a:extLst>
          </p:cNvPr>
          <p:cNvSpPr/>
          <p:nvPr/>
        </p:nvSpPr>
        <p:spPr>
          <a:xfrm>
            <a:off x="6284374" y="4399392"/>
            <a:ext cx="5535724" cy="1817747"/>
          </a:xfrm>
          <a:prstGeom prst="rect">
            <a:avLst/>
          </a:prstGeom>
          <a:solidFill>
            <a:srgbClr val="002060">
              <a:alpha val="2924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519E58-A193-4824-6102-1B29E3FA42A2}"/>
              </a:ext>
            </a:extLst>
          </p:cNvPr>
          <p:cNvSpPr/>
          <p:nvPr/>
        </p:nvSpPr>
        <p:spPr>
          <a:xfrm>
            <a:off x="6284374" y="6217525"/>
            <a:ext cx="5535724" cy="204602"/>
          </a:xfrm>
          <a:prstGeom prst="rect">
            <a:avLst/>
          </a:prstGeom>
          <a:solidFill>
            <a:schemeClr val="accent5">
              <a:lumMod val="60000"/>
              <a:lumOff val="40000"/>
              <a:alpha val="2924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4574F0-8125-A34E-B037-9A3F52287E3B}"/>
              </a:ext>
            </a:extLst>
          </p:cNvPr>
          <p:cNvSpPr txBox="1"/>
          <p:nvPr/>
        </p:nvSpPr>
        <p:spPr>
          <a:xfrm>
            <a:off x="838199" y="5826597"/>
            <a:ext cx="50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800" b="1" dirty="0">
                <a:solidFill>
                  <a:srgbClr val="FF0000"/>
                </a:solidFill>
              </a:rPr>
              <a:t>See the colors inside each layer which corresponds to JSON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F51267-3037-2764-14E5-00DE6DA70880}"/>
              </a:ext>
            </a:extLst>
          </p:cNvPr>
          <p:cNvSpPr/>
          <p:nvPr/>
        </p:nvSpPr>
        <p:spPr>
          <a:xfrm>
            <a:off x="877983" y="3443998"/>
            <a:ext cx="4825517" cy="469899"/>
          </a:xfrm>
          <a:prstGeom prst="rect">
            <a:avLst/>
          </a:prstGeom>
          <a:solidFill>
            <a:schemeClr val="tx1">
              <a:alpha val="2924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1F4963-7250-50ED-6233-478ADCB2CB64}"/>
              </a:ext>
            </a:extLst>
          </p:cNvPr>
          <p:cNvSpPr/>
          <p:nvPr/>
        </p:nvSpPr>
        <p:spPr>
          <a:xfrm>
            <a:off x="877983" y="4389325"/>
            <a:ext cx="4825517" cy="461286"/>
          </a:xfrm>
          <a:prstGeom prst="rect">
            <a:avLst/>
          </a:prstGeom>
          <a:solidFill>
            <a:schemeClr val="accent6">
              <a:lumMod val="20000"/>
              <a:lumOff val="80000"/>
              <a:alpha val="2924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DF4B74-5185-D7F3-F69A-3328739581C8}"/>
              </a:ext>
            </a:extLst>
          </p:cNvPr>
          <p:cNvSpPr/>
          <p:nvPr/>
        </p:nvSpPr>
        <p:spPr>
          <a:xfrm>
            <a:off x="877983" y="4850611"/>
            <a:ext cx="4825517" cy="460223"/>
          </a:xfrm>
          <a:prstGeom prst="rect">
            <a:avLst/>
          </a:prstGeom>
          <a:solidFill>
            <a:srgbClr val="002060">
              <a:alpha val="2924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A782EB-C9EC-485A-0D9E-12FF09AA2151}"/>
              </a:ext>
            </a:extLst>
          </p:cNvPr>
          <p:cNvSpPr/>
          <p:nvPr/>
        </p:nvSpPr>
        <p:spPr>
          <a:xfrm>
            <a:off x="877983" y="5309443"/>
            <a:ext cx="4825517" cy="535376"/>
          </a:xfrm>
          <a:prstGeom prst="rect">
            <a:avLst/>
          </a:prstGeom>
          <a:solidFill>
            <a:schemeClr val="accent5">
              <a:lumMod val="60000"/>
              <a:lumOff val="40000"/>
              <a:alpha val="2924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27490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F629-C914-47E5-BC75-CAB540F9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Tool (Lab for beginners)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B76A-9803-431B-9662-05017576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328"/>
            <a:ext cx="10888980" cy="4351338"/>
          </a:xfrm>
        </p:spPr>
        <p:txBody>
          <a:bodyPr>
            <a:normAutofit/>
          </a:bodyPr>
          <a:lstStyle/>
          <a:p>
            <a:r>
              <a:rPr lang="en-US" dirty="0"/>
              <a:t>Moreover, you can see the SQL view with an empty record.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561C8-480E-3AC1-F0AD-E24C7A7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DBE2B-9968-DEA8-2919-601B93CC2A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15"/>
          <a:stretch/>
        </p:blipFill>
        <p:spPr>
          <a:xfrm>
            <a:off x="838199" y="1907106"/>
            <a:ext cx="4979671" cy="38625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54574F0-8125-A34E-B037-9A3F52287E3B}"/>
              </a:ext>
            </a:extLst>
          </p:cNvPr>
          <p:cNvSpPr txBox="1"/>
          <p:nvPr/>
        </p:nvSpPr>
        <p:spPr>
          <a:xfrm>
            <a:off x="838199" y="5898907"/>
            <a:ext cx="50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800" b="1" dirty="0">
                <a:solidFill>
                  <a:srgbClr val="FF0000"/>
                </a:solidFill>
              </a:rPr>
              <a:t>How is JSON different from SQL?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65E29-405F-04C6-C0CE-81EB5191D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70" y="2059342"/>
            <a:ext cx="5225594" cy="2675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92C6A2-18FA-F298-20BF-CDF24C398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625" y="4734399"/>
            <a:ext cx="5135839" cy="19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92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F629-C914-47E5-BC75-CAB540F9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Tool (Lab for beginners)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B76A-9803-431B-9662-05017576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328"/>
            <a:ext cx="10888980" cy="4351338"/>
          </a:xfrm>
        </p:spPr>
        <p:txBody>
          <a:bodyPr>
            <a:normAutofit/>
          </a:bodyPr>
          <a:lstStyle/>
          <a:p>
            <a:r>
              <a:rPr lang="en-US" dirty="0"/>
              <a:t>Moreover, you can see the SQL view with an empty record.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561C8-480E-3AC1-F0AD-E24C7A7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DBE2B-9968-DEA8-2919-601B93CC2A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" t="705" r="-901" b="813"/>
          <a:stretch/>
        </p:blipFill>
        <p:spPr>
          <a:xfrm>
            <a:off x="838199" y="1881510"/>
            <a:ext cx="4853941" cy="42790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54574F0-8125-A34E-B037-9A3F52287E3B}"/>
              </a:ext>
            </a:extLst>
          </p:cNvPr>
          <p:cNvSpPr txBox="1"/>
          <p:nvPr/>
        </p:nvSpPr>
        <p:spPr>
          <a:xfrm>
            <a:off x="838199" y="6089729"/>
            <a:ext cx="50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800" b="1" dirty="0">
                <a:solidFill>
                  <a:srgbClr val="FF0000"/>
                </a:solidFill>
              </a:rPr>
              <a:t>How is JSON different from SQL?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65E29-405F-04C6-C0CE-81EB5191D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7870" y="1881511"/>
            <a:ext cx="5535930" cy="2680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92C6A2-18FA-F298-20BF-CDF24C398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7625" y="4561836"/>
            <a:ext cx="5446175" cy="215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10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F629-C914-47E5-BC75-CAB540F9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Tool (Lab for beginners)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B76A-9803-431B-9662-05017576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328"/>
            <a:ext cx="10888980" cy="4351338"/>
          </a:xfrm>
        </p:spPr>
        <p:txBody>
          <a:bodyPr>
            <a:normAutofit/>
          </a:bodyPr>
          <a:lstStyle/>
          <a:p>
            <a:r>
              <a:rPr lang="en-US" dirty="0"/>
              <a:t>Moreover, you can see the SQL view with an empty record.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561C8-480E-3AC1-F0AD-E24C7A7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DBE2B-9968-DEA8-2919-601B93CC2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" r="2113"/>
          <a:stretch/>
        </p:blipFill>
        <p:spPr>
          <a:xfrm>
            <a:off x="851894" y="1857056"/>
            <a:ext cx="4853941" cy="42790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54574F0-8125-A34E-B037-9A3F52287E3B}"/>
              </a:ext>
            </a:extLst>
          </p:cNvPr>
          <p:cNvSpPr txBox="1"/>
          <p:nvPr/>
        </p:nvSpPr>
        <p:spPr>
          <a:xfrm>
            <a:off x="838199" y="6089729"/>
            <a:ext cx="50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800" b="1" dirty="0">
                <a:solidFill>
                  <a:srgbClr val="FF0000"/>
                </a:solidFill>
              </a:rPr>
              <a:t>How is JSON different from SQL?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65E29-405F-04C6-C0CE-81EB5191D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5875" y="1881511"/>
            <a:ext cx="5459919" cy="26803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92EA2A-8071-A146-93CE-3C297D5B010B}"/>
              </a:ext>
            </a:extLst>
          </p:cNvPr>
          <p:cNvSpPr txBox="1"/>
          <p:nvPr/>
        </p:nvSpPr>
        <p:spPr>
          <a:xfrm>
            <a:off x="6002326" y="5483435"/>
            <a:ext cx="5486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800" b="1" dirty="0">
                <a:solidFill>
                  <a:srgbClr val="FF0000"/>
                </a:solidFill>
              </a:rPr>
              <a:t>foodItem table cannot be include in mysql (Need fixing a bit) 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370A0A-1A64-27CE-DA10-0C84EF1AA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997" y="4561834"/>
            <a:ext cx="5459919" cy="87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4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F629-C914-47E5-BC75-CAB540F9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Tool (Lab for beginners)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B76A-9803-431B-9662-05017576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328"/>
            <a:ext cx="10888980" cy="4351338"/>
          </a:xfrm>
        </p:spPr>
        <p:txBody>
          <a:bodyPr>
            <a:normAutofit/>
          </a:bodyPr>
          <a:lstStyle/>
          <a:p>
            <a:r>
              <a:rPr lang="en-US" dirty="0"/>
              <a:t>Moreover, you can see the SQL view with an empty record.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561C8-480E-3AC1-F0AD-E24C7A7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DBE2B-9968-DEA8-2919-601B93CC2A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6" r="852"/>
          <a:stretch/>
        </p:blipFill>
        <p:spPr>
          <a:xfrm>
            <a:off x="838199" y="1857056"/>
            <a:ext cx="4952534" cy="42790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54574F0-8125-A34E-B037-9A3F52287E3B}"/>
              </a:ext>
            </a:extLst>
          </p:cNvPr>
          <p:cNvSpPr txBox="1"/>
          <p:nvPr/>
        </p:nvSpPr>
        <p:spPr>
          <a:xfrm>
            <a:off x="838199" y="6089729"/>
            <a:ext cx="50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800" b="1" dirty="0">
                <a:solidFill>
                  <a:srgbClr val="FF0000"/>
                </a:solidFill>
              </a:rPr>
              <a:t>How is JSON different from SQL?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65E29-405F-04C6-C0CE-81EB5191D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7625" y="1857056"/>
            <a:ext cx="5705255" cy="26280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92EA2A-8071-A146-93CE-3C297D5B010B}"/>
              </a:ext>
            </a:extLst>
          </p:cNvPr>
          <p:cNvSpPr txBox="1"/>
          <p:nvPr/>
        </p:nvSpPr>
        <p:spPr>
          <a:xfrm>
            <a:off x="6002326" y="5483435"/>
            <a:ext cx="5486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800" b="1" dirty="0">
                <a:solidFill>
                  <a:srgbClr val="FF0000"/>
                </a:solidFill>
              </a:rPr>
              <a:t>orderItem table cannot be include in mysql (Need fixing a bit) 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370A0A-1A64-27CE-DA10-0C84EF1AA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625" y="4561834"/>
            <a:ext cx="5705255" cy="87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53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F629-C914-47E5-BC75-CAB540F9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Tool (Lab for beginners)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B76A-9803-431B-9662-05017576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328"/>
            <a:ext cx="10888980" cy="4351338"/>
          </a:xfrm>
        </p:spPr>
        <p:txBody>
          <a:bodyPr>
            <a:normAutofit/>
          </a:bodyPr>
          <a:lstStyle/>
          <a:p>
            <a:r>
              <a:rPr lang="en-US" dirty="0"/>
              <a:t>Moreover, you can see the SQL view with an empty record.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561C8-480E-3AC1-F0AD-E24C7A7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DBE2B-9968-DEA8-2919-601B93CC2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" r="3636"/>
          <a:stretch/>
        </p:blipFill>
        <p:spPr>
          <a:xfrm>
            <a:off x="838199" y="1857056"/>
            <a:ext cx="4952534" cy="42790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54574F0-8125-A34E-B037-9A3F52287E3B}"/>
              </a:ext>
            </a:extLst>
          </p:cNvPr>
          <p:cNvSpPr txBox="1"/>
          <p:nvPr/>
        </p:nvSpPr>
        <p:spPr>
          <a:xfrm>
            <a:off x="838199" y="6089729"/>
            <a:ext cx="50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800" b="1" dirty="0">
                <a:solidFill>
                  <a:srgbClr val="FF0000"/>
                </a:solidFill>
              </a:rPr>
              <a:t>How is JSON different from SQL?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65E29-405F-04C6-C0CE-81EB5191D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2992" y="1892599"/>
            <a:ext cx="5705255" cy="2509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370A0A-1A64-27CE-DA10-0C84EF1AA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2991" y="4462397"/>
            <a:ext cx="5705255" cy="203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4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511B-FFEE-9D37-3952-41D35640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56599"/>
          </a:xfrm>
        </p:spPr>
        <p:txBody>
          <a:bodyPr>
            <a:normAutofit fontScale="90000"/>
          </a:bodyPr>
          <a:lstStyle/>
          <a:p>
            <a:r>
              <a:rPr lang="en-TH" b="1" dirty="0">
                <a:solidFill>
                  <a:srgbClr val="FF0000"/>
                </a:solidFill>
              </a:rPr>
              <a:t>Entity Relationship Diagram (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TH" b="1" dirty="0">
                <a:solidFill>
                  <a:srgbClr val="FF0000"/>
                </a:solidFill>
              </a:rPr>
              <a:t>lassic Models)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E9CE0-744C-DF6C-28C5-369CD914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2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3EDB24-5368-2485-C903-9B6C25997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57" y="609777"/>
            <a:ext cx="7809469" cy="624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11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F629-C914-47E5-BC75-CAB540F9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Tool (Lab for beginners)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B76A-9803-431B-9662-05017576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328"/>
            <a:ext cx="10888980" cy="4351338"/>
          </a:xfrm>
        </p:spPr>
        <p:txBody>
          <a:bodyPr>
            <a:normAutofit/>
          </a:bodyPr>
          <a:lstStyle/>
          <a:p>
            <a:r>
              <a:rPr lang="en-US" dirty="0"/>
              <a:t>Export file to </a:t>
            </a:r>
            <a:r>
              <a:rPr lang="en-US" b="1" dirty="0" err="1"/>
              <a:t>json.txt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561C8-480E-3AC1-F0AD-E24C7A7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29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4F691E-5A26-2C9C-EBEB-8165FE5C2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1247"/>
            <a:ext cx="10098573" cy="45976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297415-5FB7-9D76-8791-BB2042499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120122"/>
            <a:ext cx="2078591" cy="2038923"/>
          </a:xfrm>
          <a:prstGeom prst="rect">
            <a:avLst/>
          </a:prstGeom>
        </p:spPr>
      </p:pic>
      <p:sp>
        <p:nvSpPr>
          <p:cNvPr id="12" name="Donut 11">
            <a:extLst>
              <a:ext uri="{FF2B5EF4-FFF2-40B4-BE49-F238E27FC236}">
                <a16:creationId xmlns:a16="http://schemas.microsoft.com/office/drawing/2014/main" id="{AF65BD68-D9E5-9820-DF06-35254E10141F}"/>
              </a:ext>
            </a:extLst>
          </p:cNvPr>
          <p:cNvSpPr/>
          <p:nvPr/>
        </p:nvSpPr>
        <p:spPr>
          <a:xfrm>
            <a:off x="10494813" y="1828157"/>
            <a:ext cx="441960" cy="568050"/>
          </a:xfrm>
          <a:prstGeom prst="donut">
            <a:avLst>
              <a:gd name="adj" fmla="val 11760"/>
            </a:avLst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B4C18A-0D69-24D1-651B-94C2C0898F47}"/>
              </a:ext>
            </a:extLst>
          </p:cNvPr>
          <p:cNvSpPr/>
          <p:nvPr/>
        </p:nvSpPr>
        <p:spPr>
          <a:xfrm>
            <a:off x="8610600" y="2646766"/>
            <a:ext cx="2078591" cy="568050"/>
          </a:xfrm>
          <a:prstGeom prst="rect">
            <a:avLst/>
          </a:prstGeom>
          <a:noFill/>
          <a:ln w="825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9C56DB-582D-C353-C703-7E70200723AE}"/>
              </a:ext>
            </a:extLst>
          </p:cNvPr>
          <p:cNvSpPr txBox="1"/>
          <p:nvPr/>
        </p:nvSpPr>
        <p:spPr>
          <a:xfrm>
            <a:off x="6845832" y="1451700"/>
            <a:ext cx="4520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000" b="1" dirty="0">
                <a:solidFill>
                  <a:srgbClr val="FF0000"/>
                </a:solidFill>
              </a:rPr>
              <a:t>Click this circle button and choose export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673945-61EF-D305-6C91-C91B73FD6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" t="-1266" r="924" b="1550"/>
          <a:stretch/>
        </p:blipFill>
        <p:spPr>
          <a:xfrm>
            <a:off x="2005779" y="3214815"/>
            <a:ext cx="5661835" cy="2038923"/>
          </a:xfrm>
          <a:prstGeom prst="rect">
            <a:avLst/>
          </a:prstGeom>
        </p:spPr>
      </p:pic>
      <p:sp>
        <p:nvSpPr>
          <p:cNvPr id="18" name="Donut 17">
            <a:extLst>
              <a:ext uri="{FF2B5EF4-FFF2-40B4-BE49-F238E27FC236}">
                <a16:creationId xmlns:a16="http://schemas.microsoft.com/office/drawing/2014/main" id="{3D341A27-ED3C-F84E-1955-3E9B28E31238}"/>
              </a:ext>
            </a:extLst>
          </p:cNvPr>
          <p:cNvSpPr/>
          <p:nvPr/>
        </p:nvSpPr>
        <p:spPr>
          <a:xfrm>
            <a:off x="6681019" y="4636770"/>
            <a:ext cx="825910" cy="568050"/>
          </a:xfrm>
          <a:prstGeom prst="donut">
            <a:avLst>
              <a:gd name="adj" fmla="val 11760"/>
            </a:avLst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CC61FB8C-5E9D-161C-2A6F-C526C1D55417}"/>
              </a:ext>
            </a:extLst>
          </p:cNvPr>
          <p:cNvSpPr/>
          <p:nvPr/>
        </p:nvSpPr>
        <p:spPr>
          <a:xfrm rot="2737640">
            <a:off x="7786761" y="2768733"/>
            <a:ext cx="596440" cy="2324422"/>
          </a:xfrm>
          <a:prstGeom prst="downArrow">
            <a:avLst>
              <a:gd name="adj1" fmla="val 24075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0DA6BD1-2656-A1D4-877B-E2C420E001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44"/>
          <a:stretch/>
        </p:blipFill>
        <p:spPr>
          <a:xfrm>
            <a:off x="421173" y="5051731"/>
            <a:ext cx="6099161" cy="1459148"/>
          </a:xfrm>
          <a:prstGeom prst="rect">
            <a:avLst/>
          </a:prstGeom>
        </p:spPr>
      </p:pic>
      <p:sp>
        <p:nvSpPr>
          <p:cNvPr id="21" name="Down Arrow 20">
            <a:extLst>
              <a:ext uri="{FF2B5EF4-FFF2-40B4-BE49-F238E27FC236}">
                <a16:creationId xmlns:a16="http://schemas.microsoft.com/office/drawing/2014/main" id="{08ABDAA2-5D3D-4831-3C76-818C39FAB620}"/>
              </a:ext>
            </a:extLst>
          </p:cNvPr>
          <p:cNvSpPr/>
          <p:nvPr/>
        </p:nvSpPr>
        <p:spPr>
          <a:xfrm rot="4645569">
            <a:off x="4266438" y="3219188"/>
            <a:ext cx="622403" cy="4486666"/>
          </a:xfrm>
          <a:prstGeom prst="downArrow">
            <a:avLst>
              <a:gd name="adj1" fmla="val 24075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E92FD6-9663-25E0-1EB4-364CFD0CF503}"/>
              </a:ext>
            </a:extLst>
          </p:cNvPr>
          <p:cNvSpPr txBox="1"/>
          <p:nvPr/>
        </p:nvSpPr>
        <p:spPr>
          <a:xfrm>
            <a:off x="6834917" y="5277890"/>
            <a:ext cx="49359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800" b="1" dirty="0">
                <a:solidFill>
                  <a:srgbClr val="FF0000"/>
                </a:solidFill>
              </a:rPr>
              <a:t>You can rename json.txt to others and keep in safe to import later </a:t>
            </a:r>
            <a:r>
              <a:rPr lang="en-TH" sz="2800" b="1" dirty="0">
                <a:solidFill>
                  <a:srgbClr val="FF0000"/>
                </a:solidFill>
                <a:sym typeface="Wingdings" pitchFamily="2" charset="2"/>
              </a:rPr>
              <a:t>:)</a:t>
            </a:r>
            <a:endParaRPr lang="en-TH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956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F629-C914-47E5-BC75-CAB540F9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Tool (Lab for beginners)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B76A-9803-431B-9662-05017576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328"/>
            <a:ext cx="10888980" cy="4351338"/>
          </a:xfrm>
        </p:spPr>
        <p:txBody>
          <a:bodyPr>
            <a:normAutofit/>
          </a:bodyPr>
          <a:lstStyle/>
          <a:p>
            <a:r>
              <a:rPr lang="en-US" dirty="0"/>
              <a:t>Import file into DBM Tool.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561C8-480E-3AC1-F0AD-E24C7A7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30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4F691E-5A26-2C9C-EBEB-8165FE5C2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1247"/>
            <a:ext cx="10098573" cy="45976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297415-5FB7-9D76-8791-BB2042499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120122"/>
            <a:ext cx="2078591" cy="20389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B4C18A-0D69-24D1-651B-94C2C0898F47}"/>
              </a:ext>
            </a:extLst>
          </p:cNvPr>
          <p:cNvSpPr/>
          <p:nvPr/>
        </p:nvSpPr>
        <p:spPr>
          <a:xfrm>
            <a:off x="8610600" y="2198763"/>
            <a:ext cx="2078591" cy="568050"/>
          </a:xfrm>
          <a:prstGeom prst="rect">
            <a:avLst/>
          </a:prstGeom>
          <a:noFill/>
          <a:ln w="825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AF65BD68-D9E5-9820-DF06-35254E10141F}"/>
              </a:ext>
            </a:extLst>
          </p:cNvPr>
          <p:cNvSpPr/>
          <p:nvPr/>
        </p:nvSpPr>
        <p:spPr>
          <a:xfrm>
            <a:off x="10494813" y="1828157"/>
            <a:ext cx="441960" cy="568050"/>
          </a:xfrm>
          <a:prstGeom prst="donut">
            <a:avLst>
              <a:gd name="adj" fmla="val 11760"/>
            </a:avLst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9C56DB-582D-C353-C703-7E70200723AE}"/>
              </a:ext>
            </a:extLst>
          </p:cNvPr>
          <p:cNvSpPr txBox="1"/>
          <p:nvPr/>
        </p:nvSpPr>
        <p:spPr>
          <a:xfrm>
            <a:off x="6752303" y="1453125"/>
            <a:ext cx="474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000" b="1" dirty="0">
                <a:solidFill>
                  <a:srgbClr val="FF0000"/>
                </a:solidFill>
              </a:rPr>
              <a:t>Click this circle button and choose import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9E934-1330-492B-463B-2FD98B097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680" y="2378676"/>
            <a:ext cx="5557651" cy="4351339"/>
          </a:xfrm>
          <a:prstGeom prst="rect">
            <a:avLst/>
          </a:prstGeom>
        </p:spPr>
      </p:pic>
      <p:sp>
        <p:nvSpPr>
          <p:cNvPr id="20" name="Down Arrow 19">
            <a:extLst>
              <a:ext uri="{FF2B5EF4-FFF2-40B4-BE49-F238E27FC236}">
                <a16:creationId xmlns:a16="http://schemas.microsoft.com/office/drawing/2014/main" id="{E404AF43-9C0B-21FD-EA04-CC89C0E8F8BF}"/>
              </a:ext>
            </a:extLst>
          </p:cNvPr>
          <p:cNvSpPr/>
          <p:nvPr/>
        </p:nvSpPr>
        <p:spPr>
          <a:xfrm rot="5400000">
            <a:off x="7244458" y="1552170"/>
            <a:ext cx="638696" cy="2314568"/>
          </a:xfrm>
          <a:prstGeom prst="downArrow">
            <a:avLst>
              <a:gd name="adj1" fmla="val 24075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B38399-14D6-075D-EC21-FFE69DEA5313}"/>
              </a:ext>
            </a:extLst>
          </p:cNvPr>
          <p:cNvSpPr txBox="1"/>
          <p:nvPr/>
        </p:nvSpPr>
        <p:spPr>
          <a:xfrm>
            <a:off x="8192452" y="5336619"/>
            <a:ext cx="3579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800" b="1" dirty="0">
                <a:solidFill>
                  <a:srgbClr val="FF0000"/>
                </a:solidFill>
              </a:rPr>
              <a:t>The import dialog will display</a:t>
            </a:r>
          </a:p>
        </p:txBody>
      </p:sp>
    </p:spTree>
    <p:extLst>
      <p:ext uri="{BB962C8B-B14F-4D97-AF65-F5344CB8AC3E}">
        <p14:creationId xmlns:p14="http://schemas.microsoft.com/office/powerpoint/2010/main" val="2935373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F629-C914-47E5-BC75-CAB540F9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Tool (Lab for beginners)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B76A-9803-431B-9662-05017576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328"/>
            <a:ext cx="10888980" cy="4351338"/>
          </a:xfrm>
        </p:spPr>
        <p:txBody>
          <a:bodyPr>
            <a:normAutofit/>
          </a:bodyPr>
          <a:lstStyle/>
          <a:p>
            <a:r>
              <a:rPr lang="en-US" dirty="0"/>
              <a:t>Import file into DBM Tool.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561C8-480E-3AC1-F0AD-E24C7A7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31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B38399-14D6-075D-EC21-FFE69DEA5313}"/>
              </a:ext>
            </a:extLst>
          </p:cNvPr>
          <p:cNvSpPr txBox="1"/>
          <p:nvPr/>
        </p:nvSpPr>
        <p:spPr>
          <a:xfrm>
            <a:off x="7948855" y="1837351"/>
            <a:ext cx="39576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400" dirty="0">
                <a:solidFill>
                  <a:srgbClr val="FF0000"/>
                </a:solidFill>
              </a:rPr>
              <a:t>Step for importing file:</a:t>
            </a:r>
          </a:p>
          <a:p>
            <a:pPr marL="514350" indent="-514350">
              <a:buAutoNum type="arabicPeriod"/>
            </a:pPr>
            <a:r>
              <a:rPr lang="en-TH" sz="2400" dirty="0">
                <a:solidFill>
                  <a:srgbClr val="FF0000"/>
                </a:solidFill>
              </a:rPr>
              <a:t>Open</a:t>
            </a:r>
            <a:r>
              <a:rPr lang="en-TH" sz="2400" b="1" dirty="0">
                <a:solidFill>
                  <a:srgbClr val="FF0000"/>
                </a:solidFill>
              </a:rPr>
              <a:t> json.txt</a:t>
            </a:r>
            <a:r>
              <a:rPr lang="en-TH" sz="2400" dirty="0">
                <a:solidFill>
                  <a:srgbClr val="FF0000"/>
                </a:solidFill>
              </a:rPr>
              <a:t> into </a:t>
            </a:r>
            <a:r>
              <a:rPr lang="en-TH" sz="2400" b="1" dirty="0">
                <a:solidFill>
                  <a:srgbClr val="FF0000"/>
                </a:solidFill>
              </a:rPr>
              <a:t>Notepad</a:t>
            </a:r>
            <a:r>
              <a:rPr lang="en-TH" sz="2400" dirty="0">
                <a:solidFill>
                  <a:srgbClr val="FF0000"/>
                </a:solidFill>
              </a:rPr>
              <a:t> or </a:t>
            </a:r>
            <a:r>
              <a:rPr lang="en-TH" sz="2400" b="1" dirty="0">
                <a:solidFill>
                  <a:srgbClr val="FF0000"/>
                </a:solidFill>
              </a:rPr>
              <a:t>TextEdit </a:t>
            </a:r>
            <a:r>
              <a:rPr lang="en-TH" sz="2400" dirty="0">
                <a:solidFill>
                  <a:srgbClr val="FF0000"/>
                </a:solidFill>
              </a:rPr>
              <a:t>App</a:t>
            </a:r>
          </a:p>
          <a:p>
            <a:pPr marL="514350" indent="-514350">
              <a:buAutoNum type="arabicPeriod"/>
            </a:pPr>
            <a:r>
              <a:rPr lang="en-TH" sz="2400" dirty="0">
                <a:solidFill>
                  <a:srgbClr val="FF0000"/>
                </a:solidFill>
              </a:rPr>
              <a:t>Use hotkey </a:t>
            </a:r>
            <a:r>
              <a:rPr lang="en-TH" sz="2400" b="1" dirty="0">
                <a:solidFill>
                  <a:srgbClr val="FF0000"/>
                </a:solidFill>
              </a:rPr>
              <a:t>“Ctrl + A”</a:t>
            </a:r>
            <a:r>
              <a:rPr lang="en-TH" sz="2400" dirty="0">
                <a:solidFill>
                  <a:srgbClr val="FF0000"/>
                </a:solidFill>
              </a:rPr>
              <a:t> to select all texts</a:t>
            </a:r>
          </a:p>
          <a:p>
            <a:pPr marL="514350" indent="-514350">
              <a:buAutoNum type="arabicPeriod"/>
            </a:pPr>
            <a:r>
              <a:rPr lang="en-TH" sz="2400" dirty="0">
                <a:solidFill>
                  <a:srgbClr val="FF0000"/>
                </a:solidFill>
              </a:rPr>
              <a:t>Use hotkey </a:t>
            </a:r>
            <a:r>
              <a:rPr lang="en-TH" sz="2400" b="1" dirty="0">
                <a:solidFill>
                  <a:srgbClr val="FF0000"/>
                </a:solidFill>
              </a:rPr>
              <a:t>“Ctrl + C”</a:t>
            </a:r>
            <a:r>
              <a:rPr lang="en-TH" sz="2400" dirty="0">
                <a:solidFill>
                  <a:srgbClr val="FF0000"/>
                </a:solidFill>
              </a:rPr>
              <a:t> to copy</a:t>
            </a:r>
          </a:p>
          <a:p>
            <a:pPr marL="514350" indent="-514350">
              <a:buAutoNum type="arabicPeriod"/>
            </a:pPr>
            <a:r>
              <a:rPr lang="en-TH" sz="2400" dirty="0">
                <a:solidFill>
                  <a:srgbClr val="FF0000"/>
                </a:solidFill>
              </a:rPr>
              <a:t>Click in the </a:t>
            </a:r>
            <a:r>
              <a:rPr lang="en-TH" sz="2400" b="1" dirty="0">
                <a:solidFill>
                  <a:srgbClr val="FF0000"/>
                </a:solidFill>
              </a:rPr>
              <a:t>text area</a:t>
            </a:r>
            <a:r>
              <a:rPr lang="en-TH" sz="2400" dirty="0">
                <a:solidFill>
                  <a:srgbClr val="FF0000"/>
                </a:solidFill>
              </a:rPr>
              <a:t> of </a:t>
            </a:r>
            <a:r>
              <a:rPr lang="en-TH" sz="2400" b="1" dirty="0">
                <a:solidFill>
                  <a:srgbClr val="FF0000"/>
                </a:solidFill>
              </a:rPr>
              <a:t>import dialog</a:t>
            </a:r>
          </a:p>
          <a:p>
            <a:pPr marL="514350" indent="-514350">
              <a:buAutoNum type="arabicPeriod"/>
            </a:pPr>
            <a:r>
              <a:rPr lang="en-TH" sz="2400" dirty="0">
                <a:solidFill>
                  <a:srgbClr val="FF0000"/>
                </a:solidFill>
              </a:rPr>
              <a:t>Use hotkey </a:t>
            </a:r>
            <a:r>
              <a:rPr lang="en-TH" sz="2400" b="1" dirty="0">
                <a:solidFill>
                  <a:srgbClr val="FF0000"/>
                </a:solidFill>
              </a:rPr>
              <a:t>“Ctrl + V”</a:t>
            </a:r>
            <a:r>
              <a:rPr lang="en-TH" sz="2400" dirty="0">
                <a:solidFill>
                  <a:srgbClr val="FF0000"/>
                </a:solidFill>
              </a:rPr>
              <a:t> to paste and click ACCEPT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224035-F581-F589-677D-C894EC7E2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7458"/>
            <a:ext cx="6643688" cy="45754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3270AA-DBB9-6646-34C4-E469ED263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77" y="2944915"/>
            <a:ext cx="4799965" cy="3774730"/>
          </a:xfrm>
          <a:prstGeom prst="rect">
            <a:avLst/>
          </a:prstGeom>
        </p:spPr>
      </p:pic>
      <p:sp>
        <p:nvSpPr>
          <p:cNvPr id="17" name="Donut 16">
            <a:extLst>
              <a:ext uri="{FF2B5EF4-FFF2-40B4-BE49-F238E27FC236}">
                <a16:creationId xmlns:a16="http://schemas.microsoft.com/office/drawing/2014/main" id="{96F295CF-9085-355F-9BF5-07885F0D75EA}"/>
              </a:ext>
            </a:extLst>
          </p:cNvPr>
          <p:cNvSpPr/>
          <p:nvPr/>
        </p:nvSpPr>
        <p:spPr>
          <a:xfrm>
            <a:off x="6734328" y="6128735"/>
            <a:ext cx="825910" cy="568050"/>
          </a:xfrm>
          <a:prstGeom prst="donut">
            <a:avLst>
              <a:gd name="adj" fmla="val 11760"/>
            </a:avLst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7BBB261-5EF8-F00F-0FAD-6C244ACC5510}"/>
              </a:ext>
            </a:extLst>
          </p:cNvPr>
          <p:cNvSpPr/>
          <p:nvPr/>
        </p:nvSpPr>
        <p:spPr>
          <a:xfrm rot="18575845">
            <a:off x="3058302" y="2295720"/>
            <a:ext cx="643462" cy="998519"/>
          </a:xfrm>
          <a:prstGeom prst="downArrow">
            <a:avLst>
              <a:gd name="adj1" fmla="val 24075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75FA99E1-72FD-B65C-CAFD-3FE16A5A89CF}"/>
              </a:ext>
            </a:extLst>
          </p:cNvPr>
          <p:cNvSpPr/>
          <p:nvPr/>
        </p:nvSpPr>
        <p:spPr>
          <a:xfrm rot="18959845">
            <a:off x="6288011" y="5535876"/>
            <a:ext cx="677768" cy="826649"/>
          </a:xfrm>
          <a:prstGeom prst="downArrow">
            <a:avLst>
              <a:gd name="adj1" fmla="val 24075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69775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F629-C914-47E5-BC75-CAB540F9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Tool (Lab for beginners)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B76A-9803-431B-9662-05017576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328"/>
            <a:ext cx="10888980" cy="4351338"/>
          </a:xfrm>
        </p:spPr>
        <p:txBody>
          <a:bodyPr>
            <a:normAutofit/>
          </a:bodyPr>
          <a:lstStyle/>
          <a:p>
            <a:r>
              <a:rPr lang="en-US" dirty="0"/>
              <a:t>Let’s try this (In class).</a:t>
            </a:r>
          </a:p>
          <a:p>
            <a:pPr lvl="1"/>
            <a:r>
              <a:rPr lang="en-US" dirty="0"/>
              <a:t>Interpret this business communication phrase into JSON. Then use DBM Tool to convert and see the different result:</a:t>
            </a:r>
          </a:p>
          <a:p>
            <a:pPr marL="914400" lvl="2" indent="0">
              <a:buNone/>
            </a:pPr>
            <a:r>
              <a:rPr lang="en-US" i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561C8-480E-3AC1-F0AD-E24C7A7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32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2ACB4F-DB20-827D-D553-AEE2D3EFEEC6}"/>
              </a:ext>
            </a:extLst>
          </p:cNvPr>
          <p:cNvSpPr txBox="1"/>
          <p:nvPr/>
        </p:nvSpPr>
        <p:spPr>
          <a:xfrm>
            <a:off x="1734502" y="2666742"/>
            <a:ext cx="8722995" cy="4031873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F0000"/>
                </a:solidFill>
              </a:rPr>
              <a:t>“Ms. Evangeline McDowell would like to rent a Honda Civic, plate 2AB1820, year 2016 with dark silver color for 2,000 baht a day to drive in Phuket for 3 days. (Hint: </a:t>
            </a:r>
            <a:r>
              <a:rPr lang="en-US" sz="3200" i="1" dirty="0" err="1">
                <a:solidFill>
                  <a:srgbClr val="FF0000"/>
                </a:solidFill>
              </a:rPr>
              <a:t>rentId</a:t>
            </a:r>
            <a:r>
              <a:rPr lang="en-US" sz="3200" i="1" dirty="0">
                <a:solidFill>
                  <a:srgbClr val="FF0000"/>
                </a:solidFill>
              </a:rPr>
              <a:t> is “R1301”) </a:t>
            </a:r>
          </a:p>
          <a:p>
            <a:endParaRPr lang="en-US" sz="3200" i="1" dirty="0">
              <a:solidFill>
                <a:srgbClr val="FF0000"/>
              </a:solidFill>
            </a:endParaRPr>
          </a:p>
          <a:p>
            <a:r>
              <a:rPr lang="en-US" sz="3200" i="1" dirty="0">
                <a:solidFill>
                  <a:srgbClr val="FF0000"/>
                </a:solidFill>
              </a:rPr>
              <a:t>She is 24 years old and lives in 1135 </a:t>
            </a:r>
            <a:r>
              <a:rPr lang="en-US" sz="3200" i="1" dirty="0" err="1">
                <a:solidFill>
                  <a:srgbClr val="FF0000"/>
                </a:solidFill>
              </a:rPr>
              <a:t>Ladphrao</a:t>
            </a:r>
            <a:r>
              <a:rPr lang="en-US" sz="3200" i="1" dirty="0">
                <a:solidFill>
                  <a:srgbClr val="FF0000"/>
                </a:solidFill>
              </a:rPr>
              <a:t> 81 </a:t>
            </a:r>
            <a:r>
              <a:rPr lang="en-US" sz="3200" i="1" dirty="0" err="1">
                <a:solidFill>
                  <a:srgbClr val="FF0000"/>
                </a:solidFill>
              </a:rPr>
              <a:t>Wangthonglang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Wangthonglang</a:t>
            </a:r>
            <a:r>
              <a:rPr lang="en-US" sz="3200" i="1" dirty="0">
                <a:solidFill>
                  <a:srgbClr val="FF0000"/>
                </a:solidFill>
              </a:rPr>
              <a:t> Bangkok 10310, and phone number is 0954220896”</a:t>
            </a:r>
            <a:endParaRPr lang="en-TH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31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18E6-2E87-DE5D-0CD1-DBFC7DA4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12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Entity Relationship Diagrams (E-R Diagrams)</a:t>
            </a:r>
            <a:endParaRPr lang="en-TH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36672-DD04-F696-B975-86001E736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843" y="1124465"/>
            <a:ext cx="9702114" cy="47682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Entity-Relationship modeling is a default technique for modeling and the design of relational (traditional) databases. In this notation architect identifies:</a:t>
            </a:r>
          </a:p>
          <a:p>
            <a:r>
              <a:rPr lang="en-US" b="1" dirty="0"/>
              <a:t>Entities</a:t>
            </a:r>
            <a:r>
              <a:rPr lang="en-US" dirty="0"/>
              <a:t> representing objects (or tables in relational database),</a:t>
            </a:r>
          </a:p>
          <a:p>
            <a:r>
              <a:rPr lang="en-US" b="1" dirty="0"/>
              <a:t>Attributes</a:t>
            </a:r>
            <a:r>
              <a:rPr lang="en-US" dirty="0"/>
              <a:t> of entities including </a:t>
            </a:r>
            <a:r>
              <a:rPr lang="en-US" b="1" dirty="0"/>
              <a:t>data type,</a:t>
            </a:r>
            <a:endParaRPr lang="en-US" dirty="0"/>
          </a:p>
          <a:p>
            <a:r>
              <a:rPr lang="en-US" b="1" dirty="0"/>
              <a:t>Relationships</a:t>
            </a:r>
            <a:r>
              <a:rPr lang="en-US" dirty="0"/>
              <a:t> between entities/objects (or foreign keys in a database).</a:t>
            </a:r>
          </a:p>
          <a:p>
            <a:r>
              <a:rPr lang="en-US" dirty="0"/>
              <a:t>E-R Diagrams work well if you want to design a relational (classic) database, Excel databases or CSV files (tabular data).  They work well for visualization of database schemas and communication of top-level view of data.</a:t>
            </a:r>
          </a:p>
          <a:p>
            <a:endParaRPr lang="en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B5A7D-5C2F-A84D-B1D5-07E8C50D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Entity relationship Icons - Iconshock">
            <a:extLst>
              <a:ext uri="{FF2B5EF4-FFF2-40B4-BE49-F238E27FC236}">
                <a16:creationId xmlns:a16="http://schemas.microsoft.com/office/drawing/2014/main" id="{97507205-91F9-D146-8DD1-810060525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476" y="4511675"/>
            <a:ext cx="2269524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33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58C1-5B84-6E94-3A8D-C0B82A10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620"/>
            <a:ext cx="10515600" cy="79545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Entity Relationship Diagrams (E-R Diagrams)</a:t>
            </a:r>
            <a:endParaRPr lang="en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284E4-E110-8484-4019-74DF2B6B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Entity Relationship Diagram Examples of Common Scenarios | Edraw">
            <a:extLst>
              <a:ext uri="{FF2B5EF4-FFF2-40B4-BE49-F238E27FC236}">
                <a16:creationId xmlns:a16="http://schemas.microsoft.com/office/drawing/2014/main" id="{E44C13AF-27B5-3CCE-FADF-E9566E6120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33" y="1178167"/>
            <a:ext cx="11274043" cy="542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48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D626-236D-86B1-1073-9F5DB1D1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199"/>
            <a:ext cx="10515600" cy="54927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UML Class Diagrams</a:t>
            </a:r>
            <a:endParaRPr lang="en-TH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1C5D9-5986-F029-DE9D-3FCA10EFF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3192"/>
            <a:ext cx="10515600" cy="594299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UML</a:t>
            </a:r>
            <a:r>
              <a:rPr lang="en-US" dirty="0"/>
              <a:t> (Unified Modeling Language) is a standardized family of notations for modeling and design of information systems. It was derived from various existing notations to provide a standard for </a:t>
            </a:r>
            <a:r>
              <a:rPr lang="en-US" i="1" dirty="0"/>
              <a:t>software engineering or software developers</a:t>
            </a:r>
            <a:r>
              <a:rPr lang="en-US" dirty="0"/>
              <a:t>.  </a:t>
            </a:r>
          </a:p>
          <a:p>
            <a:r>
              <a:rPr lang="en-US" dirty="0"/>
              <a:t>Class diagrams are equivalent of ERDs in relational world and are mostly used to design classes in object-oriented programming languages (such as Java or C#).</a:t>
            </a:r>
          </a:p>
          <a:p>
            <a:r>
              <a:rPr lang="en-US" dirty="0"/>
              <a:t>In class diagrams architects define:</a:t>
            </a:r>
          </a:p>
          <a:p>
            <a:r>
              <a:rPr lang="en-US" b="1" dirty="0"/>
              <a:t>Classes</a:t>
            </a:r>
            <a:r>
              <a:rPr lang="en-US" dirty="0"/>
              <a:t> (equivalent of entity in relational world),</a:t>
            </a:r>
          </a:p>
          <a:p>
            <a:r>
              <a:rPr lang="en-US" b="1" dirty="0"/>
              <a:t>Attributes</a:t>
            </a:r>
            <a:r>
              <a:rPr lang="en-US" dirty="0"/>
              <a:t> of a class (same as in an ERD) including </a:t>
            </a:r>
            <a:r>
              <a:rPr lang="en-US" b="1" dirty="0"/>
              <a:t>data type</a:t>
            </a:r>
            <a:r>
              <a:rPr lang="en-US" dirty="0"/>
              <a:t>,</a:t>
            </a:r>
          </a:p>
          <a:p>
            <a:r>
              <a:rPr lang="en-US" b="1" dirty="0"/>
              <a:t>Methods</a:t>
            </a:r>
            <a:r>
              <a:rPr lang="en-US" dirty="0"/>
              <a:t> associated to specific class, representing its behavior (in relational world those would be stored procedures),</a:t>
            </a:r>
          </a:p>
          <a:p>
            <a:r>
              <a:rPr lang="en-US" b="1" dirty="0"/>
              <a:t>Relationships</a:t>
            </a:r>
            <a:r>
              <a:rPr lang="en-US" dirty="0"/>
              <a:t> grouped into two categories:</a:t>
            </a:r>
          </a:p>
          <a:p>
            <a:pPr lvl="1"/>
            <a:r>
              <a:rPr lang="en-US" b="1" dirty="0"/>
              <a:t>Relationships between objects</a:t>
            </a:r>
            <a:r>
              <a:rPr lang="en-US" dirty="0"/>
              <a:t> (instances of Classes) differentiated into Dependency, Association, Aggregation and Composition (equivalent to relationships in an ERD),</a:t>
            </a:r>
          </a:p>
          <a:p>
            <a:pPr lvl="1"/>
            <a:r>
              <a:rPr lang="en-US" b="1" dirty="0"/>
              <a:t>Relationships between classes</a:t>
            </a:r>
            <a:r>
              <a:rPr lang="en-US" dirty="0"/>
              <a:t> of two kinds Generalization/Inheritance and Realization/Implementation (this has no equivalent in relational world).</a:t>
            </a:r>
          </a:p>
          <a:p>
            <a:endParaRPr lang="en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E5E0F-9E45-2876-F17B-0B83B808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4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9B53-07A4-7D05-F4D9-43E46708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79"/>
            <a:ext cx="10515600" cy="660486"/>
          </a:xfrm>
        </p:spPr>
        <p:txBody>
          <a:bodyPr>
            <a:normAutofit fontScale="90000"/>
          </a:bodyPr>
          <a:lstStyle/>
          <a:p>
            <a:r>
              <a:rPr lang="en-TH" b="1" dirty="0">
                <a:solidFill>
                  <a:srgbClr val="FF0000"/>
                </a:solidFill>
              </a:rPr>
              <a:t>UMLDiagrams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E555A-476B-B1FF-4887-13422DD1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EF39EB-CA71-4889-117B-DE51081BBA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53" y="852614"/>
            <a:ext cx="10064747" cy="568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1EDA-67FD-F68F-66AF-514256410458}"/>
              </a:ext>
            </a:extLst>
          </p:cNvPr>
          <p:cNvSpPr txBox="1"/>
          <p:nvPr/>
        </p:nvSpPr>
        <p:spPr>
          <a:xfrm>
            <a:off x="2694504" y="7382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b="1" dirty="0">
                <a:solidFill>
                  <a:srgbClr val="FF0000"/>
                </a:solidFill>
              </a:rPr>
              <a:t>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C736B-49BF-C9B7-B128-5629DF02D630}"/>
              </a:ext>
            </a:extLst>
          </p:cNvPr>
          <p:cNvSpPr txBox="1"/>
          <p:nvPr/>
        </p:nvSpPr>
        <p:spPr>
          <a:xfrm>
            <a:off x="2668980" y="1135447"/>
            <a:ext cx="10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b="1" dirty="0">
                <a:solidFill>
                  <a:srgbClr val="FF0000"/>
                </a:solidFill>
              </a:rPr>
              <a:t>Attribute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6B328-EA4C-77F3-0D32-7438446971D1}"/>
              </a:ext>
            </a:extLst>
          </p:cNvPr>
          <p:cNvSpPr txBox="1"/>
          <p:nvPr/>
        </p:nvSpPr>
        <p:spPr>
          <a:xfrm>
            <a:off x="2094706" y="2051454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b="1" dirty="0">
                <a:solidFill>
                  <a:srgbClr val="FF0000"/>
                </a:solidFill>
              </a:rPr>
              <a:t>Methods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CC9A33-F287-9DC8-89F9-AE754BBC5EC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28011" y="922934"/>
            <a:ext cx="535058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7A86D4-D9B1-873D-9DE6-0E9356D2E10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21063" y="1320113"/>
            <a:ext cx="241943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F3A2E7-84BB-5032-7B99-003140D76A7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136979" y="2200950"/>
            <a:ext cx="726090" cy="3517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0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AF4E-A2E0-6478-CE21-C1CD361A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270"/>
            <a:ext cx="10515600" cy="650606"/>
          </a:xfrm>
        </p:spPr>
        <p:txBody>
          <a:bodyPr>
            <a:normAutofit fontScale="90000"/>
          </a:bodyPr>
          <a:lstStyle/>
          <a:p>
            <a:r>
              <a:rPr lang="en-TH" b="1" dirty="0">
                <a:solidFill>
                  <a:srgbClr val="FF0000"/>
                </a:solidFill>
              </a:rPr>
              <a:t>Business Document Sample (Invoice)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D524A-8274-098F-E10E-F5F8B2EBD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A1269-5B9F-34E7-82A0-A81D172F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 descr="Invoice Receipt template 8 เทมเพลต | PosterMyWall">
            <a:extLst>
              <a:ext uri="{FF2B5EF4-FFF2-40B4-BE49-F238E27FC236}">
                <a16:creationId xmlns:a16="http://schemas.microsoft.com/office/drawing/2014/main" id="{46ECB3CD-57B0-3B16-1DAE-79E84997F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619" y="817639"/>
            <a:ext cx="7992762" cy="604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46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F629-C914-47E5-BC75-CAB540F9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Data Modeling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B76A-9803-431B-9662-05017576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486" y="162791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DBM Tool v.1.2.2 by Dr. Anan </a:t>
            </a:r>
            <a:r>
              <a:rPr lang="en-US" dirty="0" err="1"/>
              <a:t>Osothslip</a:t>
            </a:r>
            <a:r>
              <a:rPr lang="en-US" dirty="0"/>
              <a:t> (Download from LMS and unzip file).</a:t>
            </a:r>
          </a:p>
          <a:p>
            <a:r>
              <a:rPr lang="en-US" dirty="0"/>
              <a:t>It is the tool that introduces how data can be constructed and converted into the SQL and database tables.</a:t>
            </a:r>
          </a:p>
          <a:p>
            <a:r>
              <a:rPr lang="en-US" dirty="0"/>
              <a:t>The input can be JSON only that process the output into SQL and database tables.</a:t>
            </a:r>
          </a:p>
          <a:p>
            <a:r>
              <a:rPr lang="en-US" dirty="0"/>
              <a:t>This tool also provides catalog, departments, roles, positions, users, processes, and assets in order to identify what kind of these data to support your business </a:t>
            </a:r>
            <a:r>
              <a:rPr lang="en-US" b="1" dirty="0"/>
              <a:t>(will use in Data Accessibility lab class later).</a:t>
            </a:r>
          </a:p>
          <a:p>
            <a:r>
              <a:rPr lang="en-US" dirty="0"/>
              <a:t>The Internet connection is also required for this tool.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561C8-480E-3AC1-F0AD-E24C7A7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4A66-B151-4A9B-A492-52C46DDB9F37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 descr="Free Icon | Json file">
            <a:extLst>
              <a:ext uri="{FF2B5EF4-FFF2-40B4-BE49-F238E27FC236}">
                <a16:creationId xmlns:a16="http://schemas.microsoft.com/office/drawing/2014/main" id="{DF42DA7F-61EA-6EC9-0E4D-766A18AE1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331" y="19029"/>
            <a:ext cx="1806596" cy="180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105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8046</TotalTime>
  <Words>1448</Words>
  <Application>Microsoft Macintosh PowerPoint</Application>
  <PresentationFormat>Widescreen</PresentationFormat>
  <Paragraphs>178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Topic 05:  Data Model Diagram</vt:lpstr>
      <vt:lpstr>Data Models</vt:lpstr>
      <vt:lpstr>Entity Relationship Diagram (Classic Models)</vt:lpstr>
      <vt:lpstr>Entity Relationship Diagrams (E-R Diagrams)</vt:lpstr>
      <vt:lpstr>Entity Relationship Diagrams (E-R Diagrams)</vt:lpstr>
      <vt:lpstr>UML Class Diagrams</vt:lpstr>
      <vt:lpstr>UMLDiagrams</vt:lpstr>
      <vt:lpstr>Business Document Sample (Invoice)</vt:lpstr>
      <vt:lpstr>Data Modeling Tool</vt:lpstr>
      <vt:lpstr>Data Modeling Tool Overview</vt:lpstr>
      <vt:lpstr>Data Modeling Tool (Lab for beginners)</vt:lpstr>
      <vt:lpstr>Data Modeling Tool (Lab for beginners)</vt:lpstr>
      <vt:lpstr>Data Modeling Tool (Lab for beginners)</vt:lpstr>
      <vt:lpstr>Data Modeling Tool (Lab for beginners)</vt:lpstr>
      <vt:lpstr>Data Modeling Tool (Lab for beginners)</vt:lpstr>
      <vt:lpstr>Data Modeling Tool (Lab for beginners)</vt:lpstr>
      <vt:lpstr>Data Modeling Tool (Lab for beginners)</vt:lpstr>
      <vt:lpstr>Data Modeling Tool (Lab for beginners)</vt:lpstr>
      <vt:lpstr>Data Modeling Tool (Lab for beginners)</vt:lpstr>
      <vt:lpstr>Data Modeling Tool (Lab for beginners)</vt:lpstr>
      <vt:lpstr>Data Modeling Tool (Lab for beginners)</vt:lpstr>
      <vt:lpstr>Data Modeling Tool (Lab for beginners)</vt:lpstr>
      <vt:lpstr>Data Modeling Tool (Lab for beginners)</vt:lpstr>
      <vt:lpstr>Data Modeling Tool (Lab for beginners)</vt:lpstr>
      <vt:lpstr>Data Modeling Tool (Lab for beginners)</vt:lpstr>
      <vt:lpstr>Data Modeling Tool (Lab for beginners)</vt:lpstr>
      <vt:lpstr>Data Modeling Tool (Lab for beginners)</vt:lpstr>
      <vt:lpstr>Data Modeling Tool (Lab for beginners)</vt:lpstr>
      <vt:lpstr>Data Modeling Tool (Lab for beginners)</vt:lpstr>
      <vt:lpstr>Data Modeling Tool (Lab for beginners)</vt:lpstr>
      <vt:lpstr>Data Modeling Tool (Lab for beginners)</vt:lpstr>
      <vt:lpstr>Data Modeling Tool (Lab for beginners)</vt:lpstr>
      <vt:lpstr>Data Modeling Tool (Lab for beginners)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SQL</dc:title>
  <dc:creator>mac</dc:creator>
  <cp:lastModifiedBy>SONGSAK VANICHVIROON</cp:lastModifiedBy>
  <cp:revision>551</cp:revision>
  <dcterms:created xsi:type="dcterms:W3CDTF">2022-04-15T07:21:53Z</dcterms:created>
  <dcterms:modified xsi:type="dcterms:W3CDTF">2022-06-24T09:37:39Z</dcterms:modified>
</cp:coreProperties>
</file>